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8"/>
  </p:handoutMasterIdLst>
  <p:sldIdLst>
    <p:sldId id="256" r:id="rId2"/>
    <p:sldId id="257" r:id="rId3"/>
    <p:sldId id="261" r:id="rId4"/>
    <p:sldId id="265" r:id="rId5"/>
    <p:sldId id="266" r:id="rId6"/>
    <p:sldId id="267" r:id="rId7"/>
    <p:sldId id="268" r:id="rId8"/>
    <p:sldId id="269" r:id="rId9"/>
    <p:sldId id="270" r:id="rId10"/>
    <p:sldId id="271" r:id="rId11"/>
    <p:sldId id="272" r:id="rId12"/>
    <p:sldId id="273" r:id="rId13"/>
    <p:sldId id="258" r:id="rId14"/>
    <p:sldId id="262" r:id="rId15"/>
    <p:sldId id="280" r:id="rId16"/>
    <p:sldId id="281" r:id="rId17"/>
    <p:sldId id="282" r:id="rId18"/>
    <p:sldId id="283" r:id="rId19"/>
    <p:sldId id="284" r:id="rId20"/>
    <p:sldId id="285" r:id="rId21"/>
    <p:sldId id="286" r:id="rId22"/>
    <p:sldId id="287" r:id="rId23"/>
    <p:sldId id="260" r:id="rId24"/>
    <p:sldId id="277" r:id="rId25"/>
    <p:sldId id="264" r:id="rId26"/>
    <p:sldId id="274" r:id="rId27"/>
    <p:sldId id="275" r:id="rId28"/>
    <p:sldId id="276" r:id="rId29"/>
    <p:sldId id="278" r:id="rId30"/>
    <p:sldId id="279" r:id="rId31"/>
    <p:sldId id="288" r:id="rId32"/>
    <p:sldId id="289" r:id="rId33"/>
    <p:sldId id="290" r:id="rId34"/>
    <p:sldId id="291" r:id="rId35"/>
    <p:sldId id="292" r:id="rId36"/>
    <p:sldId id="293"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54" autoAdjust="0"/>
    <p:restoredTop sz="94660"/>
  </p:normalViewPr>
  <p:slideViewPr>
    <p:cSldViewPr>
      <p:cViewPr>
        <p:scale>
          <a:sx n="105" d="100"/>
          <a:sy n="105" d="100"/>
        </p:scale>
        <p:origin x="-96" y="-17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A2582FD-DFEE-40ED-8FEA-2968A666395A}" type="datetimeFigureOut">
              <a:rPr lang="en-US" smtClean="0"/>
              <a:pPr/>
              <a:t>3/9/2012</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9A1C825-9E57-4EA6-8CFB-2E726ADC4799}" type="slidenum">
              <a:rPr lang="en-GB" smtClean="0"/>
              <a:pPr/>
              <a:t>‹#›</a:t>
            </a:fld>
            <a:endParaRPr lang="en-GB"/>
          </a:p>
        </p:txBody>
      </p:sp>
    </p:spTree>
    <p:extLst>
      <p:ext uri="{BB962C8B-B14F-4D97-AF65-F5344CB8AC3E}">
        <p14:creationId xmlns:p14="http://schemas.microsoft.com/office/powerpoint/2010/main" val="7047139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7"/>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1"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D86AEB-9A0B-4FA4-8AD9-68B237789E9E}" type="datetimeFigureOut">
              <a:rPr lang="en-US" smtClean="0"/>
              <a:pPr/>
              <a:t>3/9/2012</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2B9D6F62-5363-44FC-A932-E4D0034E956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D86AEB-9A0B-4FA4-8AD9-68B237789E9E}" type="datetimeFigureOut">
              <a:rPr lang="en-US" smtClean="0"/>
              <a:pPr/>
              <a:t>3/9/2012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9D6F62-5363-44FC-A932-E4D0034E956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D86AEB-9A0B-4FA4-8AD9-68B237789E9E}" type="datetimeFigureOut">
              <a:rPr lang="en-US" smtClean="0"/>
              <a:pPr/>
              <a:t>3/9/2012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9D6F62-5363-44FC-A932-E4D0034E956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D86AEB-9A0B-4FA4-8AD9-68B237789E9E}" type="datetimeFigureOut">
              <a:rPr lang="en-US" smtClean="0"/>
              <a:pPr/>
              <a:t>3/9/2012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9D6F62-5363-44FC-A932-E4D0034E956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7"/>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8"/>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1"/>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D86AEB-9A0B-4FA4-8AD9-68B237789E9E}" type="datetimeFigureOut">
              <a:rPr lang="en-US" smtClean="0"/>
              <a:pPr/>
              <a:t>3/9/2012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9D6F62-5363-44FC-A932-E4D0034E956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1"/>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1"/>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D86AEB-9A0B-4FA4-8AD9-68B237789E9E}" type="datetimeFigureOut">
              <a:rPr lang="en-US" smtClean="0"/>
              <a:pPr/>
              <a:t>3/9/2012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9D6F62-5363-44FC-A932-E4D0034E956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1"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1"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6"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D86AEB-9A0B-4FA4-8AD9-68B237789E9E}" type="datetimeFigureOut">
              <a:rPr lang="en-US" smtClean="0"/>
              <a:pPr/>
              <a:t>3/9/2012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B9D6F62-5363-44FC-A932-E4D0034E956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D86AEB-9A0B-4FA4-8AD9-68B237789E9E}" type="datetimeFigureOut">
              <a:rPr lang="en-US" smtClean="0"/>
              <a:pPr/>
              <a:t>3/9/2012</a:t>
            </a:fld>
            <a:endParaRPr lang="en-GB"/>
          </a:p>
        </p:txBody>
      </p:sp>
      <p:sp>
        <p:nvSpPr>
          <p:cNvPr id="8" name="Slide Number Placeholder 7"/>
          <p:cNvSpPr>
            <a:spLocks noGrp="1"/>
          </p:cNvSpPr>
          <p:nvPr>
            <p:ph type="sldNum" sz="quarter" idx="11"/>
          </p:nvPr>
        </p:nvSpPr>
        <p:spPr/>
        <p:txBody>
          <a:bodyPr/>
          <a:lstStyle/>
          <a:p>
            <a:fld id="{2B9D6F62-5363-44FC-A932-E4D0034E956C}" type="slidenum">
              <a:rPr lang="en-GB" smtClean="0"/>
              <a:pPr/>
              <a:t>‹#›</a:t>
            </a:fld>
            <a:endParaRPr lang="en-GB"/>
          </a:p>
        </p:txBody>
      </p:sp>
      <p:sp>
        <p:nvSpPr>
          <p:cNvPr id="9" name="Footer Placeholder 8"/>
          <p:cNvSpPr>
            <a:spLocks noGrp="1"/>
          </p:cNvSpPr>
          <p:nvPr>
            <p:ph type="ftr" sz="quarter" idx="12"/>
          </p:nvPr>
        </p:nvSpPr>
        <p:spPr/>
        <p:txBody>
          <a:bodyPr/>
          <a:lstStyle/>
          <a:p>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D86AEB-9A0B-4FA4-8AD9-68B237789E9E}" type="datetimeFigureOut">
              <a:rPr lang="en-US" smtClean="0"/>
              <a:pPr/>
              <a:t>3/9/2012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B9D6F62-5363-44FC-A932-E4D0034E956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9"/>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D86AEB-9A0B-4FA4-8AD9-68B237789E9E}" type="datetimeFigureOut">
              <a:rPr lang="en-US" smtClean="0"/>
              <a:pPr/>
              <a:t>3/9/2012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156448" y="6422065"/>
            <a:ext cx="762000" cy="365125"/>
          </a:xfrm>
        </p:spPr>
        <p:txBody>
          <a:bodyPr/>
          <a:lstStyle/>
          <a:p>
            <a:fld id="{2B9D6F62-5363-44FC-A932-E4D0034E956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3"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3" y="2998766"/>
            <a:ext cx="3053867"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5"/>
            <a:ext cx="2133600" cy="365125"/>
          </a:xfrm>
        </p:spPr>
        <p:txBody>
          <a:bodyPr/>
          <a:lstStyle/>
          <a:p>
            <a:fld id="{1DD86AEB-9A0B-4FA4-8AD9-68B237789E9E}" type="datetimeFigureOut">
              <a:rPr lang="en-US" smtClean="0"/>
              <a:pPr/>
              <a:t>3/9/2012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9D6F62-5363-44FC-A932-E4D0034E956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7"/>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1"/>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5"/>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DD86AEB-9A0B-4FA4-8AD9-68B237789E9E}" type="datetimeFigureOut">
              <a:rPr lang="en-US" smtClean="0"/>
              <a:pPr/>
              <a:t>3/9/2012</a:t>
            </a:fld>
            <a:endParaRPr lang="en-GB"/>
          </a:p>
        </p:txBody>
      </p:sp>
      <p:sp>
        <p:nvSpPr>
          <p:cNvPr id="22" name="Footer Placeholder 21"/>
          <p:cNvSpPr>
            <a:spLocks noGrp="1"/>
          </p:cNvSpPr>
          <p:nvPr>
            <p:ph type="ftr" sz="quarter" idx="3"/>
          </p:nvPr>
        </p:nvSpPr>
        <p:spPr>
          <a:xfrm>
            <a:off x="3124200" y="6422065"/>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GB"/>
          </a:p>
        </p:txBody>
      </p:sp>
      <p:sp>
        <p:nvSpPr>
          <p:cNvPr id="18" name="Slide Number Placeholder 17"/>
          <p:cNvSpPr>
            <a:spLocks noGrp="1"/>
          </p:cNvSpPr>
          <p:nvPr>
            <p:ph type="sldNum" sz="quarter" idx="4"/>
          </p:nvPr>
        </p:nvSpPr>
        <p:spPr>
          <a:xfrm>
            <a:off x="8153400" y="6422065"/>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B9D6F62-5363-44FC-A932-E4D0034E956C}" type="slidenum">
              <a:rPr lang="en-GB" smtClean="0"/>
              <a:pPr/>
              <a:t>‹#›</a:t>
            </a:fld>
            <a:endParaRPr lang="en-GB"/>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Geography Case studies</a:t>
            </a:r>
            <a:endParaRPr lang="en-GB" dirty="0"/>
          </a:p>
        </p:txBody>
      </p:sp>
      <p:sp>
        <p:nvSpPr>
          <p:cNvPr id="3" name="Subtitle 2"/>
          <p:cNvSpPr>
            <a:spLocks noGrp="1"/>
          </p:cNvSpPr>
          <p:nvPr>
            <p:ph type="subTitle" idx="1"/>
          </p:nvPr>
        </p:nvSpPr>
        <p:spPr/>
        <p:txBody>
          <a:bodyPr/>
          <a:lstStyle/>
          <a:p>
            <a:r>
              <a:rPr lang="en-GB" dirty="0" smtClean="0"/>
              <a:t>Hot, Cold, Rivers and Coasts</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Mekong Basin</a:t>
            </a:r>
            <a:endParaRPr lang="en-GB" dirty="0"/>
          </a:p>
        </p:txBody>
      </p:sp>
      <p:sp>
        <p:nvSpPr>
          <p:cNvPr id="3" name="Content Placeholder 2"/>
          <p:cNvSpPr>
            <a:spLocks noGrp="1"/>
          </p:cNvSpPr>
          <p:nvPr>
            <p:ph idx="1"/>
          </p:nvPr>
        </p:nvSpPr>
        <p:spPr/>
        <p:txBody>
          <a:bodyPr>
            <a:normAutofit/>
          </a:bodyPr>
          <a:lstStyle/>
          <a:p>
            <a:r>
              <a:rPr lang="en-GB" sz="2400" dirty="0" smtClean="0"/>
              <a:t>First Dam, Man Wan in China, finished in 1993</a:t>
            </a:r>
          </a:p>
          <a:p>
            <a:r>
              <a:rPr lang="en-GB" sz="2400" dirty="0" smtClean="0"/>
              <a:t>55 million contend with annual floods</a:t>
            </a:r>
          </a:p>
          <a:p>
            <a:r>
              <a:rPr lang="en-GB" sz="2400" dirty="0" smtClean="0"/>
              <a:t>800 deaths in 2000</a:t>
            </a:r>
          </a:p>
          <a:p>
            <a:r>
              <a:rPr lang="en-GB" sz="2400" dirty="0" smtClean="0"/>
              <a:t>Rising population will put stress on infrastructure</a:t>
            </a:r>
          </a:p>
          <a:p>
            <a:r>
              <a:rPr lang="en-GB" sz="2400" dirty="0" smtClean="0"/>
              <a:t>Sewage already a problem, much in river</a:t>
            </a:r>
          </a:p>
          <a:p>
            <a:r>
              <a:rPr lang="en-GB" sz="2400" dirty="0" smtClean="0"/>
              <a:t>Fast growing tourism, conflict with fishing</a:t>
            </a:r>
          </a:p>
          <a:p>
            <a:r>
              <a:rPr lang="en-GB" sz="2400" dirty="0" smtClean="0"/>
              <a:t>Good for HEP, only 5% of potential used</a:t>
            </a:r>
          </a:p>
          <a:p>
            <a:r>
              <a:rPr lang="en-GB" sz="2400" dirty="0" smtClean="0"/>
              <a:t>Dams could generate power, irrigation, flooding</a:t>
            </a:r>
          </a:p>
          <a:p>
            <a:r>
              <a:rPr lang="en-GB" sz="2400" dirty="0" smtClean="0"/>
              <a:t>80% of rice production relies on flooding</a:t>
            </a:r>
          </a:p>
          <a:p>
            <a:r>
              <a:rPr lang="en-GB" sz="2400" dirty="0" smtClean="0"/>
              <a:t>Rich fishing grounds</a:t>
            </a:r>
          </a:p>
          <a:p>
            <a:endParaRPr lang="en-GB"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Three Gorges Dam - Pros</a:t>
            </a:r>
            <a:endParaRPr lang="en-GB" dirty="0"/>
          </a:p>
        </p:txBody>
      </p:sp>
      <p:sp>
        <p:nvSpPr>
          <p:cNvPr id="3" name="Content Placeholder 2"/>
          <p:cNvSpPr>
            <a:spLocks noGrp="1"/>
          </p:cNvSpPr>
          <p:nvPr>
            <p:ph idx="1"/>
          </p:nvPr>
        </p:nvSpPr>
        <p:spPr/>
        <p:txBody>
          <a:bodyPr>
            <a:normAutofit/>
          </a:bodyPr>
          <a:lstStyle/>
          <a:p>
            <a:r>
              <a:rPr lang="en-GB" sz="2400" dirty="0" smtClean="0"/>
              <a:t>Economic:</a:t>
            </a:r>
          </a:p>
          <a:p>
            <a:pPr lvl="1"/>
            <a:r>
              <a:rPr lang="en-GB" sz="2000" dirty="0" smtClean="0"/>
              <a:t>20% of HEP in China</a:t>
            </a:r>
          </a:p>
          <a:p>
            <a:pPr lvl="1"/>
            <a:r>
              <a:rPr lang="en-GB" sz="2000" dirty="0" smtClean="0"/>
              <a:t>Reduce flood risk</a:t>
            </a:r>
          </a:p>
          <a:p>
            <a:pPr lvl="1"/>
            <a:r>
              <a:rPr lang="en-GB" sz="2000" dirty="0" smtClean="0"/>
              <a:t>Protect 1.5 million hectares of farmland</a:t>
            </a:r>
          </a:p>
          <a:p>
            <a:r>
              <a:rPr lang="en-GB" sz="2400" dirty="0" smtClean="0"/>
              <a:t>Social:</a:t>
            </a:r>
          </a:p>
          <a:p>
            <a:pPr lvl="1"/>
            <a:r>
              <a:rPr lang="en-GB" sz="2000" dirty="0" smtClean="0"/>
              <a:t>Millions of jobs</a:t>
            </a:r>
          </a:p>
          <a:p>
            <a:pPr lvl="1"/>
            <a:r>
              <a:rPr lang="en-GB" sz="2000" dirty="0" smtClean="0"/>
              <a:t>Protect 15 million people</a:t>
            </a:r>
          </a:p>
          <a:p>
            <a:r>
              <a:rPr lang="en-GB" sz="2400" dirty="0" smtClean="0"/>
              <a:t>Environmental:</a:t>
            </a:r>
          </a:p>
          <a:p>
            <a:pPr lvl="1"/>
            <a:r>
              <a:rPr lang="en-GB" sz="2000" dirty="0" smtClean="0"/>
              <a:t>Clean HEP, renewable</a:t>
            </a:r>
          </a:p>
          <a:p>
            <a:pPr lvl="1"/>
            <a:r>
              <a:rPr lang="en-GB" sz="2000" dirty="0" smtClean="0"/>
              <a:t>Replaces 100 million tonnes of CO</a:t>
            </a:r>
            <a:r>
              <a:rPr lang="en-GB" sz="2000" baseline="-25000" dirty="0" smtClean="0"/>
              <a:t>2</a:t>
            </a:r>
            <a:endParaRPr lang="en-GB" sz="2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Three Gorges Dam - Cons</a:t>
            </a:r>
            <a:endParaRPr lang="en-GB" dirty="0"/>
          </a:p>
        </p:txBody>
      </p:sp>
      <p:sp>
        <p:nvSpPr>
          <p:cNvPr id="3" name="Content Placeholder 2"/>
          <p:cNvSpPr>
            <a:spLocks noGrp="1"/>
          </p:cNvSpPr>
          <p:nvPr>
            <p:ph idx="1"/>
          </p:nvPr>
        </p:nvSpPr>
        <p:spPr>
          <a:xfrm>
            <a:off x="457200" y="1600201"/>
            <a:ext cx="7467600" cy="4829195"/>
          </a:xfrm>
        </p:spPr>
        <p:txBody>
          <a:bodyPr>
            <a:normAutofit/>
          </a:bodyPr>
          <a:lstStyle/>
          <a:p>
            <a:r>
              <a:rPr lang="en-GB" sz="2400" dirty="0" smtClean="0"/>
              <a:t>Economic:</a:t>
            </a:r>
          </a:p>
          <a:p>
            <a:pPr lvl="1"/>
            <a:r>
              <a:rPr lang="en-GB" sz="2000" dirty="0" smtClean="0"/>
              <a:t>300km</a:t>
            </a:r>
            <a:r>
              <a:rPr lang="en-GB" sz="2000" baseline="30000" dirty="0" smtClean="0"/>
              <a:t>2</a:t>
            </a:r>
            <a:r>
              <a:rPr lang="en-GB" sz="2000" dirty="0" smtClean="0"/>
              <a:t> of farmland flooded</a:t>
            </a:r>
          </a:p>
          <a:p>
            <a:pPr lvl="1"/>
            <a:r>
              <a:rPr lang="en-GB" sz="2000" dirty="0" smtClean="0"/>
              <a:t>Reduced soil fertility – no flooding</a:t>
            </a:r>
          </a:p>
          <a:p>
            <a:pPr lvl="1"/>
            <a:r>
              <a:rPr lang="en-GB" sz="2000" dirty="0" smtClean="0"/>
              <a:t>Less sediment means less sea fish -1 million tonnes a year less in catches</a:t>
            </a:r>
          </a:p>
          <a:p>
            <a:r>
              <a:rPr lang="en-GB" sz="2400" dirty="0" smtClean="0"/>
              <a:t>Social:</a:t>
            </a:r>
          </a:p>
          <a:p>
            <a:pPr lvl="1"/>
            <a:r>
              <a:rPr lang="en-GB" sz="2000" dirty="0" smtClean="0"/>
              <a:t>1.2-1.9 million resettled</a:t>
            </a:r>
          </a:p>
          <a:p>
            <a:pPr lvl="1"/>
            <a:r>
              <a:rPr lang="en-GB" sz="2000" dirty="0" smtClean="0"/>
              <a:t>Loss of cultural, historical sites</a:t>
            </a:r>
          </a:p>
          <a:p>
            <a:r>
              <a:rPr lang="en-GB" sz="2400" dirty="0" smtClean="0"/>
              <a:t>Environmental:</a:t>
            </a:r>
          </a:p>
          <a:p>
            <a:pPr lvl="1"/>
            <a:r>
              <a:rPr lang="en-GB" sz="2000" dirty="0" smtClean="0"/>
              <a:t>Pollutants in river</a:t>
            </a:r>
          </a:p>
          <a:p>
            <a:pPr lvl="1"/>
            <a:r>
              <a:rPr lang="en-GB" sz="2000" dirty="0" smtClean="0"/>
              <a:t>More O</a:t>
            </a:r>
            <a:r>
              <a:rPr lang="en-GB" sz="2000" baseline="-25000" dirty="0" smtClean="0"/>
              <a:t>2</a:t>
            </a:r>
            <a:r>
              <a:rPr lang="en-GB" sz="2000" dirty="0" smtClean="0"/>
              <a:t> disrupts ecosystems</a:t>
            </a:r>
          </a:p>
          <a:p>
            <a:pPr lvl="1"/>
            <a:r>
              <a:rPr lang="en-GB" sz="2000" dirty="0" smtClean="0"/>
              <a:t>Accelerated erosion downstream</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6000" dirty="0" smtClean="0"/>
              <a:t>Coasts</a:t>
            </a:r>
            <a:r>
              <a:rPr lang="en-GB" dirty="0" smtClean="0"/>
              <a:t/>
            </a:r>
            <a:br>
              <a:rPr lang="en-GB" dirty="0" smtClean="0"/>
            </a:b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err="1" smtClean="0"/>
              <a:t>Overstrand</a:t>
            </a:r>
            <a:endParaRPr lang="en-GB" dirty="0"/>
          </a:p>
        </p:txBody>
      </p:sp>
      <p:sp>
        <p:nvSpPr>
          <p:cNvPr id="5" name="Content Placeholder 4"/>
          <p:cNvSpPr>
            <a:spLocks noGrp="1"/>
          </p:cNvSpPr>
          <p:nvPr>
            <p:ph idx="1"/>
          </p:nvPr>
        </p:nvSpPr>
        <p:spPr/>
        <p:txBody>
          <a:bodyPr>
            <a:normAutofit/>
          </a:bodyPr>
          <a:lstStyle/>
          <a:p>
            <a:r>
              <a:rPr lang="en-GB" sz="2400" dirty="0" smtClean="0"/>
              <a:t>Cliffs are made of glacial till, soft and porous</a:t>
            </a:r>
          </a:p>
          <a:p>
            <a:r>
              <a:rPr lang="en-GB" sz="2400" dirty="0" smtClean="0"/>
              <a:t>Slumping and LSD are main issues</a:t>
            </a:r>
          </a:p>
          <a:p>
            <a:r>
              <a:rPr lang="en-GB" sz="2400" dirty="0" smtClean="0"/>
              <a:t>The new management plan is controversial: hold the line until 2025, then no intervention</a:t>
            </a:r>
          </a:p>
          <a:p>
            <a:r>
              <a:rPr lang="en-GB" sz="2400" dirty="0" smtClean="0"/>
              <a:t>Actions so far include revetments, groynes, rock armour, sea wall, gabions, drains and </a:t>
            </a:r>
            <a:r>
              <a:rPr lang="en-GB" sz="2400" dirty="0" err="1" smtClean="0"/>
              <a:t>revegetation</a:t>
            </a:r>
            <a:endParaRPr lang="en-GB" sz="2400" dirty="0" smtClean="0"/>
          </a:p>
          <a:p>
            <a:r>
              <a:rPr lang="en-GB" sz="2400" dirty="0" smtClean="0"/>
              <a:t>Problems still continue:</a:t>
            </a:r>
          </a:p>
          <a:p>
            <a:pPr lvl="1"/>
            <a:r>
              <a:rPr lang="en-GB" sz="2000" dirty="0" smtClean="0"/>
              <a:t>Slumping still takes place</a:t>
            </a:r>
          </a:p>
          <a:p>
            <a:pPr lvl="1"/>
            <a:r>
              <a:rPr lang="en-GB" sz="2000" dirty="0" smtClean="0"/>
              <a:t>Total cost for one section was £1.5 million</a:t>
            </a:r>
          </a:p>
          <a:p>
            <a:pPr lvl="1"/>
            <a:r>
              <a:rPr lang="en-GB" sz="2000" dirty="0" smtClean="0"/>
              <a:t>New SMP policy upsetting to those who will be affected</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Sea Palling</a:t>
            </a:r>
            <a:endParaRPr lang="en-GB" dirty="0"/>
          </a:p>
        </p:txBody>
      </p:sp>
      <p:sp>
        <p:nvSpPr>
          <p:cNvPr id="3" name="Content Placeholder 2"/>
          <p:cNvSpPr>
            <a:spLocks noGrp="1"/>
          </p:cNvSpPr>
          <p:nvPr>
            <p:ph idx="1"/>
          </p:nvPr>
        </p:nvSpPr>
        <p:spPr/>
        <p:txBody>
          <a:bodyPr>
            <a:normAutofit/>
          </a:bodyPr>
          <a:lstStyle/>
          <a:p>
            <a:r>
              <a:rPr lang="en-GB" sz="2400" dirty="0" smtClean="0"/>
              <a:t>Sea wall originally built, but LSD meant beach lost sand and by 1990 wall foundations were visible</a:t>
            </a:r>
          </a:p>
          <a:p>
            <a:r>
              <a:rPr lang="en-GB" sz="2400" dirty="0" smtClean="0"/>
              <a:t>In 1992 150,000 tonnes of rock armour were placed, and 1.4 million cubic metres of sand</a:t>
            </a:r>
          </a:p>
          <a:p>
            <a:r>
              <a:rPr lang="en-GB" sz="2400" dirty="0" smtClean="0"/>
              <a:t>The Environment Agency has spent £54 million on 9 offshore reefs to slow erosion and flooding</a:t>
            </a:r>
          </a:p>
          <a:p>
            <a:r>
              <a:rPr lang="en-GB" sz="2400" dirty="0" smtClean="0"/>
              <a:t>Chosen as they would allow LSD to further down coast</a:t>
            </a:r>
          </a:p>
          <a:p>
            <a:r>
              <a:rPr lang="en-GB" sz="2400" dirty="0" smtClean="0"/>
              <a:t>Reefs have caused </a:t>
            </a:r>
            <a:r>
              <a:rPr lang="en-GB" sz="2400" dirty="0" err="1" smtClean="0"/>
              <a:t>tombolos</a:t>
            </a:r>
            <a:r>
              <a:rPr lang="en-GB" sz="2400" dirty="0" smtClean="0"/>
              <a:t>, causing more severe erosion south of SP</a:t>
            </a:r>
          </a:p>
          <a:p>
            <a:r>
              <a:rPr lang="en-GB" sz="2400" dirty="0" smtClean="0"/>
              <a:t>Unsustainable because of this</a:t>
            </a:r>
            <a:endParaRPr lang="en-GB"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Dutch Delta Plan</a:t>
            </a:r>
            <a:endParaRPr lang="en-GB" dirty="0"/>
          </a:p>
        </p:txBody>
      </p:sp>
      <p:sp>
        <p:nvSpPr>
          <p:cNvPr id="3" name="Content Placeholder 2"/>
          <p:cNvSpPr>
            <a:spLocks noGrp="1"/>
          </p:cNvSpPr>
          <p:nvPr>
            <p:ph idx="1"/>
          </p:nvPr>
        </p:nvSpPr>
        <p:spPr/>
        <p:txBody>
          <a:bodyPr>
            <a:normAutofit/>
          </a:bodyPr>
          <a:lstStyle/>
          <a:p>
            <a:r>
              <a:rPr lang="en-GB" sz="2400" dirty="0" smtClean="0"/>
              <a:t>1953 floods caused by depression over north sea and hurricane-force winds</a:t>
            </a:r>
          </a:p>
          <a:p>
            <a:r>
              <a:rPr lang="en-GB" sz="2400" dirty="0" smtClean="0"/>
              <a:t>In the Netherlands, 150,000 hectares were flooded, 10,000 homes flooded, 1850 people died</a:t>
            </a:r>
          </a:p>
          <a:p>
            <a:r>
              <a:rPr lang="en-GB" sz="2400" dirty="0" smtClean="0"/>
              <a:t>Originally, 4 of 5 channels in the Scheldt delta were to be closed by dams and barriers</a:t>
            </a:r>
          </a:p>
          <a:p>
            <a:r>
              <a:rPr lang="en-GB" sz="2400" dirty="0" smtClean="0"/>
              <a:t>Environmental effects prompted a change to the plan. The dam on the Eastern Scheldt was scrapped, and replaced by a movable flood barrier</a:t>
            </a:r>
            <a:endParaRPr lang="en-GB"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Dutch Delta Plan</a:t>
            </a:r>
            <a:endParaRPr lang="en-GB" dirty="0"/>
          </a:p>
        </p:txBody>
      </p:sp>
      <p:sp>
        <p:nvSpPr>
          <p:cNvPr id="3" name="Content Placeholder 2"/>
          <p:cNvSpPr>
            <a:spLocks noGrp="1"/>
          </p:cNvSpPr>
          <p:nvPr>
            <p:ph idx="1"/>
          </p:nvPr>
        </p:nvSpPr>
        <p:spPr/>
        <p:txBody>
          <a:bodyPr>
            <a:normAutofit/>
          </a:bodyPr>
          <a:lstStyle/>
          <a:p>
            <a:r>
              <a:rPr lang="en-GB" sz="2400" dirty="0" smtClean="0"/>
              <a:t>Positive effects:</a:t>
            </a:r>
          </a:p>
          <a:p>
            <a:pPr lvl="1"/>
            <a:r>
              <a:rPr lang="en-GB" sz="2000" dirty="0" smtClean="0"/>
              <a:t>Protected 5 million homes</a:t>
            </a:r>
          </a:p>
          <a:p>
            <a:pPr lvl="1"/>
            <a:r>
              <a:rPr lang="en-GB" sz="2000" dirty="0" smtClean="0"/>
              <a:t>Freshwater reservoirs created</a:t>
            </a:r>
          </a:p>
          <a:p>
            <a:pPr lvl="1"/>
            <a:r>
              <a:rPr lang="en-GB" sz="2000" dirty="0" smtClean="0"/>
              <a:t>15000 hectares of land reclaimed</a:t>
            </a:r>
          </a:p>
          <a:p>
            <a:pPr lvl="1"/>
            <a:r>
              <a:rPr lang="en-GB" sz="2000" dirty="0" smtClean="0"/>
              <a:t>Road links improved</a:t>
            </a:r>
          </a:p>
          <a:p>
            <a:r>
              <a:rPr lang="en-GB" sz="2400" dirty="0" smtClean="0"/>
              <a:t>Negative effects:</a:t>
            </a:r>
          </a:p>
          <a:p>
            <a:pPr lvl="1"/>
            <a:r>
              <a:rPr lang="en-GB" sz="2000" dirty="0" smtClean="0"/>
              <a:t>Mudflats, a habitat for wading birds, have been lost</a:t>
            </a:r>
          </a:p>
          <a:p>
            <a:pPr lvl="1"/>
            <a:r>
              <a:rPr lang="en-GB" sz="2000" dirty="0" smtClean="0"/>
              <a:t>Valuable oyster and mussel beds lost</a:t>
            </a:r>
          </a:p>
          <a:p>
            <a:pPr lvl="1"/>
            <a:r>
              <a:rPr lang="en-GB" sz="2000" dirty="0" smtClean="0"/>
              <a:t>Rich fishing grounds removed</a:t>
            </a:r>
            <a:endParaRPr lang="en-GB"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Coral Reefs</a:t>
            </a:r>
            <a:endParaRPr lang="en-GB" dirty="0"/>
          </a:p>
        </p:txBody>
      </p:sp>
      <p:sp>
        <p:nvSpPr>
          <p:cNvPr id="3" name="Content Placeholder 2"/>
          <p:cNvSpPr>
            <a:spLocks noGrp="1"/>
          </p:cNvSpPr>
          <p:nvPr>
            <p:ph idx="1"/>
          </p:nvPr>
        </p:nvSpPr>
        <p:spPr/>
        <p:txBody>
          <a:bodyPr>
            <a:normAutofit/>
          </a:bodyPr>
          <a:lstStyle/>
          <a:p>
            <a:r>
              <a:rPr lang="en-GB" sz="2400" dirty="0" smtClean="0"/>
              <a:t>Found in clear, warm waters – 30˚N-30˚S</a:t>
            </a:r>
          </a:p>
          <a:p>
            <a:r>
              <a:rPr lang="en-GB" sz="2400" dirty="0" smtClean="0"/>
              <a:t>Called ‘garden of the sea’ due to high diversity</a:t>
            </a:r>
          </a:p>
          <a:p>
            <a:r>
              <a:rPr lang="en-GB" sz="2400" dirty="0" smtClean="0"/>
              <a:t>Most productive ecosystem on planet</a:t>
            </a:r>
          </a:p>
          <a:p>
            <a:r>
              <a:rPr lang="en-GB" sz="2400" dirty="0" smtClean="0"/>
              <a:t>Economic resource:</a:t>
            </a:r>
          </a:p>
          <a:p>
            <a:pPr lvl="1"/>
            <a:r>
              <a:rPr lang="en-GB" sz="2000" dirty="0" smtClean="0"/>
              <a:t>500 million rely on for food and livelihood</a:t>
            </a:r>
          </a:p>
          <a:p>
            <a:pPr lvl="1"/>
            <a:r>
              <a:rPr lang="en-GB" sz="2000" dirty="0" smtClean="0"/>
              <a:t>Forms natural barrier to erosion</a:t>
            </a:r>
          </a:p>
          <a:p>
            <a:pPr lvl="1"/>
            <a:r>
              <a:rPr lang="en-GB" sz="2000" dirty="0" smtClean="0"/>
              <a:t>Without reefs, parts of Florida would be underwater</a:t>
            </a:r>
          </a:p>
          <a:p>
            <a:pPr lvl="1"/>
            <a:r>
              <a:rPr lang="en-GB" sz="2000" dirty="0" smtClean="0"/>
              <a:t>Have been used in treatment of cancer, HIV, cardiovascular disease and ulcers</a:t>
            </a:r>
          </a:p>
          <a:p>
            <a:pPr lvl="1"/>
            <a:r>
              <a:rPr lang="en-GB" sz="2000" dirty="0" smtClean="0"/>
              <a:t>Major tourist attraction</a:t>
            </a:r>
            <a:endParaRPr lang="en-GB"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Coral Reefs</a:t>
            </a:r>
            <a:endParaRPr lang="en-GB" dirty="0"/>
          </a:p>
        </p:txBody>
      </p:sp>
      <p:sp>
        <p:nvSpPr>
          <p:cNvPr id="3" name="Content Placeholder 2"/>
          <p:cNvSpPr>
            <a:spLocks noGrp="1"/>
          </p:cNvSpPr>
          <p:nvPr>
            <p:ph idx="1"/>
          </p:nvPr>
        </p:nvSpPr>
        <p:spPr>
          <a:xfrm>
            <a:off x="457200" y="1600201"/>
            <a:ext cx="7467600" cy="4757757"/>
          </a:xfrm>
        </p:spPr>
        <p:txBody>
          <a:bodyPr>
            <a:normAutofit/>
          </a:bodyPr>
          <a:lstStyle/>
          <a:p>
            <a:r>
              <a:rPr lang="en-GB" sz="2400" dirty="0" smtClean="0"/>
              <a:t>Environmental resource:</a:t>
            </a:r>
          </a:p>
          <a:p>
            <a:pPr lvl="1"/>
            <a:r>
              <a:rPr lang="en-GB" sz="2000" dirty="0" smtClean="0"/>
              <a:t>Among oldest ecosystems on Earth</a:t>
            </a:r>
          </a:p>
          <a:p>
            <a:pPr lvl="1"/>
            <a:r>
              <a:rPr lang="en-GB" sz="2000" dirty="0" smtClean="0"/>
              <a:t>Largest living structure on the planet</a:t>
            </a:r>
          </a:p>
          <a:p>
            <a:pPr lvl="1"/>
            <a:r>
              <a:rPr lang="en-GB" sz="2000" dirty="0" smtClean="0"/>
              <a:t>Cover less than 1% of Earth’s surface, yet are home to 25% of its fish species</a:t>
            </a:r>
          </a:p>
          <a:p>
            <a:r>
              <a:rPr lang="en-GB" sz="2400" dirty="0" smtClean="0"/>
              <a:t>Threats: tourism, sea level rise, dynamite fishing, pollution/sedimentation, climate change</a:t>
            </a:r>
          </a:p>
          <a:p>
            <a:r>
              <a:rPr lang="en-GB" sz="2400" dirty="0" smtClean="0"/>
              <a:t>At current rates, 70% will be lost by 2050</a:t>
            </a:r>
          </a:p>
          <a:p>
            <a:r>
              <a:rPr lang="en-GB" sz="2400" dirty="0" smtClean="0"/>
              <a:t>Strategies to protect reefs include sensitive ecotourist developments, fines for picking, no trampling, designated entry and exit points and educating tourists.</a:t>
            </a:r>
            <a:endParaRPr lang="en-GB"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6000" dirty="0" smtClean="0"/>
              <a:t>Rivers</a:t>
            </a:r>
            <a:r>
              <a:rPr lang="en-GB" dirty="0" smtClean="0"/>
              <a:t/>
            </a:r>
            <a:br>
              <a:rPr lang="en-GB" dirty="0" smtClean="0"/>
            </a:b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smtClean="0"/>
              <a:t>Soufriere</a:t>
            </a:r>
            <a:r>
              <a:rPr lang="en-GB" dirty="0" smtClean="0"/>
              <a:t> Marine Management Area, St. Lucia</a:t>
            </a:r>
            <a:endParaRPr lang="en-GB" dirty="0"/>
          </a:p>
        </p:txBody>
      </p:sp>
      <p:sp>
        <p:nvSpPr>
          <p:cNvPr id="3" name="Content Placeholder 2"/>
          <p:cNvSpPr>
            <a:spLocks noGrp="1"/>
          </p:cNvSpPr>
          <p:nvPr>
            <p:ph idx="1"/>
          </p:nvPr>
        </p:nvSpPr>
        <p:spPr>
          <a:xfrm>
            <a:off x="457200" y="1600201"/>
            <a:ext cx="7467600" cy="4757757"/>
          </a:xfrm>
        </p:spPr>
        <p:txBody>
          <a:bodyPr>
            <a:normAutofit/>
          </a:bodyPr>
          <a:lstStyle/>
          <a:p>
            <a:r>
              <a:rPr lang="en-GB" sz="2400" dirty="0" smtClean="0"/>
              <a:t>Planning and management needed due to large number of conflicting uses of the reef environment. Recreational activities and activities such as fishing must be managed as to satisfy all without compromising the ecosystem</a:t>
            </a:r>
          </a:p>
          <a:p>
            <a:r>
              <a:rPr lang="en-GB" sz="2400" dirty="0" smtClean="0"/>
              <a:t>The SMMA has:</a:t>
            </a:r>
          </a:p>
          <a:p>
            <a:pPr lvl="1"/>
            <a:r>
              <a:rPr lang="en-GB" sz="2000" dirty="0" smtClean="0"/>
              <a:t>Monitored the reefs and water quality</a:t>
            </a:r>
          </a:p>
          <a:p>
            <a:pPr lvl="1"/>
            <a:r>
              <a:rPr lang="en-GB" sz="2000" dirty="0" smtClean="0"/>
              <a:t>Managed provision of uses</a:t>
            </a:r>
          </a:p>
          <a:p>
            <a:pPr lvl="1"/>
            <a:r>
              <a:rPr lang="en-GB" sz="2000" dirty="0" smtClean="0"/>
              <a:t>Provided public information and education</a:t>
            </a:r>
          </a:p>
          <a:p>
            <a:pPr lvl="1"/>
            <a:r>
              <a:rPr lang="en-GB" sz="2000" dirty="0" smtClean="0"/>
              <a:t>Promoted appropriate developments</a:t>
            </a:r>
          </a:p>
          <a:p>
            <a:pPr lvl="1"/>
            <a:r>
              <a:rPr lang="en-GB" sz="2000" dirty="0" smtClean="0"/>
              <a:t>Enforced rules and regulations</a:t>
            </a:r>
          </a:p>
          <a:p>
            <a:pPr lvl="1"/>
            <a:r>
              <a:rPr lang="en-GB" sz="2000" dirty="0" smtClean="0"/>
              <a:t>Resolved conflicts</a:t>
            </a:r>
            <a:endParaRPr lang="en-GB" sz="2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Dubai</a:t>
            </a:r>
            <a:endParaRPr lang="en-GB" dirty="0"/>
          </a:p>
        </p:txBody>
      </p:sp>
      <p:sp>
        <p:nvSpPr>
          <p:cNvPr id="3" name="Content Placeholder 2"/>
          <p:cNvSpPr>
            <a:spLocks noGrp="1"/>
          </p:cNvSpPr>
          <p:nvPr>
            <p:ph idx="1"/>
          </p:nvPr>
        </p:nvSpPr>
        <p:spPr/>
        <p:txBody>
          <a:bodyPr>
            <a:normAutofit/>
          </a:bodyPr>
          <a:lstStyle/>
          <a:p>
            <a:r>
              <a:rPr lang="en-GB" sz="2400" dirty="0" smtClean="0"/>
              <a:t>Economic resource:</a:t>
            </a:r>
          </a:p>
          <a:p>
            <a:pPr lvl="1"/>
            <a:r>
              <a:rPr lang="en-GB" sz="2000" dirty="0" smtClean="0"/>
              <a:t>One of fastest growing tourist destinations</a:t>
            </a:r>
          </a:p>
          <a:p>
            <a:pPr lvl="1"/>
            <a:r>
              <a:rPr lang="en-GB" sz="2000" dirty="0" smtClean="0"/>
              <a:t>700km of coastline and sub-tropical climate make it an ideal tourist destination</a:t>
            </a:r>
          </a:p>
          <a:p>
            <a:pPr lvl="1"/>
            <a:r>
              <a:rPr lang="en-GB" sz="2000" dirty="0" smtClean="0"/>
              <a:t>2</a:t>
            </a:r>
            <a:r>
              <a:rPr lang="en-GB" sz="2000" baseline="30000" dirty="0" smtClean="0"/>
              <a:t>nd</a:t>
            </a:r>
            <a:r>
              <a:rPr lang="en-GB" sz="2000" dirty="0" smtClean="0"/>
              <a:t> home owners and foreign residents</a:t>
            </a:r>
          </a:p>
          <a:p>
            <a:pPr lvl="1"/>
            <a:r>
              <a:rPr lang="en-GB" sz="2000" dirty="0" smtClean="0"/>
              <a:t>New cruise terminal and tallest building in the world</a:t>
            </a:r>
          </a:p>
          <a:p>
            <a:pPr lvl="1"/>
            <a:r>
              <a:rPr lang="en-GB" sz="2000" dirty="0" smtClean="0"/>
              <a:t>On Palm </a:t>
            </a:r>
            <a:r>
              <a:rPr lang="en-GB" sz="2000" dirty="0" err="1" smtClean="0"/>
              <a:t>Jumeirah</a:t>
            </a:r>
            <a:r>
              <a:rPr lang="en-GB" sz="2000" dirty="0" smtClean="0"/>
              <a:t>:</a:t>
            </a:r>
          </a:p>
          <a:p>
            <a:pPr lvl="2"/>
            <a:r>
              <a:rPr lang="en-GB" sz="1800" dirty="0" smtClean="0"/>
              <a:t>Over 200 shops and 860 residential units</a:t>
            </a:r>
          </a:p>
          <a:p>
            <a:pPr lvl="2"/>
            <a:r>
              <a:rPr lang="en-GB" sz="1800" dirty="0" smtClean="0"/>
              <a:t>68,000m</a:t>
            </a:r>
            <a:r>
              <a:rPr lang="en-GB" sz="1800" baseline="30000" dirty="0" smtClean="0"/>
              <a:t>2 </a:t>
            </a:r>
            <a:r>
              <a:rPr lang="en-GB" sz="1800" dirty="0" smtClean="0"/>
              <a:t>of retail in village centre</a:t>
            </a:r>
          </a:p>
          <a:p>
            <a:pPr lvl="2"/>
            <a:r>
              <a:rPr lang="en-GB" sz="1800" dirty="0" smtClean="0"/>
              <a:t>Trump international hotel and tower</a:t>
            </a:r>
          </a:p>
          <a:p>
            <a:pPr lvl="2"/>
            <a:r>
              <a:rPr lang="en-GB" sz="1800" dirty="0" smtClean="0"/>
              <a:t>Private beach-side villas</a:t>
            </a:r>
            <a:endParaRPr lang="en-GB" sz="1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Dubai</a:t>
            </a:r>
            <a:endParaRPr lang="en-GB" dirty="0"/>
          </a:p>
        </p:txBody>
      </p:sp>
      <p:sp>
        <p:nvSpPr>
          <p:cNvPr id="3" name="Content Placeholder 2"/>
          <p:cNvSpPr>
            <a:spLocks noGrp="1"/>
          </p:cNvSpPr>
          <p:nvPr>
            <p:ph idx="1"/>
          </p:nvPr>
        </p:nvSpPr>
        <p:spPr/>
        <p:txBody>
          <a:bodyPr>
            <a:normAutofit/>
          </a:bodyPr>
          <a:lstStyle/>
          <a:p>
            <a:r>
              <a:rPr lang="en-GB" sz="2400" dirty="0" smtClean="0"/>
              <a:t>Environmental resource:</a:t>
            </a:r>
          </a:p>
          <a:p>
            <a:pPr lvl="1"/>
            <a:r>
              <a:rPr lang="en-GB" sz="2000" dirty="0" smtClean="0"/>
              <a:t>Resorts provide new home for sea life</a:t>
            </a:r>
          </a:p>
          <a:p>
            <a:pPr lvl="1"/>
            <a:r>
              <a:rPr lang="en-GB" sz="2000" dirty="0" smtClean="0"/>
              <a:t>Artificial reefs will attract coral and fish</a:t>
            </a:r>
          </a:p>
          <a:p>
            <a:pPr lvl="1"/>
            <a:r>
              <a:rPr lang="en-GB" sz="2000" dirty="0" smtClean="0"/>
              <a:t>Endangered local Hawksbill turtle and green sea turtles can be found there</a:t>
            </a:r>
          </a:p>
          <a:p>
            <a:pPr lvl="1"/>
            <a:r>
              <a:rPr lang="en-GB" sz="2000" dirty="0" smtClean="0"/>
              <a:t>Breakwaters provide habitat</a:t>
            </a:r>
          </a:p>
          <a:p>
            <a:r>
              <a:rPr lang="en-GB" sz="2400" dirty="0" smtClean="0"/>
              <a:t>Management strategies:</a:t>
            </a:r>
          </a:p>
          <a:p>
            <a:pPr lvl="1"/>
            <a:r>
              <a:rPr lang="en-GB" sz="2000" dirty="0" smtClean="0"/>
              <a:t>Environmental team of over 20 international institutions</a:t>
            </a:r>
          </a:p>
          <a:p>
            <a:pPr lvl="1"/>
            <a:r>
              <a:rPr lang="en-GB" sz="2000" dirty="0" smtClean="0"/>
              <a:t>Environmental Impact Assessments carried out</a:t>
            </a:r>
          </a:p>
          <a:p>
            <a:pPr lvl="1"/>
            <a:r>
              <a:rPr lang="en-GB" sz="2000" dirty="0" smtClean="0"/>
              <a:t>State-of-the-art sewage treatment implemented</a:t>
            </a:r>
          </a:p>
          <a:p>
            <a:pPr lvl="1"/>
            <a:r>
              <a:rPr lang="en-GB" sz="2000" dirty="0" smtClean="0"/>
              <a:t>Curved breakwaters</a:t>
            </a:r>
          </a:p>
          <a:p>
            <a:pPr lvl="1"/>
            <a:r>
              <a:rPr lang="en-GB" sz="2000" dirty="0" smtClean="0"/>
              <a:t>Marine biology facility to monitor coastal activity</a:t>
            </a:r>
          </a:p>
          <a:p>
            <a:pPr lvl="1"/>
            <a:endParaRPr lang="en-GB"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6000" dirty="0" smtClean="0"/>
              <a:t>Cold</a:t>
            </a:r>
            <a:r>
              <a:rPr lang="en-GB" dirty="0" smtClean="0"/>
              <a:t/>
            </a:r>
            <a:br>
              <a:rPr lang="en-GB" dirty="0" smtClean="0"/>
            </a:br>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Alaska</a:t>
            </a:r>
            <a:endParaRPr lang="en-GB" dirty="0"/>
          </a:p>
        </p:txBody>
      </p:sp>
      <p:sp>
        <p:nvSpPr>
          <p:cNvPr id="5" name="Content Placeholder 4"/>
          <p:cNvSpPr>
            <a:spLocks noGrp="1"/>
          </p:cNvSpPr>
          <p:nvPr>
            <p:ph idx="1"/>
          </p:nvPr>
        </p:nvSpPr>
        <p:spPr/>
        <p:txBody>
          <a:bodyPr>
            <a:normAutofit/>
          </a:bodyPr>
          <a:lstStyle/>
          <a:p>
            <a:r>
              <a:rPr lang="en-GB" sz="2400" dirty="0" smtClean="0"/>
              <a:t>Massive oil reserves found in 1968</a:t>
            </a:r>
          </a:p>
          <a:p>
            <a:r>
              <a:rPr lang="en-GB" sz="2400" dirty="0" smtClean="0"/>
              <a:t>Pipeline completed in 1977 at the cost of $8 billion</a:t>
            </a:r>
          </a:p>
          <a:p>
            <a:r>
              <a:rPr lang="en-GB" sz="2400" dirty="0" smtClean="0"/>
              <a:t>Many benefits from oil revenue, compensation for loss of hunting grounds, schools/hospitals built, homes built for relocated people</a:t>
            </a:r>
          </a:p>
          <a:p>
            <a:r>
              <a:rPr lang="en-GB" sz="2400" dirty="0" smtClean="0"/>
              <a:t>Large visual and environmental impact (see Exxon Valdez Spill)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Exxon Valdez Oil Spill</a:t>
            </a:r>
            <a:endParaRPr lang="en-GB" dirty="0"/>
          </a:p>
        </p:txBody>
      </p:sp>
      <p:sp>
        <p:nvSpPr>
          <p:cNvPr id="7" name="Content Placeholder 6"/>
          <p:cNvSpPr>
            <a:spLocks noGrp="1"/>
          </p:cNvSpPr>
          <p:nvPr>
            <p:ph idx="1"/>
          </p:nvPr>
        </p:nvSpPr>
        <p:spPr/>
        <p:txBody>
          <a:bodyPr>
            <a:normAutofit/>
          </a:bodyPr>
          <a:lstStyle/>
          <a:p>
            <a:r>
              <a:rPr lang="en-GB" sz="2400" dirty="0" smtClean="0"/>
              <a:t>24</a:t>
            </a:r>
            <a:r>
              <a:rPr lang="en-GB" sz="2400" baseline="30000" dirty="0" smtClean="0"/>
              <a:t>th</a:t>
            </a:r>
            <a:r>
              <a:rPr lang="en-GB" sz="2400" dirty="0" smtClean="0"/>
              <a:t> March 1989</a:t>
            </a:r>
          </a:p>
          <a:p>
            <a:r>
              <a:rPr lang="en-GB" sz="2400" dirty="0" smtClean="0"/>
              <a:t>25000km</a:t>
            </a:r>
            <a:r>
              <a:rPr lang="en-GB" sz="2400" baseline="30000" dirty="0" smtClean="0"/>
              <a:t>2</a:t>
            </a:r>
            <a:r>
              <a:rPr lang="en-GB" sz="2400" dirty="0" smtClean="0"/>
              <a:t> of water covered</a:t>
            </a:r>
          </a:p>
          <a:p>
            <a:r>
              <a:rPr lang="en-GB" sz="2400" dirty="0" smtClean="0"/>
              <a:t>35000 dead birds, salmon/herring eggs destroyed, 1000 sea otters dead</a:t>
            </a:r>
          </a:p>
          <a:p>
            <a:r>
              <a:rPr lang="en-GB" sz="2400" dirty="0" smtClean="0"/>
              <a:t>Larger marine mammals suffered from contaminated prey</a:t>
            </a:r>
          </a:p>
          <a:p>
            <a:r>
              <a:rPr lang="en-GB" sz="2400" dirty="0" smtClean="0"/>
              <a:t>Impact large due to low temperature</a:t>
            </a:r>
          </a:p>
          <a:p>
            <a:r>
              <a:rPr lang="en-GB" sz="2400" dirty="0" smtClean="0"/>
              <a:t>Low productivity and growth rates mean recovery takes longer</a:t>
            </a:r>
          </a:p>
          <a:p>
            <a:r>
              <a:rPr lang="en-GB" sz="2400" dirty="0" smtClean="0"/>
              <a:t>2-3cm of oil can kill a bird by destroying insulation</a:t>
            </a:r>
            <a:endParaRPr lang="en-GB"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Skiing in the Alps - Problems</a:t>
            </a:r>
            <a:endParaRPr lang="en-GB" dirty="0"/>
          </a:p>
        </p:txBody>
      </p:sp>
      <p:sp>
        <p:nvSpPr>
          <p:cNvPr id="3" name="Content Placeholder 2"/>
          <p:cNvSpPr>
            <a:spLocks noGrp="1"/>
          </p:cNvSpPr>
          <p:nvPr>
            <p:ph idx="1"/>
          </p:nvPr>
        </p:nvSpPr>
        <p:spPr/>
        <p:txBody>
          <a:bodyPr>
            <a:normAutofit/>
          </a:bodyPr>
          <a:lstStyle/>
          <a:p>
            <a:r>
              <a:rPr lang="en-GB" sz="2400" dirty="0" err="1" smtClean="0"/>
              <a:t>Matterhorn</a:t>
            </a:r>
            <a:r>
              <a:rPr lang="en-GB" sz="2400" dirty="0" smtClean="0"/>
              <a:t> ski region covers an area from the </a:t>
            </a:r>
            <a:r>
              <a:rPr lang="en-GB" sz="2400" dirty="0" err="1" smtClean="0"/>
              <a:t>Gornegrat</a:t>
            </a:r>
            <a:r>
              <a:rPr lang="en-GB" sz="2400" dirty="0" smtClean="0"/>
              <a:t> to the </a:t>
            </a:r>
            <a:r>
              <a:rPr lang="en-GB" sz="2400" dirty="0" err="1" smtClean="0"/>
              <a:t>Matterhorn</a:t>
            </a:r>
            <a:r>
              <a:rPr lang="en-GB" sz="2400" dirty="0" smtClean="0"/>
              <a:t> glacier</a:t>
            </a:r>
          </a:p>
          <a:p>
            <a:r>
              <a:rPr lang="en-GB" sz="2400" dirty="0" smtClean="0"/>
              <a:t>Free-range skiing is fatal to some animals</a:t>
            </a:r>
          </a:p>
          <a:p>
            <a:r>
              <a:rPr lang="en-GB" sz="2400" dirty="0" smtClean="0"/>
              <a:t>Sensitive marginal vegetation trampled</a:t>
            </a:r>
          </a:p>
          <a:p>
            <a:r>
              <a:rPr lang="en-GB" sz="2400" dirty="0" smtClean="0"/>
              <a:t>Footpath erosion and litter also issues</a:t>
            </a:r>
          </a:p>
          <a:p>
            <a:r>
              <a:rPr lang="en-GB" sz="2400" dirty="0" smtClean="0"/>
              <a:t>Inquisitive tourists cause disruption to animals</a:t>
            </a:r>
          </a:p>
          <a:p>
            <a:r>
              <a:rPr lang="en-GB" sz="2400" dirty="0" smtClean="0"/>
              <a:t>Deforestation increases avalanche risk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Skiing in the Alps - Solutions</a:t>
            </a:r>
            <a:endParaRPr lang="en-GB" dirty="0"/>
          </a:p>
        </p:txBody>
      </p:sp>
      <p:sp>
        <p:nvSpPr>
          <p:cNvPr id="3" name="Content Placeholder 2"/>
          <p:cNvSpPr>
            <a:spLocks noGrp="1"/>
          </p:cNvSpPr>
          <p:nvPr>
            <p:ph idx="1"/>
          </p:nvPr>
        </p:nvSpPr>
        <p:spPr/>
        <p:txBody>
          <a:bodyPr>
            <a:normAutofit/>
          </a:bodyPr>
          <a:lstStyle/>
          <a:p>
            <a:r>
              <a:rPr lang="en-GB" sz="2400" dirty="0" smtClean="0"/>
              <a:t>Protection of forests/game:</a:t>
            </a:r>
          </a:p>
          <a:p>
            <a:pPr lvl="1"/>
            <a:r>
              <a:rPr lang="en-GB" sz="2000" dirty="0" smtClean="0"/>
              <a:t>Segregated conservation areas</a:t>
            </a:r>
          </a:p>
          <a:p>
            <a:pPr lvl="1"/>
            <a:r>
              <a:rPr lang="en-GB" sz="2000" dirty="0" smtClean="0"/>
              <a:t>Discrete observation points</a:t>
            </a:r>
          </a:p>
          <a:p>
            <a:pPr lvl="1"/>
            <a:r>
              <a:rPr lang="en-GB" sz="2000" dirty="0" smtClean="0"/>
              <a:t>Information campaign</a:t>
            </a:r>
          </a:p>
          <a:p>
            <a:r>
              <a:rPr lang="en-GB" sz="2400" dirty="0" smtClean="0"/>
              <a:t>Restoring nature:</a:t>
            </a:r>
          </a:p>
          <a:p>
            <a:pPr lvl="1"/>
            <a:r>
              <a:rPr lang="en-GB" sz="2000" dirty="0" smtClean="0"/>
              <a:t>Returning ski routes to natural state</a:t>
            </a:r>
          </a:p>
          <a:p>
            <a:pPr lvl="1"/>
            <a:r>
              <a:rPr lang="en-GB" sz="2000" dirty="0" smtClean="0"/>
              <a:t>Removed unnecessary facilities</a:t>
            </a:r>
          </a:p>
          <a:p>
            <a:r>
              <a:rPr lang="en-GB" sz="2400" dirty="0" smtClean="0"/>
              <a:t>Replanting:</a:t>
            </a:r>
          </a:p>
          <a:p>
            <a:pPr lvl="1"/>
            <a:r>
              <a:rPr lang="en-GB" sz="2000" dirty="0" smtClean="0"/>
              <a:t>Erosion protection</a:t>
            </a:r>
          </a:p>
          <a:p>
            <a:pPr lvl="1"/>
            <a:r>
              <a:rPr lang="en-GB" sz="2000" dirty="0" smtClean="0"/>
              <a:t>Conspicuous gaps filled</a:t>
            </a:r>
          </a:p>
          <a:p>
            <a:r>
              <a:rPr lang="en-GB" sz="2400" dirty="0" smtClean="0"/>
              <a:t>All building monitored by trained specialist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Antarctica</a:t>
            </a:r>
            <a:endParaRPr lang="en-GB" dirty="0"/>
          </a:p>
        </p:txBody>
      </p:sp>
      <p:sp>
        <p:nvSpPr>
          <p:cNvPr id="3" name="Content Placeholder 2"/>
          <p:cNvSpPr>
            <a:spLocks noGrp="1"/>
          </p:cNvSpPr>
          <p:nvPr>
            <p:ph idx="1"/>
          </p:nvPr>
        </p:nvSpPr>
        <p:spPr/>
        <p:txBody>
          <a:bodyPr>
            <a:normAutofit/>
          </a:bodyPr>
          <a:lstStyle/>
          <a:p>
            <a:r>
              <a:rPr lang="en-GB" sz="2400" dirty="0" smtClean="0"/>
              <a:t>Pressure to exploit resources so far resisted</a:t>
            </a:r>
          </a:p>
          <a:p>
            <a:r>
              <a:rPr lang="en-GB" sz="2400" dirty="0" smtClean="0"/>
              <a:t>37,000 tourist in 2006, 14% increase on 2005</a:t>
            </a:r>
          </a:p>
          <a:p>
            <a:r>
              <a:rPr lang="en-GB" sz="2400" dirty="0" smtClean="0"/>
              <a:t>Needs protection whilst allowing people opportunity to experience beauty</a:t>
            </a:r>
          </a:p>
          <a:p>
            <a:r>
              <a:rPr lang="en-GB" sz="2400" dirty="0" smtClean="0"/>
              <a:t>Pressures likely to grow as fossil fuels run out and tourist numbers increase</a:t>
            </a:r>
            <a:endParaRPr lang="en-GB" sz="2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Antarctic Treaty</a:t>
            </a:r>
            <a:endParaRPr lang="en-GB" dirty="0"/>
          </a:p>
        </p:txBody>
      </p:sp>
      <p:sp>
        <p:nvSpPr>
          <p:cNvPr id="3" name="Content Placeholder 2"/>
          <p:cNvSpPr>
            <a:spLocks noGrp="1"/>
          </p:cNvSpPr>
          <p:nvPr>
            <p:ph idx="1"/>
          </p:nvPr>
        </p:nvSpPr>
        <p:spPr/>
        <p:txBody>
          <a:bodyPr>
            <a:normAutofit/>
          </a:bodyPr>
          <a:lstStyle/>
          <a:p>
            <a:r>
              <a:rPr lang="en-GB" sz="2400" dirty="0" smtClean="0"/>
              <a:t>International concern led to the treaty</a:t>
            </a:r>
          </a:p>
          <a:p>
            <a:r>
              <a:rPr lang="en-GB" sz="2400" dirty="0" smtClean="0"/>
              <a:t>Environmental protocol came into effect in 1998, providing extensive protection and sets clear rules:</a:t>
            </a:r>
          </a:p>
          <a:p>
            <a:pPr lvl="1"/>
            <a:r>
              <a:rPr lang="en-GB" sz="2000" dirty="0" smtClean="0"/>
              <a:t>Military activity prohibited</a:t>
            </a:r>
          </a:p>
          <a:p>
            <a:pPr lvl="1"/>
            <a:r>
              <a:rPr lang="en-GB" sz="2000" dirty="0" smtClean="0"/>
              <a:t>No new territorial claims can be made by any country</a:t>
            </a:r>
          </a:p>
          <a:p>
            <a:pPr lvl="1"/>
            <a:r>
              <a:rPr lang="en-GB" sz="2000" dirty="0" smtClean="0"/>
              <a:t>Nuclear and radioactive material prohibited</a:t>
            </a:r>
          </a:p>
          <a:p>
            <a:pPr lvl="1"/>
            <a:r>
              <a:rPr lang="en-GB" sz="2000" dirty="0" smtClean="0"/>
              <a:t>All ships and aircraft subjected to vigorous checks</a:t>
            </a:r>
          </a:p>
          <a:p>
            <a:r>
              <a:rPr lang="en-GB" sz="2400" dirty="0" smtClean="0"/>
              <a:t>Sustainable tourism:</a:t>
            </a:r>
          </a:p>
          <a:p>
            <a:pPr lvl="1"/>
            <a:r>
              <a:rPr lang="en-GB" sz="2000" dirty="0" smtClean="0"/>
              <a:t>Only one land based tour company</a:t>
            </a:r>
          </a:p>
          <a:p>
            <a:pPr lvl="1"/>
            <a:r>
              <a:rPr lang="en-GB" sz="2000" dirty="0" smtClean="0"/>
              <a:t>Only one tourist vessel at a time in any landing sites</a:t>
            </a:r>
          </a:p>
          <a:p>
            <a:pPr lvl="1"/>
            <a:r>
              <a:rPr lang="en-GB" sz="2000" dirty="0" smtClean="0"/>
              <a:t>Ships with over 500 passengers are discouraged</a:t>
            </a:r>
          </a:p>
          <a:p>
            <a:endParaRPr lang="en-GB"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2007 UK Floods</a:t>
            </a:r>
            <a:endParaRPr lang="en-GB" dirty="0"/>
          </a:p>
        </p:txBody>
      </p:sp>
      <p:sp>
        <p:nvSpPr>
          <p:cNvPr id="5" name="Content Placeholder 4"/>
          <p:cNvSpPr>
            <a:spLocks noGrp="1"/>
          </p:cNvSpPr>
          <p:nvPr>
            <p:ph idx="1"/>
          </p:nvPr>
        </p:nvSpPr>
        <p:spPr/>
        <p:txBody>
          <a:bodyPr>
            <a:normAutofit/>
          </a:bodyPr>
          <a:lstStyle/>
          <a:p>
            <a:r>
              <a:rPr lang="en-GB" sz="2400" dirty="0" smtClean="0"/>
              <a:t>June/July 2007 was the wettest summer on record</a:t>
            </a:r>
          </a:p>
          <a:p>
            <a:r>
              <a:rPr lang="en-GB" sz="2400" dirty="0" smtClean="0"/>
              <a:t>55,000 properties were flooded, 13 deaths</a:t>
            </a:r>
          </a:p>
          <a:p>
            <a:r>
              <a:rPr lang="en-GB" sz="2400" dirty="0" smtClean="0"/>
              <a:t>500,000 without water or electricity</a:t>
            </a:r>
          </a:p>
          <a:p>
            <a:r>
              <a:rPr lang="en-GB" sz="2400" dirty="0" smtClean="0"/>
              <a:t>Biggest civil emergency in British history</a:t>
            </a:r>
          </a:p>
          <a:p>
            <a:r>
              <a:rPr lang="en-GB" sz="2400" dirty="0" smtClean="0"/>
              <a:t>Gloucestershire, Thames Valley</a:t>
            </a:r>
          </a:p>
          <a:p>
            <a:endParaRPr lang="en-GB"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Antarctica Waste</a:t>
            </a:r>
            <a:endParaRPr lang="en-GB" dirty="0"/>
          </a:p>
        </p:txBody>
      </p:sp>
      <p:sp>
        <p:nvSpPr>
          <p:cNvPr id="3" name="Content Placeholder 2"/>
          <p:cNvSpPr>
            <a:spLocks noGrp="1"/>
          </p:cNvSpPr>
          <p:nvPr>
            <p:ph idx="1"/>
          </p:nvPr>
        </p:nvSpPr>
        <p:spPr/>
        <p:txBody>
          <a:bodyPr>
            <a:normAutofit/>
          </a:bodyPr>
          <a:lstStyle/>
          <a:p>
            <a:r>
              <a:rPr lang="en-GB" sz="2400" dirty="0" smtClean="0"/>
              <a:t>All hazardous waste sent to UK</a:t>
            </a:r>
          </a:p>
          <a:p>
            <a:r>
              <a:rPr lang="en-GB" sz="2400" dirty="0" smtClean="0"/>
              <a:t>Waste fuel and drums re-used in Falklands or sent to UK</a:t>
            </a:r>
          </a:p>
          <a:p>
            <a:r>
              <a:rPr lang="en-GB" sz="2400" dirty="0" smtClean="0"/>
              <a:t>Reusable and recyclable rubbish</a:t>
            </a:r>
          </a:p>
          <a:p>
            <a:r>
              <a:rPr lang="en-GB" sz="2400" dirty="0" smtClean="0"/>
              <a:t>Non-hazardous waste disposed in Falkland Islands</a:t>
            </a:r>
            <a:endParaRPr lang="en-GB" sz="2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6000" dirty="0" smtClean="0"/>
              <a:t>Hot</a:t>
            </a:r>
            <a:r>
              <a:rPr lang="en-GB" dirty="0" smtClean="0"/>
              <a:t/>
            </a:r>
            <a:br>
              <a:rPr lang="en-GB" dirty="0" smtClean="0"/>
            </a:br>
            <a:endParaRPr lang="en-GB"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smtClean="0"/>
              <a:t>Valley of the Kings</a:t>
            </a:r>
            <a:endParaRPr lang="en-GB" dirty="0"/>
          </a:p>
        </p:txBody>
      </p:sp>
      <p:sp>
        <p:nvSpPr>
          <p:cNvPr id="5" name="Content Placeholder 4"/>
          <p:cNvSpPr>
            <a:spLocks noGrp="1"/>
          </p:cNvSpPr>
          <p:nvPr>
            <p:ph idx="1"/>
          </p:nvPr>
        </p:nvSpPr>
        <p:spPr>
          <a:xfrm>
            <a:off x="457200" y="1600201"/>
            <a:ext cx="7467600" cy="5043509"/>
          </a:xfrm>
        </p:spPr>
        <p:txBody>
          <a:bodyPr>
            <a:normAutofit/>
          </a:bodyPr>
          <a:lstStyle/>
          <a:p>
            <a:r>
              <a:rPr lang="en-GB" sz="2400" dirty="0" smtClean="0"/>
              <a:t>Ancient tombs on the west bank of the Nile, near </a:t>
            </a:r>
            <a:r>
              <a:rPr lang="en-GB" sz="2400" dirty="0" err="1" smtClean="0"/>
              <a:t>Luxor</a:t>
            </a:r>
            <a:r>
              <a:rPr lang="en-GB" sz="2400" dirty="0" smtClean="0"/>
              <a:t>, are under from tourism.</a:t>
            </a:r>
          </a:p>
          <a:p>
            <a:r>
              <a:rPr lang="en-GB" sz="2400" dirty="0" smtClean="0"/>
              <a:t>Tourist breath can raise humidity in tombs, softening plaster until it falls off the wall</a:t>
            </a:r>
          </a:p>
          <a:p>
            <a:r>
              <a:rPr lang="en-GB" sz="2400" dirty="0" smtClean="0"/>
              <a:t>Touching or brushing against paintings causes damage</a:t>
            </a:r>
          </a:p>
          <a:p>
            <a:r>
              <a:rPr lang="en-GB" sz="2400" dirty="0" smtClean="0"/>
              <a:t>Irrigation of sugar cane in the valley raises water table, saline water evaporates in tomb, salt damages paintings</a:t>
            </a:r>
          </a:p>
          <a:p>
            <a:r>
              <a:rPr lang="en-GB" sz="2400" dirty="0" smtClean="0"/>
              <a:t>In the 90s, 3 tombs developed cracks and the roof of another collapsed</a:t>
            </a:r>
          </a:p>
          <a:p>
            <a:r>
              <a:rPr lang="en-GB" sz="2400" dirty="0" smtClean="0"/>
              <a:t>Tomb of </a:t>
            </a:r>
            <a:r>
              <a:rPr lang="en-GB" sz="2400" dirty="0" err="1" smtClean="0"/>
              <a:t>Seti</a:t>
            </a:r>
            <a:r>
              <a:rPr lang="en-GB" sz="2400" dirty="0" smtClean="0"/>
              <a:t> I has been closed to protect 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Valley of the Kings</a:t>
            </a:r>
            <a:endParaRPr lang="en-GB" dirty="0"/>
          </a:p>
        </p:txBody>
      </p:sp>
      <p:sp>
        <p:nvSpPr>
          <p:cNvPr id="3" name="Content Placeholder 2"/>
          <p:cNvSpPr>
            <a:spLocks noGrp="1"/>
          </p:cNvSpPr>
          <p:nvPr>
            <p:ph idx="1"/>
          </p:nvPr>
        </p:nvSpPr>
        <p:spPr>
          <a:xfrm>
            <a:off x="457200" y="1600201"/>
            <a:ext cx="7467600" cy="4972071"/>
          </a:xfrm>
        </p:spPr>
        <p:txBody>
          <a:bodyPr>
            <a:normAutofit/>
          </a:bodyPr>
          <a:lstStyle/>
          <a:p>
            <a:r>
              <a:rPr lang="en-GB" sz="2400" dirty="0" smtClean="0"/>
              <a:t>To reduce tourist impact:</a:t>
            </a:r>
          </a:p>
          <a:p>
            <a:pPr lvl="1"/>
            <a:r>
              <a:rPr lang="en-GB" sz="2000" dirty="0" smtClean="0"/>
              <a:t>Dehumidifiers</a:t>
            </a:r>
          </a:p>
          <a:p>
            <a:pPr lvl="1"/>
            <a:r>
              <a:rPr lang="en-GB" sz="2000" dirty="0" smtClean="0"/>
              <a:t>Glass screens</a:t>
            </a:r>
          </a:p>
          <a:p>
            <a:pPr lvl="1"/>
            <a:r>
              <a:rPr lang="en-GB" sz="2000" dirty="0" smtClean="0"/>
              <a:t>Temporary closures</a:t>
            </a:r>
          </a:p>
          <a:p>
            <a:r>
              <a:rPr lang="en-GB" sz="2400" dirty="0" smtClean="0"/>
              <a:t>Tourist numbers entering are controlled and more popular tombs have a higher entry fee</a:t>
            </a:r>
          </a:p>
          <a:p>
            <a:r>
              <a:rPr lang="en-GB" sz="2400" dirty="0" smtClean="0"/>
              <a:t>A new visitor centre helps to spread visitor flows and widened paths prevent overcrowding</a:t>
            </a:r>
          </a:p>
          <a:p>
            <a:r>
              <a:rPr lang="en-GB" sz="2400" dirty="0" smtClean="0"/>
              <a:t>Replacing tarmac roads with sand will make them less intrusive</a:t>
            </a:r>
          </a:p>
          <a:p>
            <a:r>
              <a:rPr lang="en-GB" sz="2400" dirty="0" smtClean="0"/>
              <a:t>Extended openings, limiting tombs-per-tourist and full-size replicas are future possibilities</a:t>
            </a:r>
            <a:endParaRPr lang="en-GB" sz="2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Australia – Mining Pros</a:t>
            </a:r>
            <a:endParaRPr lang="en-GB" dirty="0"/>
          </a:p>
        </p:txBody>
      </p:sp>
      <p:sp>
        <p:nvSpPr>
          <p:cNvPr id="3" name="Content Placeholder 2"/>
          <p:cNvSpPr>
            <a:spLocks noGrp="1"/>
          </p:cNvSpPr>
          <p:nvPr>
            <p:ph idx="1"/>
          </p:nvPr>
        </p:nvSpPr>
        <p:spPr/>
        <p:txBody>
          <a:bodyPr>
            <a:normAutofit/>
          </a:bodyPr>
          <a:lstStyle/>
          <a:p>
            <a:r>
              <a:rPr lang="en-GB" sz="2400" dirty="0" smtClean="0"/>
              <a:t>Australia is a leading producer of uranium, titanium, manganese, nickel and opals</a:t>
            </a:r>
          </a:p>
          <a:p>
            <a:r>
              <a:rPr lang="en-GB" sz="2400" dirty="0" smtClean="0"/>
              <a:t>Provides jobs in desert areas where few were previously. Olympic Dam mine employs 3000</a:t>
            </a:r>
          </a:p>
          <a:p>
            <a:r>
              <a:rPr lang="en-GB" sz="2400" dirty="0" smtClean="0"/>
              <a:t>Mine company has contributed over $45 million to local government, benefiting the region</a:t>
            </a:r>
          </a:p>
          <a:p>
            <a:r>
              <a:rPr lang="en-GB" sz="2400" dirty="0" smtClean="0"/>
              <a:t>Aboriginals receive rent, and roads help hunting and gathering by giving access to remote areas</a:t>
            </a:r>
          </a:p>
          <a:p>
            <a:endParaRPr lang="en-GB" sz="2400" dirty="0" smtClean="0"/>
          </a:p>
          <a:p>
            <a:endParaRPr lang="en-GB" sz="24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Australia – Mining Cons</a:t>
            </a:r>
            <a:endParaRPr lang="en-GB" dirty="0"/>
          </a:p>
        </p:txBody>
      </p:sp>
      <p:sp>
        <p:nvSpPr>
          <p:cNvPr id="3" name="Content Placeholder 2"/>
          <p:cNvSpPr>
            <a:spLocks noGrp="1"/>
          </p:cNvSpPr>
          <p:nvPr>
            <p:ph idx="1"/>
          </p:nvPr>
        </p:nvSpPr>
        <p:spPr/>
        <p:txBody>
          <a:bodyPr>
            <a:normAutofit/>
          </a:bodyPr>
          <a:lstStyle/>
          <a:p>
            <a:r>
              <a:rPr lang="en-GB" sz="2400" dirty="0" smtClean="0"/>
              <a:t>Disputes over legal ownership of deposits occur</a:t>
            </a:r>
          </a:p>
          <a:p>
            <a:r>
              <a:rPr lang="en-GB" sz="2400" dirty="0" smtClean="0"/>
              <a:t>Requires great deal of water</a:t>
            </a:r>
          </a:p>
          <a:p>
            <a:r>
              <a:rPr lang="en-GB" sz="2400" dirty="0" smtClean="0"/>
              <a:t>Water from Great Artesian Basin for Olympic dam endangers desert springs n Lake Eyre, important source of surface water and culturally significant</a:t>
            </a:r>
          </a:p>
          <a:p>
            <a:r>
              <a:rPr lang="en-GB" sz="2400" dirty="0" smtClean="0"/>
              <a:t>Roads, pipelines and processing facilities remove vegetation and fragile soil</a:t>
            </a:r>
          </a:p>
          <a:p>
            <a:r>
              <a:rPr lang="en-GB" sz="2400" dirty="0" smtClean="0"/>
              <a:t>Low relief = eyesores</a:t>
            </a:r>
          </a:p>
          <a:p>
            <a:r>
              <a:rPr lang="en-GB" sz="2400" dirty="0" smtClean="0"/>
              <a:t>Liquid waste from treatment plants and seepage from dumps contaminates water and soil</a:t>
            </a:r>
            <a:endParaRPr lang="en-GB" sz="24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Australia – Mining Sustainably</a:t>
            </a:r>
            <a:endParaRPr lang="en-GB" dirty="0"/>
          </a:p>
        </p:txBody>
      </p:sp>
      <p:sp>
        <p:nvSpPr>
          <p:cNvPr id="3" name="Content Placeholder 2"/>
          <p:cNvSpPr>
            <a:spLocks noGrp="1"/>
          </p:cNvSpPr>
          <p:nvPr>
            <p:ph idx="1"/>
          </p:nvPr>
        </p:nvSpPr>
        <p:spPr/>
        <p:txBody>
          <a:bodyPr>
            <a:normAutofit/>
          </a:bodyPr>
          <a:lstStyle/>
          <a:p>
            <a:r>
              <a:rPr lang="en-GB" sz="2400" dirty="0" smtClean="0"/>
              <a:t>Height of waste sumps limited to reduce visual impact</a:t>
            </a:r>
          </a:p>
          <a:p>
            <a:r>
              <a:rPr lang="en-GB" sz="2400" dirty="0" smtClean="0"/>
              <a:t>Re-landscaping when mining finishes, eg. Gold mines at </a:t>
            </a:r>
            <a:r>
              <a:rPr lang="en-GB" sz="2400" dirty="0" err="1" smtClean="0"/>
              <a:t>Tanami</a:t>
            </a:r>
            <a:r>
              <a:rPr lang="en-GB" sz="2400" dirty="0" smtClean="0"/>
              <a:t> will be contoured and laid with rock drains to prevent erosion</a:t>
            </a:r>
          </a:p>
          <a:p>
            <a:r>
              <a:rPr lang="en-GB" sz="2400" dirty="0" smtClean="0"/>
              <a:t>Recycle water from treatment ponds and spray weeds</a:t>
            </a:r>
          </a:p>
          <a:p>
            <a:r>
              <a:rPr lang="en-GB" sz="2400" dirty="0" smtClean="0"/>
              <a:t>Controlled burning of vegetation encourages eucalyptus</a:t>
            </a:r>
            <a:endParaRPr lang="en-GB"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Kissimmee River Restoration</a:t>
            </a:r>
            <a:endParaRPr lang="en-GB" dirty="0"/>
          </a:p>
        </p:txBody>
      </p:sp>
      <p:sp>
        <p:nvSpPr>
          <p:cNvPr id="3" name="Content Placeholder 2"/>
          <p:cNvSpPr>
            <a:spLocks noGrp="1"/>
          </p:cNvSpPr>
          <p:nvPr>
            <p:ph idx="1"/>
          </p:nvPr>
        </p:nvSpPr>
        <p:spPr/>
        <p:txBody>
          <a:bodyPr>
            <a:normAutofit/>
          </a:bodyPr>
          <a:lstStyle/>
          <a:p>
            <a:r>
              <a:rPr lang="en-GB" sz="2400" dirty="0" smtClean="0"/>
              <a:t>1947 – most of central and southern Florida floods</a:t>
            </a:r>
          </a:p>
          <a:p>
            <a:r>
              <a:rPr lang="en-GB" sz="2400" dirty="0" smtClean="0"/>
              <a:t>1962-70, US army corps of engineers designed the C-38 canal, shortening from 103 to 56 miles</a:t>
            </a:r>
          </a:p>
          <a:p>
            <a:r>
              <a:rPr lang="en-GB" sz="2400" dirty="0" smtClean="0"/>
              <a:t>Many environmental issues</a:t>
            </a:r>
          </a:p>
          <a:p>
            <a:r>
              <a:rPr lang="en-GB" sz="2400" dirty="0" smtClean="0"/>
              <a:t>1962-71, third of floodplain drained</a:t>
            </a:r>
          </a:p>
          <a:p>
            <a:r>
              <a:rPr lang="en-GB" sz="2400" dirty="0" smtClean="0"/>
              <a:t>Decline in wintering waterfowl, wading bird and game fish</a:t>
            </a:r>
          </a:p>
          <a:p>
            <a:r>
              <a:rPr lang="en-GB" sz="2400" dirty="0" smtClean="0"/>
              <a:t>Project intended to restore 40 sq miles of ecosystems</a:t>
            </a:r>
          </a:p>
          <a:p>
            <a:r>
              <a:rPr lang="en-GB" sz="2400" dirty="0" smtClean="0"/>
              <a:t>22 miles of canal to be filled (10 so far)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Bangladesh – Flood Causes</a:t>
            </a:r>
            <a:endParaRPr lang="en-GB" dirty="0"/>
          </a:p>
        </p:txBody>
      </p:sp>
      <p:sp>
        <p:nvSpPr>
          <p:cNvPr id="3" name="Content Placeholder 2"/>
          <p:cNvSpPr>
            <a:spLocks noGrp="1"/>
          </p:cNvSpPr>
          <p:nvPr>
            <p:ph idx="1"/>
          </p:nvPr>
        </p:nvSpPr>
        <p:spPr/>
        <p:txBody>
          <a:bodyPr>
            <a:normAutofit/>
          </a:bodyPr>
          <a:lstStyle/>
          <a:p>
            <a:r>
              <a:rPr lang="en-GB" sz="2400" dirty="0" smtClean="0"/>
              <a:t>Physical:</a:t>
            </a:r>
          </a:p>
          <a:p>
            <a:pPr lvl="1"/>
            <a:r>
              <a:rPr lang="en-GB" sz="2000" dirty="0" smtClean="0"/>
              <a:t>Large drainage basin</a:t>
            </a:r>
          </a:p>
          <a:p>
            <a:pPr lvl="1"/>
            <a:r>
              <a:rPr lang="en-GB" sz="2000" dirty="0" smtClean="0"/>
              <a:t>Half of country is under 5m above sea</a:t>
            </a:r>
          </a:p>
          <a:p>
            <a:pPr lvl="1"/>
            <a:r>
              <a:rPr lang="en-GB" sz="2000" dirty="0" smtClean="0"/>
              <a:t>High seasonal rainfall (75% in June-Sept)</a:t>
            </a:r>
          </a:p>
          <a:p>
            <a:pPr lvl="1"/>
            <a:r>
              <a:rPr lang="en-GB" sz="2000" dirty="0" smtClean="0"/>
              <a:t>Low-pressure weather systems enter Bay of Bengal</a:t>
            </a:r>
          </a:p>
          <a:p>
            <a:r>
              <a:rPr lang="en-GB" sz="2400" dirty="0" smtClean="0"/>
              <a:t>Human:</a:t>
            </a:r>
          </a:p>
          <a:p>
            <a:pPr lvl="1"/>
            <a:r>
              <a:rPr lang="en-GB" sz="2000" dirty="0" smtClean="0"/>
              <a:t>Global warming</a:t>
            </a:r>
          </a:p>
          <a:p>
            <a:pPr lvl="1"/>
            <a:r>
              <a:rPr lang="en-GB" sz="2000" dirty="0" smtClean="0"/>
              <a:t>Deforestation in Himalayas</a:t>
            </a:r>
          </a:p>
          <a:p>
            <a:pPr lvl="1"/>
            <a:r>
              <a:rPr lang="en-GB" sz="2000" dirty="0" smtClean="0"/>
              <a:t>River diversion stopped sediment</a:t>
            </a:r>
          </a:p>
          <a:p>
            <a:pPr lvl="1"/>
            <a:r>
              <a:rPr lang="en-GB" sz="2000" dirty="0" smtClean="0"/>
              <a:t>100,000 tube wells and 20,000 deep wells lower water table and increase subsidence</a:t>
            </a:r>
            <a:endParaRPr lang="en-GB"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Bangladesh – Past Floods</a:t>
            </a:r>
            <a:endParaRPr lang="en-GB" dirty="0"/>
          </a:p>
        </p:txBody>
      </p:sp>
      <p:sp>
        <p:nvSpPr>
          <p:cNvPr id="3" name="Content Placeholder 2"/>
          <p:cNvSpPr>
            <a:spLocks noGrp="1"/>
          </p:cNvSpPr>
          <p:nvPr>
            <p:ph idx="1"/>
          </p:nvPr>
        </p:nvSpPr>
        <p:spPr/>
        <p:txBody>
          <a:bodyPr>
            <a:normAutofit/>
          </a:bodyPr>
          <a:lstStyle/>
          <a:p>
            <a:r>
              <a:rPr lang="en-GB" sz="2400" dirty="0" smtClean="0"/>
              <a:t>1998:	Two thirds of country submerged</a:t>
            </a:r>
          </a:p>
          <a:p>
            <a:pPr>
              <a:buNone/>
            </a:pPr>
            <a:r>
              <a:rPr lang="en-GB" sz="2400" dirty="0" smtClean="0"/>
              <a:t>			23 million made homeless</a:t>
            </a:r>
          </a:p>
          <a:p>
            <a:pPr>
              <a:buNone/>
            </a:pPr>
            <a:r>
              <a:rPr lang="en-GB" sz="2400" dirty="0" smtClean="0"/>
              <a:t>			Widespread malnutrition/starvation</a:t>
            </a:r>
          </a:p>
          <a:p>
            <a:r>
              <a:rPr lang="en-GB" sz="2400" dirty="0" smtClean="0"/>
              <a:t>2007:	&gt;300 deaths</a:t>
            </a:r>
          </a:p>
          <a:p>
            <a:pPr>
              <a:buNone/>
            </a:pPr>
            <a:r>
              <a:rPr lang="en-GB" sz="2400" dirty="0" smtClean="0"/>
              <a:t>			7 million affected</a:t>
            </a:r>
          </a:p>
          <a:p>
            <a:pPr>
              <a:buNone/>
            </a:pPr>
            <a:r>
              <a:rPr lang="en-GB" sz="2400" dirty="0" smtClean="0"/>
              <a:t>			300,000 in refuge camps</a:t>
            </a:r>
          </a:p>
          <a:p>
            <a:pPr>
              <a:buNone/>
            </a:pPr>
            <a:endParaRPr lang="en-GB"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Bangladesh - Impacts</a:t>
            </a:r>
            <a:endParaRPr lang="en-GB" dirty="0"/>
          </a:p>
        </p:txBody>
      </p:sp>
      <p:sp>
        <p:nvSpPr>
          <p:cNvPr id="3" name="Content Placeholder 2"/>
          <p:cNvSpPr>
            <a:spLocks noGrp="1"/>
          </p:cNvSpPr>
          <p:nvPr>
            <p:ph idx="1"/>
          </p:nvPr>
        </p:nvSpPr>
        <p:spPr/>
        <p:txBody>
          <a:bodyPr>
            <a:normAutofit/>
          </a:bodyPr>
          <a:lstStyle/>
          <a:p>
            <a:r>
              <a:rPr lang="en-GB" sz="2400" dirty="0" smtClean="0"/>
              <a:t>Social:</a:t>
            </a:r>
          </a:p>
          <a:p>
            <a:pPr lvl="1"/>
            <a:r>
              <a:rPr lang="en-GB" sz="2000" dirty="0" smtClean="0"/>
              <a:t>Deaths, starvation, disease</a:t>
            </a:r>
          </a:p>
          <a:p>
            <a:pPr lvl="1"/>
            <a:r>
              <a:rPr lang="en-GB" sz="2000" dirty="0" smtClean="0"/>
              <a:t>Homes lost</a:t>
            </a:r>
          </a:p>
          <a:p>
            <a:pPr lvl="1"/>
            <a:r>
              <a:rPr lang="en-GB" sz="2000" dirty="0" smtClean="0"/>
              <a:t>Communication lost</a:t>
            </a:r>
          </a:p>
          <a:p>
            <a:r>
              <a:rPr lang="en-GB" sz="2400" dirty="0" smtClean="0"/>
              <a:t>Economic:</a:t>
            </a:r>
          </a:p>
          <a:p>
            <a:pPr lvl="1"/>
            <a:r>
              <a:rPr lang="en-GB" sz="2000" dirty="0" smtClean="0"/>
              <a:t>Factories closed</a:t>
            </a:r>
          </a:p>
          <a:p>
            <a:pPr lvl="1"/>
            <a:r>
              <a:rPr lang="en-GB" sz="2000" dirty="0" smtClean="0"/>
              <a:t>Crops destroyed</a:t>
            </a:r>
          </a:p>
          <a:p>
            <a:pPr lvl="1"/>
            <a:r>
              <a:rPr lang="en-GB" sz="2000" dirty="0" smtClean="0"/>
              <a:t>Infrastructure repairs</a:t>
            </a:r>
          </a:p>
          <a:p>
            <a:r>
              <a:rPr lang="en-GB" sz="2400" dirty="0" smtClean="0"/>
              <a:t>Environmental:</a:t>
            </a:r>
          </a:p>
          <a:p>
            <a:pPr lvl="1"/>
            <a:r>
              <a:rPr lang="en-GB" sz="2000" dirty="0" smtClean="0"/>
              <a:t>Contaminated water</a:t>
            </a:r>
          </a:p>
          <a:p>
            <a:pPr lvl="1"/>
            <a:r>
              <a:rPr lang="en-GB" sz="2000" dirty="0" smtClean="0"/>
              <a:t>Replenished nutrients (+</a:t>
            </a:r>
            <a:r>
              <a:rPr lang="en-GB" sz="2000" dirty="0" err="1" smtClean="0"/>
              <a:t>ve</a:t>
            </a:r>
            <a:r>
              <a:rPr lang="en-GB" sz="2000" dirty="0" smtClean="0"/>
              <a:t>)</a:t>
            </a:r>
            <a:endParaRPr lang="en-GB"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Bangladesh – F.A.P.</a:t>
            </a:r>
            <a:endParaRPr lang="en-GB" dirty="0"/>
          </a:p>
        </p:txBody>
      </p:sp>
      <p:sp>
        <p:nvSpPr>
          <p:cNvPr id="3" name="Content Placeholder 2"/>
          <p:cNvSpPr>
            <a:spLocks noGrp="1"/>
          </p:cNvSpPr>
          <p:nvPr>
            <p:ph idx="1"/>
          </p:nvPr>
        </p:nvSpPr>
        <p:spPr/>
        <p:txBody>
          <a:bodyPr>
            <a:normAutofit/>
          </a:bodyPr>
          <a:lstStyle/>
          <a:p>
            <a:r>
              <a:rPr lang="en-GB" sz="2400" dirty="0" smtClean="0"/>
              <a:t>Aims to minimise damage and maximise benefits</a:t>
            </a:r>
          </a:p>
          <a:p>
            <a:r>
              <a:rPr lang="en-GB" sz="2400" dirty="0" smtClean="0"/>
              <a:t>Based on levees built along half of the 16,000 km of river</a:t>
            </a:r>
          </a:p>
          <a:p>
            <a:r>
              <a:rPr lang="en-GB" sz="2400" dirty="0" smtClean="0"/>
              <a:t>Will control most floods, but most severe will be made worse</a:t>
            </a:r>
          </a:p>
          <a:p>
            <a:r>
              <a:rPr lang="en-GB" sz="2400" dirty="0" smtClean="0"/>
              <a:t>Embankments setback from river, protecting from erosion and allow land in between to be used for agriculture. Also, cheaper to install and maintain.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Bangladesh – FAP Problems</a:t>
            </a:r>
            <a:endParaRPr lang="en-GB" dirty="0"/>
          </a:p>
        </p:txBody>
      </p:sp>
      <p:sp>
        <p:nvSpPr>
          <p:cNvPr id="3" name="Content Placeholder 2"/>
          <p:cNvSpPr>
            <a:spLocks noGrp="1"/>
          </p:cNvSpPr>
          <p:nvPr>
            <p:ph idx="1"/>
          </p:nvPr>
        </p:nvSpPr>
        <p:spPr/>
        <p:txBody>
          <a:bodyPr>
            <a:normAutofit/>
          </a:bodyPr>
          <a:lstStyle/>
          <a:p>
            <a:r>
              <a:rPr lang="en-GB" sz="2400" dirty="0" smtClean="0"/>
              <a:t>Any flooding lasts much longer</a:t>
            </a:r>
          </a:p>
          <a:p>
            <a:r>
              <a:rPr lang="en-GB" sz="2400" dirty="0" smtClean="0"/>
              <a:t>Increased risk downstream and between levees</a:t>
            </a:r>
          </a:p>
          <a:p>
            <a:r>
              <a:rPr lang="en-GB" sz="2400" dirty="0" smtClean="0"/>
              <a:t>Sudden beaches could cause deposits of infertile sands</a:t>
            </a:r>
          </a:p>
          <a:p>
            <a:r>
              <a:rPr lang="en-GB" sz="2400" dirty="0" smtClean="0"/>
              <a:t>Stagnant water could lead to cholera or malaria</a:t>
            </a:r>
          </a:p>
          <a:p>
            <a:r>
              <a:rPr lang="en-GB" sz="2400" dirty="0" smtClean="0"/>
              <a:t>Dry out wetlands, loss of biodiversity</a:t>
            </a:r>
          </a:p>
          <a:p>
            <a:r>
              <a:rPr lang="en-GB" sz="2400" dirty="0" smtClean="0"/>
              <a:t>Decrease in fish populations, a major source of food for the poor</a:t>
            </a:r>
            <a:endParaRPr lang="en-GB"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309</TotalTime>
  <Words>1797</Words>
  <Application>Microsoft Office PowerPoint</Application>
  <PresentationFormat>On-screen Show (4:3)</PresentationFormat>
  <Paragraphs>263</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Technic</vt:lpstr>
      <vt:lpstr>Geography Case studies</vt:lpstr>
      <vt:lpstr>Rivers </vt:lpstr>
      <vt:lpstr>2007 UK Floods</vt:lpstr>
      <vt:lpstr>Kissimmee River Restoration</vt:lpstr>
      <vt:lpstr>Bangladesh – Flood Causes</vt:lpstr>
      <vt:lpstr>Bangladesh – Past Floods</vt:lpstr>
      <vt:lpstr>Bangladesh - Impacts</vt:lpstr>
      <vt:lpstr>Bangladesh – F.A.P.</vt:lpstr>
      <vt:lpstr>Bangladesh – FAP Problems</vt:lpstr>
      <vt:lpstr>Mekong Basin</vt:lpstr>
      <vt:lpstr>Three Gorges Dam - Pros</vt:lpstr>
      <vt:lpstr>Three Gorges Dam - Cons</vt:lpstr>
      <vt:lpstr>Coasts </vt:lpstr>
      <vt:lpstr>Overstrand</vt:lpstr>
      <vt:lpstr>Sea Palling</vt:lpstr>
      <vt:lpstr>Dutch Delta Plan</vt:lpstr>
      <vt:lpstr>Dutch Delta Plan</vt:lpstr>
      <vt:lpstr>Coral Reefs</vt:lpstr>
      <vt:lpstr>Coral Reefs</vt:lpstr>
      <vt:lpstr>Soufriere Marine Management Area, St. Lucia</vt:lpstr>
      <vt:lpstr>Dubai</vt:lpstr>
      <vt:lpstr>Dubai</vt:lpstr>
      <vt:lpstr>Cold </vt:lpstr>
      <vt:lpstr>Alaska</vt:lpstr>
      <vt:lpstr>Exxon Valdez Oil Spill</vt:lpstr>
      <vt:lpstr>Skiing in the Alps - Problems</vt:lpstr>
      <vt:lpstr>Skiing in the Alps - Solutions</vt:lpstr>
      <vt:lpstr>Antarctica</vt:lpstr>
      <vt:lpstr>Antarctic Treaty</vt:lpstr>
      <vt:lpstr>Antarctica Waste</vt:lpstr>
      <vt:lpstr>Hot </vt:lpstr>
      <vt:lpstr>Valley of the Kings</vt:lpstr>
      <vt:lpstr>Valley of the Kings</vt:lpstr>
      <vt:lpstr>Australia – Mining Pros</vt:lpstr>
      <vt:lpstr>Australia – Mining Cons</vt:lpstr>
      <vt:lpstr>Australia – Mining Sustainably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Geography Case studies</dc:title>
  <dc:creator>GR</dc:creator>
  <cp:lastModifiedBy>stutest</cp:lastModifiedBy>
  <cp:revision>28</cp:revision>
  <dcterms:created xsi:type="dcterms:W3CDTF">2010-05-18T19:10:01Z</dcterms:created>
  <dcterms:modified xsi:type="dcterms:W3CDTF">2012-03-09T08:19:42Z</dcterms:modified>
</cp:coreProperties>
</file>