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58" r:id="rId4"/>
    <p:sldId id="289" r:id="rId5"/>
    <p:sldId id="285" r:id="rId6"/>
    <p:sldId id="286" r:id="rId7"/>
    <p:sldId id="287" r:id="rId8"/>
    <p:sldId id="290" r:id="rId9"/>
    <p:sldId id="288" r:id="rId10"/>
    <p:sldId id="259" r:id="rId11"/>
    <p:sldId id="260" r:id="rId12"/>
    <p:sldId id="264" r:id="rId13"/>
    <p:sldId id="265" r:id="rId14"/>
    <p:sldId id="262" r:id="rId15"/>
    <p:sldId id="261" r:id="rId16"/>
    <p:sldId id="266" r:id="rId17"/>
    <p:sldId id="263" r:id="rId18"/>
    <p:sldId id="267" r:id="rId19"/>
    <p:sldId id="268" r:id="rId20"/>
    <p:sldId id="271" r:id="rId21"/>
    <p:sldId id="269" r:id="rId22"/>
    <p:sldId id="270" r:id="rId23"/>
    <p:sldId id="272" r:id="rId24"/>
    <p:sldId id="275" r:id="rId25"/>
    <p:sldId id="277" r:id="rId26"/>
    <p:sldId id="276" r:id="rId27"/>
    <p:sldId id="283" r:id="rId28"/>
    <p:sldId id="278" r:id="rId29"/>
    <p:sldId id="280" r:id="rId30"/>
    <p:sldId id="282" r:id="rId31"/>
  </p:sldIdLst>
  <p:sldSz cx="9144000" cy="6858000" type="screen4x3"/>
  <p:notesSz cx="6858000" cy="9144000"/>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0C2370-F1B9-4CC9-B1CA-585CD1A778B0}" v="339" dt="2021-01-31T13:34:26.592"/>
    <p1510:client id="{AC772AE6-6A83-4A15-8555-B46F44AA95C4}" v="5" dt="2021-01-31T23:36:36.24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750" autoAdjust="0"/>
    <p:restoredTop sz="84561" autoAdjust="0"/>
  </p:normalViewPr>
  <p:slideViewPr>
    <p:cSldViewPr>
      <p:cViewPr varScale="1">
        <p:scale>
          <a:sx n="69" d="100"/>
          <a:sy n="69" d="100"/>
        </p:scale>
        <p:origin x="624" y="6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C8CEB84B-034D-45DD-BC1B-8D027630D0DF}"/>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r-FR"/>
          </a:p>
        </p:txBody>
      </p:sp>
      <p:sp>
        <p:nvSpPr>
          <p:cNvPr id="3" name="Espace réservé de la date 2">
            <a:extLst>
              <a:ext uri="{FF2B5EF4-FFF2-40B4-BE49-F238E27FC236}">
                <a16:creationId xmlns:a16="http://schemas.microsoft.com/office/drawing/2014/main" id="{425FB45C-CF26-443F-B428-67A3469A7854}"/>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8F30070D-942B-4384-A2E3-D37336CD9619}" type="datetimeFigureOut">
              <a:rPr lang="fr-FR"/>
              <a:pPr>
                <a:defRPr/>
              </a:pPr>
              <a:t>03/02/2021</a:t>
            </a:fld>
            <a:endParaRPr lang="fr-FR"/>
          </a:p>
        </p:txBody>
      </p:sp>
      <p:sp>
        <p:nvSpPr>
          <p:cNvPr id="4" name="Espace réservé de l'image des diapositives 3">
            <a:extLst>
              <a:ext uri="{FF2B5EF4-FFF2-40B4-BE49-F238E27FC236}">
                <a16:creationId xmlns:a16="http://schemas.microsoft.com/office/drawing/2014/main" id="{1899AC15-DF9F-4965-9C3D-C646778AA906}"/>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a:extLst>
              <a:ext uri="{FF2B5EF4-FFF2-40B4-BE49-F238E27FC236}">
                <a16:creationId xmlns:a16="http://schemas.microsoft.com/office/drawing/2014/main" id="{E257C8D8-6F80-4559-9CE9-FE51324B0931}"/>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a:extLst>
              <a:ext uri="{FF2B5EF4-FFF2-40B4-BE49-F238E27FC236}">
                <a16:creationId xmlns:a16="http://schemas.microsoft.com/office/drawing/2014/main" id="{F6B975A1-86C6-4EFF-9717-0C8EE7A3B7D5}"/>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r-FR"/>
          </a:p>
        </p:txBody>
      </p:sp>
      <p:sp>
        <p:nvSpPr>
          <p:cNvPr id="7" name="Espace réservé du numéro de diapositive 6">
            <a:extLst>
              <a:ext uri="{FF2B5EF4-FFF2-40B4-BE49-F238E27FC236}">
                <a16:creationId xmlns:a16="http://schemas.microsoft.com/office/drawing/2014/main" id="{7020A751-5D9C-4A31-BA1A-9725F6E220AB}"/>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1871228B-1CAE-4924-AE49-28873579227B}" type="slidenum">
              <a:rPr lang="fr-FR" altLang="fr-F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s://fr.wikipedia.org/wiki/Mammif%C3%A8re" TargetMode="External"/><Relationship Id="rId3" Type="http://schemas.openxmlformats.org/officeDocument/2006/relationships/hyperlink" Target="https://fr.wikipedia.org/wiki/Embryologie" TargetMode="External"/><Relationship Id="rId7" Type="http://schemas.openxmlformats.org/officeDocument/2006/relationships/hyperlink" Target="https://fr.wikipedia.org/wiki/Poisson"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s://fr.wikipedia.org/wiki/Vert%C3%A9br%C3%A9s" TargetMode="External"/><Relationship Id="rId5" Type="http://schemas.openxmlformats.org/officeDocument/2006/relationships/hyperlink" Target="https://fr.wikipedia.org/wiki/Embryons" TargetMode="External"/><Relationship Id="rId4" Type="http://schemas.openxmlformats.org/officeDocument/2006/relationships/hyperlink" Target="https://fr.wikipedia.org/wiki/Karl_Ernst_von_Baer"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Espace réservé de l'image des diapositives 1">
            <a:extLst>
              <a:ext uri="{FF2B5EF4-FFF2-40B4-BE49-F238E27FC236}">
                <a16:creationId xmlns:a16="http://schemas.microsoft.com/office/drawing/2014/main" id="{87D66556-0A8A-4710-95EE-FD7C0EC223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Espace réservé des commentaires 2">
            <a:extLst>
              <a:ext uri="{FF2B5EF4-FFF2-40B4-BE49-F238E27FC236}">
                <a16:creationId xmlns:a16="http://schemas.microsoft.com/office/drawing/2014/main" id="{76BDE904-D0E9-4CA5-9375-865B826D4C3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ltLang="fr-FR"/>
              <a:t>La </a:t>
            </a:r>
            <a:r>
              <a:rPr lang="fr-FR" altLang="fr-FR" b="1"/>
              <a:t>loi de Baer</a:t>
            </a:r>
            <a:r>
              <a:rPr lang="fr-FR" altLang="fr-FR"/>
              <a:t> est une loi en </a:t>
            </a:r>
            <a:r>
              <a:rPr lang="fr-FR" altLang="fr-FR">
                <a:hlinkClick r:id="rId3" tooltip="Embryologie"/>
              </a:rPr>
              <a:t>embryologie</a:t>
            </a:r>
            <a:r>
              <a:rPr lang="fr-FR" altLang="fr-FR"/>
              <a:t> formulée par </a:t>
            </a:r>
            <a:r>
              <a:rPr lang="fr-FR" altLang="fr-FR">
                <a:hlinkClick r:id="rId4" tooltip="Karl Ernst von Baer"/>
              </a:rPr>
              <a:t>Karl Ernst von Baer</a:t>
            </a:r>
            <a:r>
              <a:rPr lang="fr-FR" altLang="fr-FR"/>
              <a:t> en 1828 à la suite de son observation d’</a:t>
            </a:r>
            <a:r>
              <a:rPr lang="fr-FR" altLang="fr-FR">
                <a:hlinkClick r:id="rId5" tooltip="Embryons"/>
              </a:rPr>
              <a:t>embryons</a:t>
            </a:r>
            <a:r>
              <a:rPr lang="fr-FR" altLang="fr-FR"/>
              <a:t> de </a:t>
            </a:r>
            <a:r>
              <a:rPr lang="fr-FR" altLang="fr-FR">
                <a:hlinkClick r:id="rId6" tooltip="Vertébrés"/>
              </a:rPr>
              <a:t>vertébrés</a:t>
            </a:r>
            <a:r>
              <a:rPr lang="fr-FR" altLang="fr-FR"/>
              <a:t>. Elle stipule que les caractères généraux des embryons, visibles tôt dans leur développement, seront remplacés progressivement par des caractères de plus en plus spécifiques. Les embryons d’un </a:t>
            </a:r>
            <a:r>
              <a:rPr lang="fr-FR" altLang="fr-FR">
                <a:hlinkClick r:id="rId7" tooltip="Poisson"/>
              </a:rPr>
              <a:t>poisson</a:t>
            </a:r>
            <a:r>
              <a:rPr lang="fr-FR" altLang="fr-FR"/>
              <a:t> et d’un </a:t>
            </a:r>
            <a:r>
              <a:rPr lang="fr-FR" altLang="fr-FR">
                <a:hlinkClick r:id="rId8" tooltip="Mammifère"/>
              </a:rPr>
              <a:t>mammifère</a:t>
            </a:r>
            <a:r>
              <a:rPr lang="fr-FR" altLang="fr-FR"/>
              <a:t>, par exemple, seront similaires pendant leurs premiers stades puis se différencieront graduellement en développant des caractères qui leur sont propres.</a:t>
            </a:r>
          </a:p>
          <a:p>
            <a:pPr eaLnBrk="1" hangingPunct="1">
              <a:spcBef>
                <a:spcPct val="0"/>
              </a:spcBef>
            </a:pPr>
            <a:br>
              <a:rPr lang="fr-FR" altLang="fr-FR"/>
            </a:br>
            <a:endParaRPr lang="fr-FR" altLang="fr-FR"/>
          </a:p>
        </p:txBody>
      </p:sp>
      <p:sp>
        <p:nvSpPr>
          <p:cNvPr id="5124" name="Espace réservé du numéro de diapositive 3">
            <a:extLst>
              <a:ext uri="{FF2B5EF4-FFF2-40B4-BE49-F238E27FC236}">
                <a16:creationId xmlns:a16="http://schemas.microsoft.com/office/drawing/2014/main" id="{6A8D28C9-AFB0-449F-8518-966C739AAD6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961271D-4B27-4E18-B1A3-4BD2E412D4C6}" type="slidenum">
              <a:rPr lang="fr-FR" altLang="fr-FR">
                <a:latin typeface="Calibri" panose="020F0502020204030204" pitchFamily="34" charset="0"/>
              </a:rPr>
              <a:pPr/>
              <a:t>2</a:t>
            </a:fld>
            <a:endParaRPr lang="fr-FR" altLang="fr-FR">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e l'image des diapositives 1">
            <a:extLst>
              <a:ext uri="{FF2B5EF4-FFF2-40B4-BE49-F238E27FC236}">
                <a16:creationId xmlns:a16="http://schemas.microsoft.com/office/drawing/2014/main" id="{2713C931-581D-444D-8E39-035C544BBDE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Espace réservé des commentaires 2">
            <a:extLst>
              <a:ext uri="{FF2B5EF4-FFF2-40B4-BE49-F238E27FC236}">
                <a16:creationId xmlns:a16="http://schemas.microsoft.com/office/drawing/2014/main" id="{7FF29548-BFB2-4F7A-BBEA-957454D8F7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ltLang="fr-FR"/>
              <a:t>L'ovocyte haploïde ayant émis ses deux globules polaires est aussi appelé ovotide. Le noyau prend le nom de pronucléus femelle. Le pronucléus mâle vient à la rencontre du pronucléus femelle pour former le noyau de fécondation ou zygote (</a:t>
            </a:r>
            <a:r>
              <a:rPr lang="fr-FR" altLang="fr-FR" b="1"/>
              <a:t>fig.13</a:t>
            </a:r>
            <a:r>
              <a:rPr lang="fr-FR" altLang="fr-FR"/>
              <a:t>). Au total, une heure après la fécondation, l'oeuf de xénope possède potentiellement, une polarité antéropostérieure ainsi qu'une polarité dorsoventrale. La première est définie par l'ovocyte au terme de sa croissance, la deuxième est imposée par l'entrée du spermatozoïde lors de la fécondation. La combinaison des deux polarités définit le plan de symétrie bilatérale ou plan médian (</a:t>
            </a:r>
            <a:r>
              <a:rPr lang="fr-FR" altLang="fr-FR" b="1"/>
              <a:t>fig.14</a:t>
            </a:r>
            <a:r>
              <a:rPr lang="fr-FR" altLang="fr-FR"/>
              <a:t>). </a:t>
            </a:r>
          </a:p>
          <a:p>
            <a:pPr eaLnBrk="1" hangingPunct="1">
              <a:spcBef>
                <a:spcPct val="0"/>
              </a:spcBef>
            </a:pPr>
            <a:endParaRPr lang="fr-FR" altLang="fr-FR"/>
          </a:p>
        </p:txBody>
      </p:sp>
      <p:sp>
        <p:nvSpPr>
          <p:cNvPr id="14340" name="Espace réservé du numéro de diapositive 3">
            <a:extLst>
              <a:ext uri="{FF2B5EF4-FFF2-40B4-BE49-F238E27FC236}">
                <a16:creationId xmlns:a16="http://schemas.microsoft.com/office/drawing/2014/main" id="{FD110741-912B-4D8D-BBC2-D4CE4BB955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0EE1517-892F-4EF3-AD4E-6E9202A000B6}" type="slidenum">
              <a:rPr lang="fr-FR" altLang="fr-FR">
                <a:latin typeface="Calibri" panose="020F0502020204030204" pitchFamily="34" charset="0"/>
              </a:rPr>
              <a:pPr/>
              <a:t>16</a:t>
            </a:fld>
            <a:endParaRPr lang="fr-FR" altLang="fr-FR">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a:extLst>
              <a:ext uri="{FF2B5EF4-FFF2-40B4-BE49-F238E27FC236}">
                <a16:creationId xmlns:a16="http://schemas.microsoft.com/office/drawing/2014/main" id="{F3ABF63E-47FA-4D32-8390-C28D7C0A43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a:extLst>
              <a:ext uri="{FF2B5EF4-FFF2-40B4-BE49-F238E27FC236}">
                <a16:creationId xmlns:a16="http://schemas.microsoft.com/office/drawing/2014/main" id="{AC94A145-CDF6-4555-B219-554AD7FAF7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ltLang="fr-FR" b="1"/>
              <a:t>Expérience de Vodget 1929 ( coloration des cellules) </a:t>
            </a:r>
          </a:p>
        </p:txBody>
      </p:sp>
      <p:sp>
        <p:nvSpPr>
          <p:cNvPr id="22532" name="Espace réservé du numéro de diapositive 3">
            <a:extLst>
              <a:ext uri="{FF2B5EF4-FFF2-40B4-BE49-F238E27FC236}">
                <a16:creationId xmlns:a16="http://schemas.microsoft.com/office/drawing/2014/main" id="{AE3CD62F-DBDB-454E-B1A8-4F5D3256202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7982D78-5325-4939-8CD5-D2BDD0636EA3}" type="slidenum">
              <a:rPr lang="fr-FR" altLang="fr-FR">
                <a:latin typeface="Calibri" panose="020F0502020204030204" pitchFamily="34" charset="0"/>
              </a:rPr>
              <a:pPr/>
              <a:t>23</a:t>
            </a:fld>
            <a:endParaRPr lang="fr-FR" altLang="fr-FR">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67AADADE-3CDA-4BF8-AD28-31AAD046302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3D0D496-BCEC-4E3B-8A47-B88512BAEF92}" type="slidenum">
              <a:rPr lang="en-US" altLang="fr-FR">
                <a:latin typeface="Calibri" panose="020F0502020204030204" pitchFamily="34" charset="0"/>
              </a:rPr>
              <a:pPr/>
              <a:t>24</a:t>
            </a:fld>
            <a:endParaRPr lang="en-US" altLang="fr-FR">
              <a:latin typeface="Calibri" panose="020F0502020204030204" pitchFamily="34" charset="0"/>
            </a:endParaRPr>
          </a:p>
        </p:txBody>
      </p:sp>
      <p:sp>
        <p:nvSpPr>
          <p:cNvPr id="26627" name="Rectangle 7">
            <a:extLst>
              <a:ext uri="{FF2B5EF4-FFF2-40B4-BE49-F238E27FC236}">
                <a16:creationId xmlns:a16="http://schemas.microsoft.com/office/drawing/2014/main" id="{2DCC743F-11F0-499A-9B25-16E2BE489CFB}"/>
              </a:ext>
            </a:extLst>
          </p:cNvPr>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60E6AE64-0FB4-45DD-A00B-11469D67A00C}" type="slidenum">
              <a:rPr lang="en-US" altLang="fr-FR" sz="1200">
                <a:latin typeface="Calibri" panose="020F0502020204030204" pitchFamily="34" charset="0"/>
                <a:ea typeface="ヒラギノ角ゴ Pro W3" pitchFamily="84" charset="-128"/>
              </a:rPr>
              <a:pPr algn="r"/>
              <a:t>24</a:t>
            </a:fld>
            <a:endParaRPr lang="en-US" altLang="fr-FR" sz="1200">
              <a:latin typeface="Calibri" panose="020F0502020204030204" pitchFamily="34" charset="0"/>
              <a:ea typeface="ヒラギノ角ゴ Pro W3" pitchFamily="84" charset="-128"/>
            </a:endParaRPr>
          </a:p>
        </p:txBody>
      </p:sp>
      <p:sp>
        <p:nvSpPr>
          <p:cNvPr id="26628" name="Rectangle 2">
            <a:extLst>
              <a:ext uri="{FF2B5EF4-FFF2-40B4-BE49-F238E27FC236}">
                <a16:creationId xmlns:a16="http://schemas.microsoft.com/office/drawing/2014/main" id="{29F173D0-7F16-4035-8F58-89039F24F9B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9" name="Rectangle 3">
            <a:extLst>
              <a:ext uri="{FF2B5EF4-FFF2-40B4-BE49-F238E27FC236}">
                <a16:creationId xmlns:a16="http://schemas.microsoft.com/office/drawing/2014/main" id="{76F11951-9242-4693-AE6E-2BBD093F01D2}"/>
              </a:ext>
            </a:extLst>
          </p:cNvPr>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fr-FR"/>
              <a:t>Figure 47.10 Gastrulation in a frog embryo.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57B2C0B0-BDFB-4918-826C-49C69A81308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23BBF5D-685B-4686-9892-7A48D02F7E4C}" type="slidenum">
              <a:rPr lang="en-US" altLang="fr-FR">
                <a:latin typeface="Calibri" panose="020F0502020204030204" pitchFamily="34" charset="0"/>
              </a:rPr>
              <a:pPr/>
              <a:t>26</a:t>
            </a:fld>
            <a:endParaRPr lang="en-US" altLang="fr-FR">
              <a:latin typeface="Calibri" panose="020F0502020204030204" pitchFamily="34" charset="0"/>
            </a:endParaRPr>
          </a:p>
        </p:txBody>
      </p:sp>
      <p:sp>
        <p:nvSpPr>
          <p:cNvPr id="29699" name="Rectangle 7">
            <a:extLst>
              <a:ext uri="{FF2B5EF4-FFF2-40B4-BE49-F238E27FC236}">
                <a16:creationId xmlns:a16="http://schemas.microsoft.com/office/drawing/2014/main" id="{35623E9C-5CB7-425B-841F-98B02F88A8A2}"/>
              </a:ext>
            </a:extLst>
          </p:cNvPr>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553A4FBC-2314-4329-A42E-4AFE3855D191}" type="slidenum">
              <a:rPr lang="en-US" altLang="fr-FR" sz="1200">
                <a:latin typeface="Calibri" panose="020F0502020204030204" pitchFamily="34" charset="0"/>
                <a:ea typeface="ヒラギノ角ゴ Pro W3" pitchFamily="84" charset="-128"/>
              </a:rPr>
              <a:pPr algn="r"/>
              <a:t>26</a:t>
            </a:fld>
            <a:endParaRPr lang="en-US" altLang="fr-FR" sz="1200">
              <a:latin typeface="Calibri" panose="020F0502020204030204" pitchFamily="34" charset="0"/>
              <a:ea typeface="ヒラギノ角ゴ Pro W3" pitchFamily="84" charset="-128"/>
            </a:endParaRPr>
          </a:p>
        </p:txBody>
      </p:sp>
      <p:sp>
        <p:nvSpPr>
          <p:cNvPr id="29700" name="Rectangle 2">
            <a:extLst>
              <a:ext uri="{FF2B5EF4-FFF2-40B4-BE49-F238E27FC236}">
                <a16:creationId xmlns:a16="http://schemas.microsoft.com/office/drawing/2014/main" id="{520FAD0A-3B68-4AD7-A9CA-983FEA142FE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3">
            <a:extLst>
              <a:ext uri="{FF2B5EF4-FFF2-40B4-BE49-F238E27FC236}">
                <a16:creationId xmlns:a16="http://schemas.microsoft.com/office/drawing/2014/main" id="{98EF6EFE-0E80-46C3-8C7F-F9C8540B5B9A}"/>
              </a:ext>
            </a:extLst>
          </p:cNvPr>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fr-FR"/>
              <a:t>Figure 47.8 Major derivatives of the three embryonic germ layers in vertebrates.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0492D0A6-1919-4C26-95C9-C90C3C64D06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41CB030-409A-403F-A984-0BCEC9956323}" type="slidenum">
              <a:rPr lang="en-US" altLang="fr-FR">
                <a:latin typeface="Calibri" panose="020F0502020204030204" pitchFamily="34" charset="0"/>
              </a:rPr>
              <a:pPr/>
              <a:t>29</a:t>
            </a:fld>
            <a:endParaRPr lang="en-US" altLang="fr-FR">
              <a:latin typeface="Calibri" panose="020F0502020204030204" pitchFamily="34" charset="0"/>
            </a:endParaRPr>
          </a:p>
        </p:txBody>
      </p:sp>
      <p:sp>
        <p:nvSpPr>
          <p:cNvPr id="32771" name="Rectangle 7">
            <a:extLst>
              <a:ext uri="{FF2B5EF4-FFF2-40B4-BE49-F238E27FC236}">
                <a16:creationId xmlns:a16="http://schemas.microsoft.com/office/drawing/2014/main" id="{EBA9BDCD-AEB7-4B2A-8013-5372728C1382}"/>
              </a:ext>
            </a:extLst>
          </p:cNvPr>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2D1B6927-97C6-42E2-AADC-47D10B2B7E3E}" type="slidenum">
              <a:rPr lang="en-US" altLang="fr-FR" sz="1200">
                <a:ea typeface="ヒラギノ角ゴ Pro W3" pitchFamily="84" charset="-128"/>
              </a:rPr>
              <a:pPr algn="r"/>
              <a:t>29</a:t>
            </a:fld>
            <a:endParaRPr lang="en-US" altLang="fr-FR" sz="1200">
              <a:ea typeface="ヒラギノ角ゴ Pro W3" pitchFamily="84" charset="-128"/>
            </a:endParaRPr>
          </a:p>
        </p:txBody>
      </p:sp>
      <p:sp>
        <p:nvSpPr>
          <p:cNvPr id="32772" name="Rectangle 2">
            <a:extLst>
              <a:ext uri="{FF2B5EF4-FFF2-40B4-BE49-F238E27FC236}">
                <a16:creationId xmlns:a16="http://schemas.microsoft.com/office/drawing/2014/main" id="{18B87359-F59D-43DC-93A1-F484EB98191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3" name="Rectangle 3">
            <a:extLst>
              <a:ext uri="{FF2B5EF4-FFF2-40B4-BE49-F238E27FC236}">
                <a16:creationId xmlns:a16="http://schemas.microsoft.com/office/drawing/2014/main" id="{3D2CD951-66FB-48E1-AABA-C3B3746D3088}"/>
              </a:ext>
            </a:extLst>
          </p:cNvPr>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r>
              <a:rPr lang="en-US" altLang="fr-FR"/>
              <a:t>Figure 47.13 Neurulation in a frog embryo.</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a:extLst>
              <a:ext uri="{FF2B5EF4-FFF2-40B4-BE49-F238E27FC236}">
                <a16:creationId xmlns:a16="http://schemas.microsoft.com/office/drawing/2014/main" id="{FC190EB6-D250-4758-9B14-C556708790EE}"/>
              </a:ext>
            </a:extLst>
          </p:cNvPr>
          <p:cNvSpPr>
            <a:spLocks noGrp="1"/>
          </p:cNvSpPr>
          <p:nvPr>
            <p:ph type="dt" sz="half" idx="10"/>
          </p:nvPr>
        </p:nvSpPr>
        <p:spPr/>
        <p:txBody>
          <a:bodyPr/>
          <a:lstStyle>
            <a:lvl1pPr>
              <a:defRPr/>
            </a:lvl1pPr>
          </a:lstStyle>
          <a:p>
            <a:pPr>
              <a:defRPr/>
            </a:pPr>
            <a:fld id="{A42A5044-F4A1-4570-80D7-13B2D760CB67}" type="datetimeFigureOut">
              <a:rPr lang="fr-FR"/>
              <a:pPr>
                <a:defRPr/>
              </a:pPr>
              <a:t>03/02/2021</a:t>
            </a:fld>
            <a:endParaRPr lang="fr-FR"/>
          </a:p>
        </p:txBody>
      </p:sp>
      <p:sp>
        <p:nvSpPr>
          <p:cNvPr id="5" name="Espace réservé du pied de page 4">
            <a:extLst>
              <a:ext uri="{FF2B5EF4-FFF2-40B4-BE49-F238E27FC236}">
                <a16:creationId xmlns:a16="http://schemas.microsoft.com/office/drawing/2014/main" id="{ABA1BD3B-7615-44FA-BD47-E0393563ABC8}"/>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9A267B7B-69D0-4C20-9EE4-7E0E4E5354B9}"/>
              </a:ext>
            </a:extLst>
          </p:cNvPr>
          <p:cNvSpPr>
            <a:spLocks noGrp="1"/>
          </p:cNvSpPr>
          <p:nvPr>
            <p:ph type="sldNum" sz="quarter" idx="12"/>
          </p:nvPr>
        </p:nvSpPr>
        <p:spPr/>
        <p:txBody>
          <a:bodyPr/>
          <a:lstStyle>
            <a:lvl1pPr>
              <a:defRPr/>
            </a:lvl1pPr>
          </a:lstStyle>
          <a:p>
            <a:fld id="{5C30BE01-F80C-4DCC-BD78-BC0814FF86A8}" type="slidenum">
              <a:rPr lang="fr-FR" altLang="fr-FR"/>
              <a:pPr/>
              <a:t>‹N°›</a:t>
            </a:fld>
            <a:endParaRPr lang="fr-FR" altLang="fr-FR"/>
          </a:p>
        </p:txBody>
      </p:sp>
    </p:spTree>
    <p:extLst>
      <p:ext uri="{BB962C8B-B14F-4D97-AF65-F5344CB8AC3E}">
        <p14:creationId xmlns:p14="http://schemas.microsoft.com/office/powerpoint/2010/main" val="3549991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0E7976B-B93E-4DDD-8BF0-689063C643BF}"/>
              </a:ext>
            </a:extLst>
          </p:cNvPr>
          <p:cNvSpPr>
            <a:spLocks noGrp="1"/>
          </p:cNvSpPr>
          <p:nvPr>
            <p:ph type="dt" sz="half" idx="10"/>
          </p:nvPr>
        </p:nvSpPr>
        <p:spPr/>
        <p:txBody>
          <a:bodyPr/>
          <a:lstStyle>
            <a:lvl1pPr>
              <a:defRPr/>
            </a:lvl1pPr>
          </a:lstStyle>
          <a:p>
            <a:pPr>
              <a:defRPr/>
            </a:pPr>
            <a:fld id="{1BD6963B-965B-4E88-9893-1E1396D4F334}" type="datetimeFigureOut">
              <a:rPr lang="fr-FR"/>
              <a:pPr>
                <a:defRPr/>
              </a:pPr>
              <a:t>03/02/2021</a:t>
            </a:fld>
            <a:endParaRPr lang="fr-FR"/>
          </a:p>
        </p:txBody>
      </p:sp>
      <p:sp>
        <p:nvSpPr>
          <p:cNvPr id="5" name="Espace réservé du pied de page 4">
            <a:extLst>
              <a:ext uri="{FF2B5EF4-FFF2-40B4-BE49-F238E27FC236}">
                <a16:creationId xmlns:a16="http://schemas.microsoft.com/office/drawing/2014/main" id="{26EDF92C-D4CD-49FA-9FBF-040E470C7F27}"/>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264E2A10-7383-41CF-A1CB-8B8C405F0A50}"/>
              </a:ext>
            </a:extLst>
          </p:cNvPr>
          <p:cNvSpPr>
            <a:spLocks noGrp="1"/>
          </p:cNvSpPr>
          <p:nvPr>
            <p:ph type="sldNum" sz="quarter" idx="12"/>
          </p:nvPr>
        </p:nvSpPr>
        <p:spPr/>
        <p:txBody>
          <a:bodyPr/>
          <a:lstStyle>
            <a:lvl1pPr>
              <a:defRPr/>
            </a:lvl1pPr>
          </a:lstStyle>
          <a:p>
            <a:fld id="{DAC29287-770F-4E41-A357-BD016C51F8BE}" type="slidenum">
              <a:rPr lang="fr-FR" altLang="fr-FR"/>
              <a:pPr/>
              <a:t>‹N°›</a:t>
            </a:fld>
            <a:endParaRPr lang="fr-FR" altLang="fr-FR"/>
          </a:p>
        </p:txBody>
      </p:sp>
    </p:spTree>
    <p:extLst>
      <p:ext uri="{BB962C8B-B14F-4D97-AF65-F5344CB8AC3E}">
        <p14:creationId xmlns:p14="http://schemas.microsoft.com/office/powerpoint/2010/main" val="2811821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9D24A68-C562-416E-88C3-52B9EF3F148C}"/>
              </a:ext>
            </a:extLst>
          </p:cNvPr>
          <p:cNvSpPr>
            <a:spLocks noGrp="1"/>
          </p:cNvSpPr>
          <p:nvPr>
            <p:ph type="dt" sz="half" idx="10"/>
          </p:nvPr>
        </p:nvSpPr>
        <p:spPr/>
        <p:txBody>
          <a:bodyPr/>
          <a:lstStyle>
            <a:lvl1pPr>
              <a:defRPr/>
            </a:lvl1pPr>
          </a:lstStyle>
          <a:p>
            <a:pPr>
              <a:defRPr/>
            </a:pPr>
            <a:fld id="{15E25B64-8531-4393-AEE7-CDB3F449A4A6}" type="datetimeFigureOut">
              <a:rPr lang="fr-FR"/>
              <a:pPr>
                <a:defRPr/>
              </a:pPr>
              <a:t>03/02/2021</a:t>
            </a:fld>
            <a:endParaRPr lang="fr-FR"/>
          </a:p>
        </p:txBody>
      </p:sp>
      <p:sp>
        <p:nvSpPr>
          <p:cNvPr id="5" name="Espace réservé du pied de page 4">
            <a:extLst>
              <a:ext uri="{FF2B5EF4-FFF2-40B4-BE49-F238E27FC236}">
                <a16:creationId xmlns:a16="http://schemas.microsoft.com/office/drawing/2014/main" id="{33988C43-D007-443A-A10D-E94D0629AC1A}"/>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6AB5D1A1-47C7-494C-96A5-D32F0DB08EB5}"/>
              </a:ext>
            </a:extLst>
          </p:cNvPr>
          <p:cNvSpPr>
            <a:spLocks noGrp="1"/>
          </p:cNvSpPr>
          <p:nvPr>
            <p:ph type="sldNum" sz="quarter" idx="12"/>
          </p:nvPr>
        </p:nvSpPr>
        <p:spPr/>
        <p:txBody>
          <a:bodyPr/>
          <a:lstStyle>
            <a:lvl1pPr>
              <a:defRPr/>
            </a:lvl1pPr>
          </a:lstStyle>
          <a:p>
            <a:fld id="{85EC4F5D-6053-4123-AA32-4F7B3F477BD1}" type="slidenum">
              <a:rPr lang="fr-FR" altLang="fr-FR"/>
              <a:pPr/>
              <a:t>‹N°›</a:t>
            </a:fld>
            <a:endParaRPr lang="fr-FR" altLang="fr-FR"/>
          </a:p>
        </p:txBody>
      </p:sp>
    </p:spTree>
    <p:extLst>
      <p:ext uri="{BB962C8B-B14F-4D97-AF65-F5344CB8AC3E}">
        <p14:creationId xmlns:p14="http://schemas.microsoft.com/office/powerpoint/2010/main" val="2706788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C1C474D-454F-45CD-8DA8-5B3569BA760C}"/>
              </a:ext>
            </a:extLst>
          </p:cNvPr>
          <p:cNvSpPr>
            <a:spLocks noGrp="1"/>
          </p:cNvSpPr>
          <p:nvPr>
            <p:ph type="dt" sz="half" idx="10"/>
          </p:nvPr>
        </p:nvSpPr>
        <p:spPr/>
        <p:txBody>
          <a:bodyPr/>
          <a:lstStyle>
            <a:lvl1pPr>
              <a:defRPr/>
            </a:lvl1pPr>
          </a:lstStyle>
          <a:p>
            <a:pPr>
              <a:defRPr/>
            </a:pPr>
            <a:fld id="{79969014-5565-4AF8-9AD8-442A0525D898}" type="datetimeFigureOut">
              <a:rPr lang="fr-FR"/>
              <a:pPr>
                <a:defRPr/>
              </a:pPr>
              <a:t>03/02/2021</a:t>
            </a:fld>
            <a:endParaRPr lang="fr-FR"/>
          </a:p>
        </p:txBody>
      </p:sp>
      <p:sp>
        <p:nvSpPr>
          <p:cNvPr id="5" name="Espace réservé du pied de page 4">
            <a:extLst>
              <a:ext uri="{FF2B5EF4-FFF2-40B4-BE49-F238E27FC236}">
                <a16:creationId xmlns:a16="http://schemas.microsoft.com/office/drawing/2014/main" id="{ACBD97DF-C430-4171-9775-30C7F7446950}"/>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A886A771-C8A9-4053-BAFB-FEF435055FF7}"/>
              </a:ext>
            </a:extLst>
          </p:cNvPr>
          <p:cNvSpPr>
            <a:spLocks noGrp="1"/>
          </p:cNvSpPr>
          <p:nvPr>
            <p:ph type="sldNum" sz="quarter" idx="12"/>
          </p:nvPr>
        </p:nvSpPr>
        <p:spPr/>
        <p:txBody>
          <a:bodyPr/>
          <a:lstStyle>
            <a:lvl1pPr>
              <a:defRPr/>
            </a:lvl1pPr>
          </a:lstStyle>
          <a:p>
            <a:fld id="{41382479-A7E7-44DB-9998-26A31181BFB4}" type="slidenum">
              <a:rPr lang="fr-FR" altLang="fr-FR"/>
              <a:pPr/>
              <a:t>‹N°›</a:t>
            </a:fld>
            <a:endParaRPr lang="fr-FR" altLang="fr-FR"/>
          </a:p>
        </p:txBody>
      </p:sp>
    </p:spTree>
    <p:extLst>
      <p:ext uri="{BB962C8B-B14F-4D97-AF65-F5344CB8AC3E}">
        <p14:creationId xmlns:p14="http://schemas.microsoft.com/office/powerpoint/2010/main" val="897710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ECE0D2A-BB2A-4759-A93F-8587979D1199}"/>
              </a:ext>
            </a:extLst>
          </p:cNvPr>
          <p:cNvSpPr>
            <a:spLocks noGrp="1"/>
          </p:cNvSpPr>
          <p:nvPr>
            <p:ph type="dt" sz="half" idx="10"/>
          </p:nvPr>
        </p:nvSpPr>
        <p:spPr/>
        <p:txBody>
          <a:bodyPr/>
          <a:lstStyle>
            <a:lvl1pPr>
              <a:defRPr/>
            </a:lvl1pPr>
          </a:lstStyle>
          <a:p>
            <a:pPr>
              <a:defRPr/>
            </a:pPr>
            <a:fld id="{3989C621-7CFB-44BC-9D42-1502F7E3BD9B}" type="datetimeFigureOut">
              <a:rPr lang="fr-FR"/>
              <a:pPr>
                <a:defRPr/>
              </a:pPr>
              <a:t>03/02/2021</a:t>
            </a:fld>
            <a:endParaRPr lang="fr-FR"/>
          </a:p>
        </p:txBody>
      </p:sp>
      <p:sp>
        <p:nvSpPr>
          <p:cNvPr id="5" name="Espace réservé du pied de page 4">
            <a:extLst>
              <a:ext uri="{FF2B5EF4-FFF2-40B4-BE49-F238E27FC236}">
                <a16:creationId xmlns:a16="http://schemas.microsoft.com/office/drawing/2014/main" id="{A7794131-76E0-4E1D-8CE5-CEFBF688874A}"/>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81D2F8F3-B7D0-4A0D-A28B-1BA5B86E731A}"/>
              </a:ext>
            </a:extLst>
          </p:cNvPr>
          <p:cNvSpPr>
            <a:spLocks noGrp="1"/>
          </p:cNvSpPr>
          <p:nvPr>
            <p:ph type="sldNum" sz="quarter" idx="12"/>
          </p:nvPr>
        </p:nvSpPr>
        <p:spPr/>
        <p:txBody>
          <a:bodyPr/>
          <a:lstStyle>
            <a:lvl1pPr>
              <a:defRPr/>
            </a:lvl1pPr>
          </a:lstStyle>
          <a:p>
            <a:fld id="{9F9B5F81-BAC8-47E5-B419-7DD1DDB89BAD}" type="slidenum">
              <a:rPr lang="fr-FR" altLang="fr-FR"/>
              <a:pPr/>
              <a:t>‹N°›</a:t>
            </a:fld>
            <a:endParaRPr lang="fr-FR" altLang="fr-FR"/>
          </a:p>
        </p:txBody>
      </p:sp>
    </p:spTree>
    <p:extLst>
      <p:ext uri="{BB962C8B-B14F-4D97-AF65-F5344CB8AC3E}">
        <p14:creationId xmlns:p14="http://schemas.microsoft.com/office/powerpoint/2010/main" val="1822053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a:extLst>
              <a:ext uri="{FF2B5EF4-FFF2-40B4-BE49-F238E27FC236}">
                <a16:creationId xmlns:a16="http://schemas.microsoft.com/office/drawing/2014/main" id="{4456C295-02E2-4F64-B67C-B08B8FB8C927}"/>
              </a:ext>
            </a:extLst>
          </p:cNvPr>
          <p:cNvSpPr>
            <a:spLocks noGrp="1"/>
          </p:cNvSpPr>
          <p:nvPr>
            <p:ph type="dt" sz="half" idx="10"/>
          </p:nvPr>
        </p:nvSpPr>
        <p:spPr/>
        <p:txBody>
          <a:bodyPr/>
          <a:lstStyle>
            <a:lvl1pPr>
              <a:defRPr/>
            </a:lvl1pPr>
          </a:lstStyle>
          <a:p>
            <a:pPr>
              <a:defRPr/>
            </a:pPr>
            <a:fld id="{0D0862D2-3146-490D-90B8-CA123B8C80B6}" type="datetimeFigureOut">
              <a:rPr lang="fr-FR"/>
              <a:pPr>
                <a:defRPr/>
              </a:pPr>
              <a:t>03/02/2021</a:t>
            </a:fld>
            <a:endParaRPr lang="fr-FR"/>
          </a:p>
        </p:txBody>
      </p:sp>
      <p:sp>
        <p:nvSpPr>
          <p:cNvPr id="6" name="Espace réservé du pied de page 4">
            <a:extLst>
              <a:ext uri="{FF2B5EF4-FFF2-40B4-BE49-F238E27FC236}">
                <a16:creationId xmlns:a16="http://schemas.microsoft.com/office/drawing/2014/main" id="{65B6A599-3049-4500-A4F4-58B9CB89597E}"/>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598866A6-A8AE-4076-85B5-6C86763C6C50}"/>
              </a:ext>
            </a:extLst>
          </p:cNvPr>
          <p:cNvSpPr>
            <a:spLocks noGrp="1"/>
          </p:cNvSpPr>
          <p:nvPr>
            <p:ph type="sldNum" sz="quarter" idx="12"/>
          </p:nvPr>
        </p:nvSpPr>
        <p:spPr/>
        <p:txBody>
          <a:bodyPr/>
          <a:lstStyle>
            <a:lvl1pPr>
              <a:defRPr/>
            </a:lvl1pPr>
          </a:lstStyle>
          <a:p>
            <a:fld id="{ABD0A4BE-D28D-4CEF-8F4A-50A6C69B8C23}" type="slidenum">
              <a:rPr lang="fr-FR" altLang="fr-FR"/>
              <a:pPr/>
              <a:t>‹N°›</a:t>
            </a:fld>
            <a:endParaRPr lang="fr-FR" altLang="fr-FR"/>
          </a:p>
        </p:txBody>
      </p:sp>
    </p:spTree>
    <p:extLst>
      <p:ext uri="{BB962C8B-B14F-4D97-AF65-F5344CB8AC3E}">
        <p14:creationId xmlns:p14="http://schemas.microsoft.com/office/powerpoint/2010/main" val="845638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a:extLst>
              <a:ext uri="{FF2B5EF4-FFF2-40B4-BE49-F238E27FC236}">
                <a16:creationId xmlns:a16="http://schemas.microsoft.com/office/drawing/2014/main" id="{853E934D-D62A-4D05-871F-2013931FC253}"/>
              </a:ext>
            </a:extLst>
          </p:cNvPr>
          <p:cNvSpPr>
            <a:spLocks noGrp="1"/>
          </p:cNvSpPr>
          <p:nvPr>
            <p:ph type="dt" sz="half" idx="10"/>
          </p:nvPr>
        </p:nvSpPr>
        <p:spPr/>
        <p:txBody>
          <a:bodyPr/>
          <a:lstStyle>
            <a:lvl1pPr>
              <a:defRPr/>
            </a:lvl1pPr>
          </a:lstStyle>
          <a:p>
            <a:pPr>
              <a:defRPr/>
            </a:pPr>
            <a:fld id="{69BB41B7-73A8-4333-9577-7F34AD35A353}" type="datetimeFigureOut">
              <a:rPr lang="fr-FR"/>
              <a:pPr>
                <a:defRPr/>
              </a:pPr>
              <a:t>03/02/2021</a:t>
            </a:fld>
            <a:endParaRPr lang="fr-FR"/>
          </a:p>
        </p:txBody>
      </p:sp>
      <p:sp>
        <p:nvSpPr>
          <p:cNvPr id="8" name="Espace réservé du pied de page 4">
            <a:extLst>
              <a:ext uri="{FF2B5EF4-FFF2-40B4-BE49-F238E27FC236}">
                <a16:creationId xmlns:a16="http://schemas.microsoft.com/office/drawing/2014/main" id="{E1597A33-1D16-485A-BFD5-7D3D1FC6F398}"/>
              </a:ext>
            </a:extLst>
          </p:cNvPr>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a:extLst>
              <a:ext uri="{FF2B5EF4-FFF2-40B4-BE49-F238E27FC236}">
                <a16:creationId xmlns:a16="http://schemas.microsoft.com/office/drawing/2014/main" id="{72996F68-91B9-4AAF-B8EC-4CAF79E9B8F9}"/>
              </a:ext>
            </a:extLst>
          </p:cNvPr>
          <p:cNvSpPr>
            <a:spLocks noGrp="1"/>
          </p:cNvSpPr>
          <p:nvPr>
            <p:ph type="sldNum" sz="quarter" idx="12"/>
          </p:nvPr>
        </p:nvSpPr>
        <p:spPr/>
        <p:txBody>
          <a:bodyPr/>
          <a:lstStyle>
            <a:lvl1pPr>
              <a:defRPr/>
            </a:lvl1pPr>
          </a:lstStyle>
          <a:p>
            <a:fld id="{C22B11AD-4D48-44B2-A92B-2B3048120B99}" type="slidenum">
              <a:rPr lang="fr-FR" altLang="fr-FR"/>
              <a:pPr/>
              <a:t>‹N°›</a:t>
            </a:fld>
            <a:endParaRPr lang="fr-FR" altLang="fr-FR"/>
          </a:p>
        </p:txBody>
      </p:sp>
    </p:spTree>
    <p:extLst>
      <p:ext uri="{BB962C8B-B14F-4D97-AF65-F5344CB8AC3E}">
        <p14:creationId xmlns:p14="http://schemas.microsoft.com/office/powerpoint/2010/main" val="2061954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3">
            <a:extLst>
              <a:ext uri="{FF2B5EF4-FFF2-40B4-BE49-F238E27FC236}">
                <a16:creationId xmlns:a16="http://schemas.microsoft.com/office/drawing/2014/main" id="{DEC7BF4E-A75D-4B39-B26D-24CEB9037438}"/>
              </a:ext>
            </a:extLst>
          </p:cNvPr>
          <p:cNvSpPr>
            <a:spLocks noGrp="1"/>
          </p:cNvSpPr>
          <p:nvPr>
            <p:ph type="dt" sz="half" idx="10"/>
          </p:nvPr>
        </p:nvSpPr>
        <p:spPr/>
        <p:txBody>
          <a:bodyPr/>
          <a:lstStyle>
            <a:lvl1pPr>
              <a:defRPr/>
            </a:lvl1pPr>
          </a:lstStyle>
          <a:p>
            <a:pPr>
              <a:defRPr/>
            </a:pPr>
            <a:fld id="{2815BAF0-477E-4632-926F-4A15832D450C}" type="datetimeFigureOut">
              <a:rPr lang="fr-FR"/>
              <a:pPr>
                <a:defRPr/>
              </a:pPr>
              <a:t>03/02/2021</a:t>
            </a:fld>
            <a:endParaRPr lang="fr-FR"/>
          </a:p>
        </p:txBody>
      </p:sp>
      <p:sp>
        <p:nvSpPr>
          <p:cNvPr id="4" name="Espace réservé du pied de page 4">
            <a:extLst>
              <a:ext uri="{FF2B5EF4-FFF2-40B4-BE49-F238E27FC236}">
                <a16:creationId xmlns:a16="http://schemas.microsoft.com/office/drawing/2014/main" id="{1E36382E-0B7A-43D2-93B6-AC495FA12A40}"/>
              </a:ext>
            </a:extLst>
          </p:cNvPr>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a:extLst>
              <a:ext uri="{FF2B5EF4-FFF2-40B4-BE49-F238E27FC236}">
                <a16:creationId xmlns:a16="http://schemas.microsoft.com/office/drawing/2014/main" id="{868F97F6-CA64-450A-BEFD-34C1F745DE0D}"/>
              </a:ext>
            </a:extLst>
          </p:cNvPr>
          <p:cNvSpPr>
            <a:spLocks noGrp="1"/>
          </p:cNvSpPr>
          <p:nvPr>
            <p:ph type="sldNum" sz="quarter" idx="12"/>
          </p:nvPr>
        </p:nvSpPr>
        <p:spPr/>
        <p:txBody>
          <a:bodyPr/>
          <a:lstStyle>
            <a:lvl1pPr>
              <a:defRPr/>
            </a:lvl1pPr>
          </a:lstStyle>
          <a:p>
            <a:fld id="{69609667-B667-4B75-B79B-AC9A1444282B}" type="slidenum">
              <a:rPr lang="fr-FR" altLang="fr-FR"/>
              <a:pPr/>
              <a:t>‹N°›</a:t>
            </a:fld>
            <a:endParaRPr lang="fr-FR" altLang="fr-FR"/>
          </a:p>
        </p:txBody>
      </p:sp>
    </p:spTree>
    <p:extLst>
      <p:ext uri="{BB962C8B-B14F-4D97-AF65-F5344CB8AC3E}">
        <p14:creationId xmlns:p14="http://schemas.microsoft.com/office/powerpoint/2010/main" val="1774131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a:extLst>
              <a:ext uri="{FF2B5EF4-FFF2-40B4-BE49-F238E27FC236}">
                <a16:creationId xmlns:a16="http://schemas.microsoft.com/office/drawing/2014/main" id="{F14D9E12-A2A1-4EC7-A608-A768B1C6572E}"/>
              </a:ext>
            </a:extLst>
          </p:cNvPr>
          <p:cNvSpPr>
            <a:spLocks noGrp="1"/>
          </p:cNvSpPr>
          <p:nvPr>
            <p:ph type="dt" sz="half" idx="10"/>
          </p:nvPr>
        </p:nvSpPr>
        <p:spPr/>
        <p:txBody>
          <a:bodyPr/>
          <a:lstStyle>
            <a:lvl1pPr>
              <a:defRPr/>
            </a:lvl1pPr>
          </a:lstStyle>
          <a:p>
            <a:pPr>
              <a:defRPr/>
            </a:pPr>
            <a:fld id="{1A6157E3-A1BE-4084-A112-6328C447BBA2}" type="datetimeFigureOut">
              <a:rPr lang="fr-FR"/>
              <a:pPr>
                <a:defRPr/>
              </a:pPr>
              <a:t>03/02/2021</a:t>
            </a:fld>
            <a:endParaRPr lang="fr-FR"/>
          </a:p>
        </p:txBody>
      </p:sp>
      <p:sp>
        <p:nvSpPr>
          <p:cNvPr id="3" name="Espace réservé du pied de page 4">
            <a:extLst>
              <a:ext uri="{FF2B5EF4-FFF2-40B4-BE49-F238E27FC236}">
                <a16:creationId xmlns:a16="http://schemas.microsoft.com/office/drawing/2014/main" id="{6E77D2C5-5594-4D0F-842C-E67ED750D668}"/>
              </a:ext>
            </a:extLst>
          </p:cNvPr>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a:extLst>
              <a:ext uri="{FF2B5EF4-FFF2-40B4-BE49-F238E27FC236}">
                <a16:creationId xmlns:a16="http://schemas.microsoft.com/office/drawing/2014/main" id="{069967F6-FACD-4E92-BDC1-E424A1067AD2}"/>
              </a:ext>
            </a:extLst>
          </p:cNvPr>
          <p:cNvSpPr>
            <a:spLocks noGrp="1"/>
          </p:cNvSpPr>
          <p:nvPr>
            <p:ph type="sldNum" sz="quarter" idx="12"/>
          </p:nvPr>
        </p:nvSpPr>
        <p:spPr/>
        <p:txBody>
          <a:bodyPr/>
          <a:lstStyle>
            <a:lvl1pPr>
              <a:defRPr/>
            </a:lvl1pPr>
          </a:lstStyle>
          <a:p>
            <a:fld id="{110EFDA4-1684-4CFB-8EA6-A09EB9EFE94D}" type="slidenum">
              <a:rPr lang="fr-FR" altLang="fr-FR"/>
              <a:pPr/>
              <a:t>‹N°›</a:t>
            </a:fld>
            <a:endParaRPr lang="fr-FR" altLang="fr-FR"/>
          </a:p>
        </p:txBody>
      </p:sp>
    </p:spTree>
    <p:extLst>
      <p:ext uri="{BB962C8B-B14F-4D97-AF65-F5344CB8AC3E}">
        <p14:creationId xmlns:p14="http://schemas.microsoft.com/office/powerpoint/2010/main" val="3032822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a:extLst>
              <a:ext uri="{FF2B5EF4-FFF2-40B4-BE49-F238E27FC236}">
                <a16:creationId xmlns:a16="http://schemas.microsoft.com/office/drawing/2014/main" id="{78B75938-CD44-4F92-9522-FA056A141F75}"/>
              </a:ext>
            </a:extLst>
          </p:cNvPr>
          <p:cNvSpPr>
            <a:spLocks noGrp="1"/>
          </p:cNvSpPr>
          <p:nvPr>
            <p:ph type="dt" sz="half" idx="10"/>
          </p:nvPr>
        </p:nvSpPr>
        <p:spPr/>
        <p:txBody>
          <a:bodyPr/>
          <a:lstStyle>
            <a:lvl1pPr>
              <a:defRPr/>
            </a:lvl1pPr>
          </a:lstStyle>
          <a:p>
            <a:pPr>
              <a:defRPr/>
            </a:pPr>
            <a:fld id="{7F9E4237-AD2B-470C-83AB-C25C18B04A54}" type="datetimeFigureOut">
              <a:rPr lang="fr-FR"/>
              <a:pPr>
                <a:defRPr/>
              </a:pPr>
              <a:t>03/02/2021</a:t>
            </a:fld>
            <a:endParaRPr lang="fr-FR"/>
          </a:p>
        </p:txBody>
      </p:sp>
      <p:sp>
        <p:nvSpPr>
          <p:cNvPr id="6" name="Espace réservé du pied de page 4">
            <a:extLst>
              <a:ext uri="{FF2B5EF4-FFF2-40B4-BE49-F238E27FC236}">
                <a16:creationId xmlns:a16="http://schemas.microsoft.com/office/drawing/2014/main" id="{C28D6CC1-2339-464D-93CD-66C174A99DA5}"/>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AA2E1327-7878-41FB-BACA-D102C2D9B53E}"/>
              </a:ext>
            </a:extLst>
          </p:cNvPr>
          <p:cNvSpPr>
            <a:spLocks noGrp="1"/>
          </p:cNvSpPr>
          <p:nvPr>
            <p:ph type="sldNum" sz="quarter" idx="12"/>
          </p:nvPr>
        </p:nvSpPr>
        <p:spPr/>
        <p:txBody>
          <a:bodyPr/>
          <a:lstStyle>
            <a:lvl1pPr>
              <a:defRPr/>
            </a:lvl1pPr>
          </a:lstStyle>
          <a:p>
            <a:fld id="{4AF1F0B2-2B4B-46E3-B886-6A34585FF119}" type="slidenum">
              <a:rPr lang="fr-FR" altLang="fr-FR"/>
              <a:pPr/>
              <a:t>‹N°›</a:t>
            </a:fld>
            <a:endParaRPr lang="fr-FR" altLang="fr-FR"/>
          </a:p>
        </p:txBody>
      </p:sp>
    </p:spTree>
    <p:extLst>
      <p:ext uri="{BB962C8B-B14F-4D97-AF65-F5344CB8AC3E}">
        <p14:creationId xmlns:p14="http://schemas.microsoft.com/office/powerpoint/2010/main" val="371823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a:extLst>
              <a:ext uri="{FF2B5EF4-FFF2-40B4-BE49-F238E27FC236}">
                <a16:creationId xmlns:a16="http://schemas.microsoft.com/office/drawing/2014/main" id="{5801B6DA-6256-44B9-AB26-D595BB7862F6}"/>
              </a:ext>
            </a:extLst>
          </p:cNvPr>
          <p:cNvSpPr>
            <a:spLocks noGrp="1"/>
          </p:cNvSpPr>
          <p:nvPr>
            <p:ph type="dt" sz="half" idx="10"/>
          </p:nvPr>
        </p:nvSpPr>
        <p:spPr/>
        <p:txBody>
          <a:bodyPr/>
          <a:lstStyle>
            <a:lvl1pPr>
              <a:defRPr/>
            </a:lvl1pPr>
          </a:lstStyle>
          <a:p>
            <a:pPr>
              <a:defRPr/>
            </a:pPr>
            <a:fld id="{82FD837A-46EB-49D9-99C2-96C3A42285B1}" type="datetimeFigureOut">
              <a:rPr lang="fr-FR"/>
              <a:pPr>
                <a:defRPr/>
              </a:pPr>
              <a:t>03/02/2021</a:t>
            </a:fld>
            <a:endParaRPr lang="fr-FR"/>
          </a:p>
        </p:txBody>
      </p:sp>
      <p:sp>
        <p:nvSpPr>
          <p:cNvPr id="6" name="Espace réservé du pied de page 4">
            <a:extLst>
              <a:ext uri="{FF2B5EF4-FFF2-40B4-BE49-F238E27FC236}">
                <a16:creationId xmlns:a16="http://schemas.microsoft.com/office/drawing/2014/main" id="{47EE993E-491C-451A-9538-6C8034D8537E}"/>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F4EE77DB-0553-4AE3-AA74-5B70D05E76FD}"/>
              </a:ext>
            </a:extLst>
          </p:cNvPr>
          <p:cNvSpPr>
            <a:spLocks noGrp="1"/>
          </p:cNvSpPr>
          <p:nvPr>
            <p:ph type="sldNum" sz="quarter" idx="12"/>
          </p:nvPr>
        </p:nvSpPr>
        <p:spPr/>
        <p:txBody>
          <a:bodyPr/>
          <a:lstStyle>
            <a:lvl1pPr>
              <a:defRPr/>
            </a:lvl1pPr>
          </a:lstStyle>
          <a:p>
            <a:fld id="{69493EBD-AE7C-4581-9964-619E9823DBBF}" type="slidenum">
              <a:rPr lang="fr-FR" altLang="fr-FR"/>
              <a:pPr/>
              <a:t>‹N°›</a:t>
            </a:fld>
            <a:endParaRPr lang="fr-FR" altLang="fr-FR"/>
          </a:p>
        </p:txBody>
      </p:sp>
    </p:spTree>
    <p:extLst>
      <p:ext uri="{BB962C8B-B14F-4D97-AF65-F5344CB8AC3E}">
        <p14:creationId xmlns:p14="http://schemas.microsoft.com/office/powerpoint/2010/main" val="2916783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a:extLst>
              <a:ext uri="{FF2B5EF4-FFF2-40B4-BE49-F238E27FC236}">
                <a16:creationId xmlns:a16="http://schemas.microsoft.com/office/drawing/2014/main" id="{03C4809D-3B29-4929-8B93-B30F2051D77F}"/>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Espace réservé du texte 2">
            <a:extLst>
              <a:ext uri="{FF2B5EF4-FFF2-40B4-BE49-F238E27FC236}">
                <a16:creationId xmlns:a16="http://schemas.microsoft.com/office/drawing/2014/main" id="{87371868-BE43-4B33-8BCC-BD1FC2BE0DCA}"/>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4" name="Espace réservé de la date 3">
            <a:extLst>
              <a:ext uri="{FF2B5EF4-FFF2-40B4-BE49-F238E27FC236}">
                <a16:creationId xmlns:a16="http://schemas.microsoft.com/office/drawing/2014/main" id="{DC54C78E-9926-46D6-B13F-1B96A7C864EA}"/>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B6D7856E-35A5-4BC3-84FD-5B5971C2C0C9}" type="datetimeFigureOut">
              <a:rPr lang="fr-FR"/>
              <a:pPr>
                <a:defRPr/>
              </a:pPr>
              <a:t>03/02/2021</a:t>
            </a:fld>
            <a:endParaRPr lang="fr-FR"/>
          </a:p>
        </p:txBody>
      </p:sp>
      <p:sp>
        <p:nvSpPr>
          <p:cNvPr id="5" name="Espace réservé du pied de page 4">
            <a:extLst>
              <a:ext uri="{FF2B5EF4-FFF2-40B4-BE49-F238E27FC236}">
                <a16:creationId xmlns:a16="http://schemas.microsoft.com/office/drawing/2014/main" id="{D4305A7B-6BC9-4DCF-B310-8FEA02462DA1}"/>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fr-FR"/>
          </a:p>
        </p:txBody>
      </p:sp>
      <p:sp>
        <p:nvSpPr>
          <p:cNvPr id="6" name="Espace réservé du numéro de diapositive 5">
            <a:extLst>
              <a:ext uri="{FF2B5EF4-FFF2-40B4-BE49-F238E27FC236}">
                <a16:creationId xmlns:a16="http://schemas.microsoft.com/office/drawing/2014/main" id="{7D0233D8-388F-409C-B794-04C6F4750053}"/>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1B1979C1-5F88-49F9-B4D6-3FC61686418D}"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fr.wikipedia.org/wiki/Cha%C3%AEne_des_%C3%AAtres"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a:extLst>
              <a:ext uri="{FF2B5EF4-FFF2-40B4-BE49-F238E27FC236}">
                <a16:creationId xmlns:a16="http://schemas.microsoft.com/office/drawing/2014/main" id="{E0E6803C-2984-438A-99EB-1E6C00631008}"/>
              </a:ext>
            </a:extLst>
          </p:cNvPr>
          <p:cNvSpPr>
            <a:spLocks noGrp="1"/>
          </p:cNvSpPr>
          <p:nvPr>
            <p:ph type="ctrTitle"/>
          </p:nvPr>
        </p:nvSpPr>
        <p:spPr/>
        <p:txBody>
          <a:bodyPr/>
          <a:lstStyle/>
          <a:p>
            <a:pPr algn="l" eaLnBrk="1" hangingPunct="1"/>
            <a:r>
              <a:rPr lang="fr-FR" altLang="fr-FR" u="sng" dirty="0">
                <a:latin typeface="Calibri"/>
                <a:cs typeface="Times New Roman"/>
              </a:rPr>
              <a:t>Phases principales du développement </a:t>
            </a:r>
            <a:endParaRPr lang="fr-FR" altLang="fr-FR" u="sng" dirty="0">
              <a:latin typeface="Calibri"/>
              <a:cs typeface="Times New Roman" panose="02020603050405020304" pitchFamily="18" charset="0"/>
            </a:endParaRPr>
          </a:p>
        </p:txBody>
      </p:sp>
      <p:sp>
        <p:nvSpPr>
          <p:cNvPr id="3" name="Sous-titre 2">
            <a:extLst>
              <a:ext uri="{FF2B5EF4-FFF2-40B4-BE49-F238E27FC236}">
                <a16:creationId xmlns:a16="http://schemas.microsoft.com/office/drawing/2014/main" id="{84DE5EFD-A86A-4319-A15A-F59BF84CB367}"/>
              </a:ext>
            </a:extLst>
          </p:cNvPr>
          <p:cNvSpPr>
            <a:spLocks noGrp="1"/>
          </p:cNvSpPr>
          <p:nvPr>
            <p:ph type="subTitle" idx="1"/>
          </p:nvPr>
        </p:nvSpPr>
        <p:spPr/>
        <p:txBody>
          <a:bodyPr rtlCol="0">
            <a:normAutofit/>
          </a:bodyPr>
          <a:lstStyle/>
          <a:p>
            <a:pPr eaLnBrk="1" fontAlgn="auto" hangingPunct="1">
              <a:spcAft>
                <a:spcPts val="0"/>
              </a:spcAft>
              <a:defRPr/>
            </a:pPr>
            <a:endParaRPr lang="fr-FR" dirty="0"/>
          </a:p>
        </p:txBody>
      </p:sp>
      <p:sp>
        <p:nvSpPr>
          <p:cNvPr id="3076" name="ZoneTexte 1">
            <a:extLst>
              <a:ext uri="{FF2B5EF4-FFF2-40B4-BE49-F238E27FC236}">
                <a16:creationId xmlns:a16="http://schemas.microsoft.com/office/drawing/2014/main" id="{CCECFAC5-FA1D-4AB2-ADCC-5E9B2AC9ACFC}"/>
              </a:ext>
            </a:extLst>
          </p:cNvPr>
          <p:cNvSpPr txBox="1">
            <a:spLocks noChangeArrowheads="1"/>
          </p:cNvSpPr>
          <p:nvPr/>
        </p:nvSpPr>
        <p:spPr bwMode="auto">
          <a:xfrm>
            <a:off x="3657600" y="2517775"/>
            <a:ext cx="1828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a:t>Votre texte ici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u contenu 2">
            <a:extLst>
              <a:ext uri="{FF2B5EF4-FFF2-40B4-BE49-F238E27FC236}">
                <a16:creationId xmlns:a16="http://schemas.microsoft.com/office/drawing/2014/main" id="{5FF85245-287E-4425-989D-684CD61534E5}"/>
              </a:ext>
            </a:extLst>
          </p:cNvPr>
          <p:cNvSpPr>
            <a:spLocks noGrp="1"/>
          </p:cNvSpPr>
          <p:nvPr>
            <p:ph idx="1"/>
          </p:nvPr>
        </p:nvSpPr>
        <p:spPr>
          <a:xfrm>
            <a:off x="323850" y="260350"/>
            <a:ext cx="8229600" cy="6913563"/>
          </a:xfrm>
        </p:spPr>
        <p:txBody>
          <a:bodyPr/>
          <a:lstStyle/>
          <a:p>
            <a:pPr eaLnBrk="1" hangingPunct="1">
              <a:buFont typeface="Arial" panose="020B0604020202020204" pitchFamily="34" charset="0"/>
              <a:buNone/>
            </a:pPr>
            <a:r>
              <a:rPr lang="fr-FR" altLang="fr-FR" b="1" u="sng" dirty="0">
                <a:solidFill>
                  <a:srgbClr val="C00000"/>
                </a:solidFill>
              </a:rPr>
              <a:t>Fécondation</a:t>
            </a:r>
          </a:p>
          <a:p>
            <a:pPr eaLnBrk="1" hangingPunct="1">
              <a:buFont typeface="Arial" panose="020B0604020202020204" pitchFamily="34" charset="0"/>
              <a:buNone/>
            </a:pPr>
            <a:r>
              <a:rPr lang="fr-FR" altLang="fr-FR" sz="2800" dirty="0"/>
              <a:t>Les molécules et les événements à la surface de l'œuf jouent un rôle crucial à chaque étape de la fécondation;</a:t>
            </a:r>
          </a:p>
          <a:p>
            <a:pPr eaLnBrk="1" hangingPunct="1">
              <a:buFont typeface="Arial" panose="020B0604020202020204" pitchFamily="34" charset="0"/>
              <a:buNone/>
            </a:pPr>
            <a:r>
              <a:rPr lang="fr-FR" altLang="fr-FR" sz="2800" dirty="0"/>
              <a:t>-Le sperme pénètre dans la couche protectrice autour de l'œuf</a:t>
            </a:r>
          </a:p>
          <a:p>
            <a:pPr eaLnBrk="1" hangingPunct="1">
              <a:buFont typeface="Arial" panose="020B0604020202020204" pitchFamily="34" charset="0"/>
              <a:buNone/>
            </a:pPr>
            <a:r>
              <a:rPr lang="fr-FR" altLang="fr-FR" sz="2800" dirty="0"/>
              <a:t>-Les récepteurs à la surface de l'ovule se lient aux molécules à la surface du sperme</a:t>
            </a:r>
          </a:p>
          <a:p>
            <a:pPr eaLnBrk="1" hangingPunct="1">
              <a:buNone/>
            </a:pPr>
            <a:r>
              <a:rPr lang="fr-FR" altLang="fr-FR" sz="2800" dirty="0"/>
              <a:t>-Les changements à la surface de l'œuf assure la </a:t>
            </a:r>
            <a:r>
              <a:rPr lang="fr-FR" altLang="fr-FR" sz="2800" dirty="0">
                <a:highlight>
                  <a:srgbClr val="FFFF00"/>
                </a:highlight>
              </a:rPr>
              <a:t>monospermie</a:t>
            </a:r>
            <a:r>
              <a:rPr lang="fr-FR" altLang="fr-FR" sz="2800" dirty="0"/>
              <a:t>, et limite la fécondation entre espèces </a:t>
            </a:r>
          </a:p>
          <a:p>
            <a:pPr eaLnBrk="1" hangingPunct="1">
              <a:buNone/>
            </a:pPr>
            <a:endParaRPr lang="fr-FR" altLang="fr-FR" sz="2800" dirty="0">
              <a:cs typeface="Calibri"/>
            </a:endParaRPr>
          </a:p>
          <a:p>
            <a:pPr eaLnBrk="1" hangingPunct="1"/>
            <a:endParaRPr lang="fr-FR" altLang="fr-FR" sz="2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u contenu 2">
            <a:extLst>
              <a:ext uri="{FF2B5EF4-FFF2-40B4-BE49-F238E27FC236}">
                <a16:creationId xmlns:a16="http://schemas.microsoft.com/office/drawing/2014/main" id="{C08E22B6-EC93-4343-A916-99EC61EEDBBE}"/>
              </a:ext>
            </a:extLst>
          </p:cNvPr>
          <p:cNvSpPr>
            <a:spLocks noGrp="1"/>
          </p:cNvSpPr>
          <p:nvPr>
            <p:ph idx="1"/>
          </p:nvPr>
        </p:nvSpPr>
        <p:spPr>
          <a:xfrm>
            <a:off x="179388" y="188913"/>
            <a:ext cx="8785225" cy="6480175"/>
          </a:xfrm>
        </p:spPr>
        <p:txBody>
          <a:bodyPr/>
          <a:lstStyle/>
          <a:p>
            <a:pPr algn="just" eaLnBrk="1" hangingPunct="1">
              <a:buNone/>
            </a:pPr>
            <a:r>
              <a:rPr lang="fr-FR" altLang="fr-FR" sz="2800" dirty="0"/>
              <a:t>    Chez certaines espèces, comme chez la mouche drosophile, </a:t>
            </a:r>
            <a:r>
              <a:rPr lang="fr-FR" altLang="fr-FR" sz="2800" dirty="0">
                <a:highlight>
                  <a:srgbClr val="FFFF00"/>
                </a:highlight>
              </a:rPr>
              <a:t>les axes de développement sont établis avant la fécondation</a:t>
            </a:r>
            <a:r>
              <a:rPr lang="fr-FR" altLang="fr-FR" sz="2800" dirty="0"/>
              <a:t> ; dans d’autres organismes, comme le ver nématode </a:t>
            </a:r>
            <a:r>
              <a:rPr lang="fr-FR" altLang="fr-FR" sz="2800" i="1" dirty="0"/>
              <a:t>C. elegans</a:t>
            </a:r>
            <a:r>
              <a:rPr lang="fr-FR" altLang="fr-FR" sz="2800" dirty="0"/>
              <a:t>, ces axes ne se mettent en place qu’une </a:t>
            </a:r>
            <a:r>
              <a:rPr lang="fr-FR" altLang="fr-FR" sz="2800" dirty="0">
                <a:highlight>
                  <a:srgbClr val="FFFF00"/>
                </a:highlight>
              </a:rPr>
              <a:t>fois l’</a:t>
            </a:r>
            <a:r>
              <a:rPr lang="fr-FR" altLang="fr-FR" sz="2800" err="1">
                <a:highlight>
                  <a:srgbClr val="FFFF00"/>
                </a:highlight>
              </a:rPr>
              <a:t>oeuf</a:t>
            </a:r>
            <a:r>
              <a:rPr lang="fr-FR" altLang="fr-FR" sz="2800" dirty="0">
                <a:highlight>
                  <a:srgbClr val="FFFF00"/>
                </a:highlight>
              </a:rPr>
              <a:t> fécondé.</a:t>
            </a:r>
            <a:r>
              <a:rPr lang="fr-FR" altLang="fr-FR" sz="2800" dirty="0"/>
              <a:t> Dans la plupart des organismes, l’</a:t>
            </a:r>
            <a:r>
              <a:rPr lang="fr-FR" altLang="fr-FR" sz="2800" err="1"/>
              <a:t>oeuf</a:t>
            </a:r>
            <a:r>
              <a:rPr lang="fr-FR" altLang="fr-FR" sz="2800" dirty="0"/>
              <a:t> présente déjà une polarité primaire A-V (animal-végétatif) établie pendant l’ovogenèse et la maturation méiotique qui participe à l’établissement de </a:t>
            </a:r>
            <a:r>
              <a:rPr lang="fr-FR" altLang="fr-FR" sz="2800" dirty="0">
                <a:highlight>
                  <a:srgbClr val="FFFF00"/>
                </a:highlight>
              </a:rPr>
              <a:t>la polarité embryonnaire. </a:t>
            </a:r>
            <a:endParaRPr lang="fr-FR" altLang="fr-FR" sz="2800" dirty="0">
              <a:highlight>
                <a:srgbClr val="FFFF00"/>
              </a:highlight>
              <a:cs typeface="Calibri"/>
            </a:endParaRPr>
          </a:p>
          <a:p>
            <a:pPr algn="just" eaLnBrk="1" hangingPunct="1">
              <a:buFont typeface="Arial" panose="020B0604020202020204" pitchFamily="34" charset="0"/>
              <a:buNone/>
            </a:pPr>
            <a:endParaRPr lang="fr-FR" altLang="fr-FR" sz="2800" dirty="0">
              <a:highlight>
                <a:srgbClr val="FFFF00"/>
              </a:highlight>
              <a:cs typeface="Calibri"/>
            </a:endParaRPr>
          </a:p>
          <a:p>
            <a:pPr algn="just" eaLnBrk="1" hangingPunct="1">
              <a:buFont typeface="Arial" panose="020B0604020202020204" pitchFamily="34" charset="0"/>
              <a:buNone/>
            </a:pPr>
            <a:endParaRPr lang="fr-FR" altLang="fr-FR" sz="2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Oeuf de Xénope">
            <a:extLst>
              <a:ext uri="{FF2B5EF4-FFF2-40B4-BE49-F238E27FC236}">
                <a16:creationId xmlns:a16="http://schemas.microsoft.com/office/drawing/2014/main" id="{1C572A47-A7E1-4A18-A25B-1E5FD564C8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0350"/>
            <a:ext cx="4427538"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4" descr="La fécondation de l'oeuf de Xénope">
            <a:extLst>
              <a:ext uri="{FF2B5EF4-FFF2-40B4-BE49-F238E27FC236}">
                <a16:creationId xmlns:a16="http://schemas.microsoft.com/office/drawing/2014/main" id="{B8392B02-0827-4CD7-B4AC-42BCD09326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333375"/>
            <a:ext cx="4211637" cy="295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5">
            <a:extLst>
              <a:ext uri="{FF2B5EF4-FFF2-40B4-BE49-F238E27FC236}">
                <a16:creationId xmlns:a16="http://schemas.microsoft.com/office/drawing/2014/main" id="{4342EEAE-DCF1-45E9-B83A-92987D3A9A3F}"/>
              </a:ext>
            </a:extLst>
          </p:cNvPr>
          <p:cNvSpPr>
            <a:spLocks noChangeArrowheads="1"/>
          </p:cNvSpPr>
          <p:nvPr/>
        </p:nvSpPr>
        <p:spPr bwMode="auto">
          <a:xfrm>
            <a:off x="0" y="3141663"/>
            <a:ext cx="363537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fr-FR" altLang="fr-FR" sz="1800" i="1"/>
              <a:t>Au sortir de la femelle, les œufs non encore fécondés sont constitués de régions pigmentées et blanches correspondant respectivement à l’hémisphère animal et à l’hémisphère végétatif. La disposition aléatoire des œufs les montre sous leurs différents aspects.</a:t>
            </a:r>
            <a:br>
              <a:rPr lang="fr-FR" altLang="fr-FR" sz="1800" i="1"/>
            </a:br>
            <a:r>
              <a:rPr lang="fr-FR" altLang="fr-FR" sz="1800" i="1"/>
              <a:t>La dimension d’un œuf de Xénope varie de 1,1 à 1,3 mm de diamètre.</a:t>
            </a:r>
            <a:endParaRPr lang="fr-FR" altLang="fr-FR" sz="1800"/>
          </a:p>
        </p:txBody>
      </p:sp>
      <p:sp>
        <p:nvSpPr>
          <p:cNvPr id="9221" name="Rectangle 6">
            <a:extLst>
              <a:ext uri="{FF2B5EF4-FFF2-40B4-BE49-F238E27FC236}">
                <a16:creationId xmlns:a16="http://schemas.microsoft.com/office/drawing/2014/main" id="{02CEC329-1683-401A-AEEC-3A7C8DFEE42F}"/>
              </a:ext>
            </a:extLst>
          </p:cNvPr>
          <p:cNvSpPr>
            <a:spLocks noChangeArrowheads="1"/>
          </p:cNvSpPr>
          <p:nvPr/>
        </p:nvSpPr>
        <p:spPr bwMode="auto">
          <a:xfrm>
            <a:off x="5219700" y="3429000"/>
            <a:ext cx="360045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FR" altLang="fr-FR" sz="1800" i="1"/>
              <a:t>Une demi-heure après la fécondation, l’œuf de Xénope s’oriente en fonction de la pesanteur. L’hémisphère végétatif, plus dense, s’oriente vers le bas, laissant apparaître à l’observateur l’hémisphère animal pigmenté. Au centre de ce dernier, on remarque une tache claire appelée tache de maturation formée par le noyau de l’ovocyte avant la ponte.</a:t>
            </a:r>
            <a:endParaRPr lang="fr-FR" altLang="fr-FR" sz="1800"/>
          </a:p>
          <a:p>
            <a:pPr eaLnBrk="1" hangingPunct="1">
              <a:spcBef>
                <a:spcPct val="0"/>
              </a:spcBef>
              <a:buFontTx/>
              <a:buNone/>
            </a:pPr>
            <a:br>
              <a:rPr lang="fr-FR" altLang="fr-FR" sz="1800"/>
            </a:br>
            <a:endParaRPr lang="fr-FR" altLang="fr-FR" sz="1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a fécondation de l'oeuf de Xénope (détail)">
            <a:extLst>
              <a:ext uri="{FF2B5EF4-FFF2-40B4-BE49-F238E27FC236}">
                <a16:creationId xmlns:a16="http://schemas.microsoft.com/office/drawing/2014/main" id="{6F8FB881-DD29-4363-9348-5259B6BCD2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175" y="620713"/>
            <a:ext cx="3600450"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Tableau 6">
            <a:extLst>
              <a:ext uri="{FF2B5EF4-FFF2-40B4-BE49-F238E27FC236}">
                <a16:creationId xmlns:a16="http://schemas.microsoft.com/office/drawing/2014/main" id="{23391356-2E0B-45FC-99A7-D309A488AAEF}"/>
              </a:ext>
            </a:extLst>
          </p:cNvPr>
          <p:cNvGraphicFramePr>
            <a:graphicFrameLocks noGrp="1"/>
          </p:cNvGraphicFramePr>
          <p:nvPr/>
        </p:nvGraphicFramePr>
        <p:xfrm>
          <a:off x="2124075" y="3716338"/>
          <a:ext cx="3143250" cy="1741487"/>
        </p:xfrm>
        <a:graphic>
          <a:graphicData uri="http://schemas.openxmlformats.org/drawingml/2006/table">
            <a:tbl>
              <a:tblPr/>
              <a:tblGrid>
                <a:gridCol w="3143250">
                  <a:extLst>
                    <a:ext uri="{9D8B030D-6E8A-4147-A177-3AD203B41FA5}">
                      <a16:colId xmlns:a16="http://schemas.microsoft.com/office/drawing/2014/main" val="20000"/>
                    </a:ext>
                  </a:extLst>
                </a:gridCol>
              </a:tblGrid>
              <a:tr h="1741487">
                <a:tc>
                  <a:txBody>
                    <a:bodyPr/>
                    <a:lstStyle/>
                    <a:p>
                      <a:pPr algn="ctr"/>
                      <a:r>
                        <a:rPr lang="fr-FR" sz="1800" i="1" dirty="0"/>
                        <a:t>Au centre de la tache de maturation, un point pigmenté marque l’emplacement où sont expulsés les globules polaires. Ceci correspond au point géographique du pôle animal.</a:t>
                      </a:r>
                      <a:endParaRPr lang="fr-FR" sz="1800" dirty="0"/>
                    </a:p>
                  </a:txBody>
                  <a:tcPr marL="47625" marR="47625" marT="47634" marB="47634" anchor="ctr">
                    <a:lnL>
                      <a:noFill/>
                    </a:lnL>
                    <a:lnR>
                      <a:noFill/>
                    </a:lnR>
                    <a:lnT>
                      <a:noFill/>
                    </a:lnT>
                    <a:lnB>
                      <a:noFill/>
                    </a:lnB>
                    <a:solidFill>
                      <a:srgbClr val="FFFFFF"/>
                    </a:solidFill>
                  </a:tcPr>
                </a:tc>
                <a:extLst>
                  <a:ext uri="{0D108BD9-81ED-4DB2-BD59-A6C34878D82A}">
                    <a16:rowId xmlns:a16="http://schemas.microsoft.com/office/drawing/2014/main" val="10000"/>
                  </a:ext>
                </a:extLst>
              </a:tr>
            </a:tbl>
          </a:graphicData>
        </a:graphic>
      </p:graphicFrame>
      <p:sp>
        <p:nvSpPr>
          <p:cNvPr id="10245" name="Rectangle 4">
            <a:extLst>
              <a:ext uri="{FF2B5EF4-FFF2-40B4-BE49-F238E27FC236}">
                <a16:creationId xmlns:a16="http://schemas.microsoft.com/office/drawing/2014/main" id="{AD4892AE-4CCB-437A-8A2D-BBF710F5A61D}"/>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br>
              <a:rPr lang="fr-FR" altLang="fr-FR" sz="1800">
                <a:latin typeface="Arial" panose="020B0604020202020204" pitchFamily="34" charset="0"/>
              </a:rPr>
            </a:br>
            <a:endParaRPr lang="fr-FR" altLang="fr-FR" sz="1800">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a:extLst>
              <a:ext uri="{FF2B5EF4-FFF2-40B4-BE49-F238E27FC236}">
                <a16:creationId xmlns:a16="http://schemas.microsoft.com/office/drawing/2014/main" id="{CA7DC80A-655B-416C-AD1B-1811A10DE3F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620713"/>
            <a:ext cx="9144000" cy="6453187"/>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a:extLst>
              <a:ext uri="{FF2B5EF4-FFF2-40B4-BE49-F238E27FC236}">
                <a16:creationId xmlns:a16="http://schemas.microsoft.com/office/drawing/2014/main" id="{17D84C89-8453-4182-9224-D8FAE53D2760}"/>
              </a:ext>
            </a:extLst>
          </p:cNvPr>
          <p:cNvSpPr>
            <a:spLocks noGrp="1"/>
          </p:cNvSpPr>
          <p:nvPr>
            <p:ph type="title"/>
          </p:nvPr>
        </p:nvSpPr>
        <p:spPr/>
        <p:txBody>
          <a:bodyPr/>
          <a:lstStyle/>
          <a:p>
            <a:pPr eaLnBrk="1" hangingPunct="1"/>
            <a:endParaRPr lang="fr-FR" altLang="fr-FR"/>
          </a:p>
        </p:txBody>
      </p:sp>
      <p:sp>
        <p:nvSpPr>
          <p:cNvPr id="12291" name="Espace réservé du contenu 2">
            <a:extLst>
              <a:ext uri="{FF2B5EF4-FFF2-40B4-BE49-F238E27FC236}">
                <a16:creationId xmlns:a16="http://schemas.microsoft.com/office/drawing/2014/main" id="{D0BC174D-576B-4C49-9E63-DA0C2580F1E9}"/>
              </a:ext>
            </a:extLst>
          </p:cNvPr>
          <p:cNvSpPr>
            <a:spLocks noGrp="1"/>
          </p:cNvSpPr>
          <p:nvPr>
            <p:ph idx="1"/>
          </p:nvPr>
        </p:nvSpPr>
        <p:spPr/>
        <p:txBody>
          <a:bodyPr/>
          <a:lstStyle/>
          <a:p>
            <a:pPr eaLnBrk="1" hangingPunct="1"/>
            <a:endParaRPr lang="fr-FR" altLang="fr-FR"/>
          </a:p>
        </p:txBody>
      </p:sp>
      <p:pic>
        <p:nvPicPr>
          <p:cNvPr id="12292" name="Picture 1">
            <a:extLst>
              <a:ext uri="{FF2B5EF4-FFF2-40B4-BE49-F238E27FC236}">
                <a16:creationId xmlns:a16="http://schemas.microsoft.com/office/drawing/2014/main" id="{1103F2DB-3138-4FA2-A670-62BB9D3E94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3" y="274638"/>
            <a:ext cx="8715375" cy="681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u contenu 2">
            <a:extLst>
              <a:ext uri="{FF2B5EF4-FFF2-40B4-BE49-F238E27FC236}">
                <a16:creationId xmlns:a16="http://schemas.microsoft.com/office/drawing/2014/main" id="{6325ED90-38A6-452E-B938-EED997645B62}"/>
              </a:ext>
            </a:extLst>
          </p:cNvPr>
          <p:cNvSpPr>
            <a:spLocks noGrp="1"/>
          </p:cNvSpPr>
          <p:nvPr>
            <p:ph idx="1"/>
          </p:nvPr>
        </p:nvSpPr>
        <p:spPr/>
        <p:txBody>
          <a:bodyPr/>
          <a:lstStyle/>
          <a:p>
            <a:pPr eaLnBrk="1" hangingPunct="1"/>
            <a:endParaRPr lang="fr-FR" altLang="fr-FR"/>
          </a:p>
        </p:txBody>
      </p:sp>
      <p:pic>
        <p:nvPicPr>
          <p:cNvPr id="13315" name="Picture 2" descr="http://www.snv.jussieu.fr/bmedia/xenope1/images/meiose2.gif">
            <a:extLst>
              <a:ext uri="{FF2B5EF4-FFF2-40B4-BE49-F238E27FC236}">
                <a16:creationId xmlns:a16="http://schemas.microsoft.com/office/drawing/2014/main" id="{BA067D58-5B43-4F4B-B5F4-945312300B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549275"/>
            <a:ext cx="3048000" cy="537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Rectangle 4">
            <a:extLst>
              <a:ext uri="{FF2B5EF4-FFF2-40B4-BE49-F238E27FC236}">
                <a16:creationId xmlns:a16="http://schemas.microsoft.com/office/drawing/2014/main" id="{7E2E12EB-48C6-4C65-A445-0561614B744E}"/>
              </a:ext>
            </a:extLst>
          </p:cNvPr>
          <p:cNvSpPr>
            <a:spLocks noChangeArrowheads="1"/>
          </p:cNvSpPr>
          <p:nvPr/>
        </p:nvSpPr>
        <p:spPr bwMode="auto">
          <a:xfrm>
            <a:off x="0" y="-392113"/>
            <a:ext cx="184150" cy="784226"/>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latin typeface="Arial" panose="020B0604020202020204" pitchFamily="34" charset="0"/>
            </a:endParaRPr>
          </a:p>
          <a:p>
            <a:pPr>
              <a:spcBef>
                <a:spcPct val="0"/>
              </a:spcBef>
              <a:buFontTx/>
              <a:buNone/>
            </a:pPr>
            <a:br>
              <a:rPr lang="fr-FR" altLang="fr-FR" sz="900">
                <a:latin typeface="Arial" panose="020B0604020202020204" pitchFamily="34" charset="0"/>
              </a:rPr>
            </a:br>
            <a:endParaRPr lang="fr-FR" altLang="fr-FR" sz="1800">
              <a:latin typeface="Arial" panose="020B0604020202020204" pitchFamily="34" charset="0"/>
            </a:endParaRPr>
          </a:p>
        </p:txBody>
      </p:sp>
      <p:pic>
        <p:nvPicPr>
          <p:cNvPr id="13317" name="Picture 6" descr="http://www.snv.jussieu.fr/bmedia/xenope1/images/Fig36.gif">
            <a:extLst>
              <a:ext uri="{FF2B5EF4-FFF2-40B4-BE49-F238E27FC236}">
                <a16:creationId xmlns:a16="http://schemas.microsoft.com/office/drawing/2014/main" id="{577CB639-603B-4026-9147-E7AE20323F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1557338"/>
            <a:ext cx="370522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Espace réservé du contenu 2">
            <a:extLst>
              <a:ext uri="{FF2B5EF4-FFF2-40B4-BE49-F238E27FC236}">
                <a16:creationId xmlns:a16="http://schemas.microsoft.com/office/drawing/2014/main" id="{14044D67-2B41-4815-92EE-AB64CC128750}"/>
              </a:ext>
            </a:extLst>
          </p:cNvPr>
          <p:cNvSpPr>
            <a:spLocks noGrp="1"/>
          </p:cNvSpPr>
          <p:nvPr>
            <p:ph idx="1"/>
          </p:nvPr>
        </p:nvSpPr>
        <p:spPr>
          <a:xfrm>
            <a:off x="179388" y="188913"/>
            <a:ext cx="8713787" cy="6408737"/>
          </a:xfrm>
        </p:spPr>
        <p:txBody>
          <a:bodyPr/>
          <a:lstStyle/>
          <a:p>
            <a:pPr eaLnBrk="1" hangingPunct="1">
              <a:buNone/>
            </a:pPr>
            <a:r>
              <a:rPr lang="fr-FR" altLang="fr-FR" b="1" u="sng" dirty="0">
                <a:solidFill>
                  <a:srgbClr val="C00000"/>
                </a:solidFill>
              </a:rPr>
              <a:t>Segmentation (clivage) </a:t>
            </a:r>
            <a:endParaRPr lang="fr-FR"/>
          </a:p>
          <a:p>
            <a:pPr eaLnBrk="1" hangingPunct="1">
              <a:buFont typeface="Arial" panose="020B0604020202020204" pitchFamily="34" charset="0"/>
              <a:buNone/>
            </a:pPr>
            <a:endParaRPr lang="fr-FR" altLang="fr-FR" b="1" u="sng">
              <a:solidFill>
                <a:srgbClr val="C00000"/>
              </a:solidFill>
            </a:endParaRPr>
          </a:p>
          <a:p>
            <a:pPr eaLnBrk="1" hangingPunct="1">
              <a:buFont typeface="Arial" panose="020B0604020202020204" pitchFamily="34" charset="0"/>
              <a:buNone/>
            </a:pPr>
            <a:r>
              <a:rPr lang="fr-FR" altLang="fr-FR" sz="2400" dirty="0"/>
              <a:t>-La fécondation est suivie d'un clivage, une période de </a:t>
            </a:r>
            <a:r>
              <a:rPr lang="fr-FR" altLang="fr-FR" sz="2400" dirty="0">
                <a:highlight>
                  <a:srgbClr val="FFFF00"/>
                </a:highlight>
              </a:rPr>
              <a:t>division cellulaire rapide </a:t>
            </a:r>
            <a:r>
              <a:rPr lang="fr-FR" altLang="fr-FR" sz="2400" b="1" u="sng" dirty="0">
                <a:highlight>
                  <a:srgbClr val="FFFF00"/>
                </a:highlight>
              </a:rPr>
              <a:t>sans croissance.</a:t>
            </a:r>
            <a:endParaRPr lang="fr-FR" altLang="fr-FR" sz="2400" b="1" u="sng" dirty="0">
              <a:highlight>
                <a:srgbClr val="FFFF00"/>
              </a:highlight>
              <a:cs typeface="Calibri"/>
            </a:endParaRPr>
          </a:p>
          <a:p>
            <a:pPr eaLnBrk="1" hangingPunct="1">
              <a:buFont typeface="Arial" panose="020B0604020202020204" pitchFamily="34" charset="0"/>
              <a:buNone/>
            </a:pPr>
            <a:endParaRPr lang="fr-FR" altLang="fr-FR" sz="2400" dirty="0">
              <a:highlight>
                <a:srgbClr val="FFFF00"/>
              </a:highlight>
              <a:cs typeface="Calibri"/>
            </a:endParaRPr>
          </a:p>
          <a:p>
            <a:pPr eaLnBrk="1" hangingPunct="1">
              <a:buFont typeface="Arial" panose="020B0604020202020204" pitchFamily="34" charset="0"/>
              <a:buNone/>
            </a:pPr>
            <a:r>
              <a:rPr lang="fr-FR" altLang="fr-FR" sz="2400" dirty="0"/>
              <a:t>-Le clivage divise le cytoplasme d’une grande cellule en plusieurs petites cellules appelées blastomères. </a:t>
            </a:r>
            <a:r>
              <a:rPr lang="fr-FR" altLang="fr-FR" sz="2400" b="1" dirty="0">
                <a:solidFill>
                  <a:srgbClr val="C00000"/>
                </a:solidFill>
              </a:rPr>
              <a:t>(par ….)</a:t>
            </a:r>
            <a:endParaRPr lang="fr-FR" altLang="fr-FR" sz="2400" b="1" dirty="0">
              <a:solidFill>
                <a:srgbClr val="C00000"/>
              </a:solidFill>
              <a:cs typeface="Calibri"/>
            </a:endParaRPr>
          </a:p>
          <a:p>
            <a:pPr eaLnBrk="1" hangingPunct="1">
              <a:buFont typeface="Arial" panose="020B0604020202020204" pitchFamily="34" charset="0"/>
              <a:buNone/>
            </a:pPr>
            <a:endParaRPr lang="fr-FR" altLang="fr-FR" sz="2400" b="1">
              <a:solidFill>
                <a:srgbClr val="C00000"/>
              </a:solidFill>
            </a:endParaRPr>
          </a:p>
          <a:p>
            <a:pPr eaLnBrk="1" hangingPunct="1">
              <a:buFont typeface="Arial" panose="020B0604020202020204" pitchFamily="34" charset="0"/>
              <a:buNone/>
            </a:pPr>
            <a:endParaRPr lang="fr-FR" altLang="fr-FR" sz="2400" b="1">
              <a:solidFill>
                <a:srgbClr val="C0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snv.jussieu.fr/bmedia/xenope1/images/St2-4Celltim.gif">
            <a:extLst>
              <a:ext uri="{FF2B5EF4-FFF2-40B4-BE49-F238E27FC236}">
                <a16:creationId xmlns:a16="http://schemas.microsoft.com/office/drawing/2014/main" id="{44F8223B-B835-45C8-B4C0-9FAFC5AC9A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3375"/>
            <a:ext cx="4284663"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4">
            <a:extLst>
              <a:ext uri="{FF2B5EF4-FFF2-40B4-BE49-F238E27FC236}">
                <a16:creationId xmlns:a16="http://schemas.microsoft.com/office/drawing/2014/main" id="{28C51010-9ED8-4CA7-A089-704DA584FF1D}"/>
              </a:ext>
            </a:extLst>
          </p:cNvPr>
          <p:cNvSpPr>
            <a:spLocks noChangeArrowheads="1"/>
          </p:cNvSpPr>
          <p:nvPr/>
        </p:nvSpPr>
        <p:spPr bwMode="auto">
          <a:xfrm>
            <a:off x="0" y="2997200"/>
            <a:ext cx="4211638" cy="313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fr-FR" altLang="fr-FR" sz="1800"/>
              <a:t>Environ 1h30 après la pénétration du spermatozoïde, le premier plan de clivage issu de la première mitose apparaît. Il partage la cellule-oeuf en deux premières cellules de taille identique ou blastomères (fig.13). On parle de segmentation totale et égale.</a:t>
            </a:r>
            <a:br>
              <a:rPr lang="fr-FR" altLang="fr-FR" sz="1800"/>
            </a:br>
            <a:r>
              <a:rPr lang="fr-FR" altLang="fr-FR" sz="1800"/>
              <a:t>Trois quarts d'heure après, le 2 ème plan de clivage apparaît perpendiculairement au premier et partage l'oeuf en 4 cellules de même volume </a:t>
            </a:r>
          </a:p>
        </p:txBody>
      </p:sp>
      <p:pic>
        <p:nvPicPr>
          <p:cNvPr id="16388" name="Picture 2" descr="http://www.snv.jussieu.fr/bmedia/xenope1/images/8-Morultim.gif">
            <a:extLst>
              <a:ext uri="{FF2B5EF4-FFF2-40B4-BE49-F238E27FC236}">
                <a16:creationId xmlns:a16="http://schemas.microsoft.com/office/drawing/2014/main" id="{B8F04352-153C-4BAF-BE1D-ECE4D9FA7A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765175"/>
            <a:ext cx="4392612" cy="138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Rectangle 6">
            <a:extLst>
              <a:ext uri="{FF2B5EF4-FFF2-40B4-BE49-F238E27FC236}">
                <a16:creationId xmlns:a16="http://schemas.microsoft.com/office/drawing/2014/main" id="{69AB618E-596D-4C0F-8D4E-0ED6212B14D6}"/>
              </a:ext>
            </a:extLst>
          </p:cNvPr>
          <p:cNvSpPr>
            <a:spLocks noChangeArrowheads="1"/>
          </p:cNvSpPr>
          <p:nvPr/>
        </p:nvSpPr>
        <p:spPr bwMode="auto">
          <a:xfrm rot="10800000" flipV="1">
            <a:off x="4356100" y="4797425"/>
            <a:ext cx="47879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FR" altLang="fr-FR" sz="1800"/>
              <a:t>Du stade 8 à 128 cellules, l'embryon prend la forme d'une petite mûre. C'est le stade morula. La différence de pigmentation dorsoventrale est toujours perceptible.</a:t>
            </a:r>
          </a:p>
        </p:txBody>
      </p:sp>
      <p:pic>
        <p:nvPicPr>
          <p:cNvPr id="16390" name="Picture 4">
            <a:extLst>
              <a:ext uri="{FF2B5EF4-FFF2-40B4-BE49-F238E27FC236}">
                <a16:creationId xmlns:a16="http://schemas.microsoft.com/office/drawing/2014/main" id="{0441B8BC-BB9F-49A4-932B-C08E61972B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588" y="2276475"/>
            <a:ext cx="2160587"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ZoneTexte 9">
            <a:extLst>
              <a:ext uri="{FF2B5EF4-FFF2-40B4-BE49-F238E27FC236}">
                <a16:creationId xmlns:a16="http://schemas.microsoft.com/office/drawing/2014/main" id="{68DC4929-B35B-487F-8BA0-CA6DFD9E675B}"/>
              </a:ext>
            </a:extLst>
          </p:cNvPr>
          <p:cNvSpPr txBox="1">
            <a:spLocks noChangeArrowheads="1"/>
          </p:cNvSpPr>
          <p:nvPr/>
        </p:nvSpPr>
        <p:spPr bwMode="auto">
          <a:xfrm>
            <a:off x="7092950" y="4365625"/>
            <a:ext cx="14398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FR" altLang="fr-FR" sz="1800" b="1" i="1"/>
              <a:t>Morula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La segmentation chez le Xénope stade blastula">
            <a:extLst>
              <a:ext uri="{FF2B5EF4-FFF2-40B4-BE49-F238E27FC236}">
                <a16:creationId xmlns:a16="http://schemas.microsoft.com/office/drawing/2014/main" id="{B83CE67B-F344-4895-9DD4-C60D6F3E4F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76475"/>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3">
            <a:extLst>
              <a:ext uri="{FF2B5EF4-FFF2-40B4-BE49-F238E27FC236}">
                <a16:creationId xmlns:a16="http://schemas.microsoft.com/office/drawing/2014/main" id="{D437FCA9-DE2F-4A14-850F-5CAF37BC69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0350"/>
            <a:ext cx="91440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4">
            <a:extLst>
              <a:ext uri="{FF2B5EF4-FFF2-40B4-BE49-F238E27FC236}">
                <a16:creationId xmlns:a16="http://schemas.microsoft.com/office/drawing/2014/main" id="{22EFAB2D-9F22-403A-8D9B-2CA97569FC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3000"/>
          <a:stretch>
            <a:fillRect/>
          </a:stretch>
        </p:blipFill>
        <p:spPr bwMode="auto">
          <a:xfrm>
            <a:off x="3779838" y="1989138"/>
            <a:ext cx="4248150"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4">
            <a:extLst>
              <a:ext uri="{FF2B5EF4-FFF2-40B4-BE49-F238E27FC236}">
                <a16:creationId xmlns:a16="http://schemas.microsoft.com/office/drawing/2014/main" id="{43703C90-D7A3-471C-8582-793A433EBC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8349" y="5876925"/>
            <a:ext cx="7035651" cy="82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ZoneTexte 9">
            <a:extLst>
              <a:ext uri="{FF2B5EF4-FFF2-40B4-BE49-F238E27FC236}">
                <a16:creationId xmlns:a16="http://schemas.microsoft.com/office/drawing/2014/main" id="{D07D65F0-7F3C-4176-B817-94A7BD2A2B5B}"/>
              </a:ext>
            </a:extLst>
          </p:cNvPr>
          <p:cNvSpPr txBox="1">
            <a:spLocks noChangeArrowheads="1"/>
          </p:cNvSpPr>
          <p:nvPr/>
        </p:nvSpPr>
        <p:spPr bwMode="auto">
          <a:xfrm>
            <a:off x="7956550" y="3068638"/>
            <a:ext cx="12065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FR" altLang="fr-FR" sz="1600" b="1"/>
              <a:t>Micromères</a:t>
            </a:r>
          </a:p>
        </p:txBody>
      </p:sp>
      <p:cxnSp>
        <p:nvCxnSpPr>
          <p:cNvPr id="12" name="Connecteur droit 11">
            <a:extLst>
              <a:ext uri="{FF2B5EF4-FFF2-40B4-BE49-F238E27FC236}">
                <a16:creationId xmlns:a16="http://schemas.microsoft.com/office/drawing/2014/main" id="{16DAE817-453F-4C8C-9D26-084161F5EA71}"/>
              </a:ext>
            </a:extLst>
          </p:cNvPr>
          <p:cNvCxnSpPr>
            <a:stCxn id="17414" idx="1"/>
          </p:cNvCxnSpPr>
          <p:nvPr/>
        </p:nvCxnSpPr>
        <p:spPr>
          <a:xfrm flipH="1" flipV="1">
            <a:off x="7380288" y="3141663"/>
            <a:ext cx="576262" cy="96837"/>
          </a:xfrm>
          <a:prstGeom prst="line">
            <a:avLst/>
          </a:prstGeom>
        </p:spPr>
        <p:style>
          <a:lnRef idx="2">
            <a:schemeClr val="dk1"/>
          </a:lnRef>
          <a:fillRef idx="0">
            <a:schemeClr val="dk1"/>
          </a:fillRef>
          <a:effectRef idx="1">
            <a:schemeClr val="dk1"/>
          </a:effectRef>
          <a:fontRef idx="minor">
            <a:schemeClr val="tx1"/>
          </a:fontRef>
        </p:style>
      </p:cxnSp>
      <p:sp>
        <p:nvSpPr>
          <p:cNvPr id="17416" name="ZoneTexte 12">
            <a:extLst>
              <a:ext uri="{FF2B5EF4-FFF2-40B4-BE49-F238E27FC236}">
                <a16:creationId xmlns:a16="http://schemas.microsoft.com/office/drawing/2014/main" id="{A6571CA2-F5CF-400C-8406-7F64A7EB50F0}"/>
              </a:ext>
            </a:extLst>
          </p:cNvPr>
          <p:cNvSpPr txBox="1">
            <a:spLocks noChangeArrowheads="1"/>
          </p:cNvSpPr>
          <p:nvPr/>
        </p:nvSpPr>
        <p:spPr bwMode="auto">
          <a:xfrm>
            <a:off x="7885113" y="4005263"/>
            <a:ext cx="12588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FR" altLang="fr-FR" sz="1600" b="1"/>
              <a:t>Macromeres</a:t>
            </a:r>
          </a:p>
        </p:txBody>
      </p:sp>
      <p:cxnSp>
        <p:nvCxnSpPr>
          <p:cNvPr id="15" name="Connecteur droit 14">
            <a:extLst>
              <a:ext uri="{FF2B5EF4-FFF2-40B4-BE49-F238E27FC236}">
                <a16:creationId xmlns:a16="http://schemas.microsoft.com/office/drawing/2014/main" id="{52B8206A-D313-414F-84E6-2FDD2C673452}"/>
              </a:ext>
            </a:extLst>
          </p:cNvPr>
          <p:cNvCxnSpPr/>
          <p:nvPr/>
        </p:nvCxnSpPr>
        <p:spPr>
          <a:xfrm flipH="1">
            <a:off x="6804025" y="4149725"/>
            <a:ext cx="1008063" cy="43180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u contenu 2">
            <a:extLst>
              <a:ext uri="{FF2B5EF4-FFF2-40B4-BE49-F238E27FC236}">
                <a16:creationId xmlns:a16="http://schemas.microsoft.com/office/drawing/2014/main" id="{BB4CA47D-BD55-48A5-8CC9-DBCFC0520625}"/>
              </a:ext>
            </a:extLst>
          </p:cNvPr>
          <p:cNvSpPr>
            <a:spLocks noGrp="1"/>
          </p:cNvSpPr>
          <p:nvPr>
            <p:ph idx="1"/>
          </p:nvPr>
        </p:nvSpPr>
        <p:spPr>
          <a:xfrm>
            <a:off x="323850" y="0"/>
            <a:ext cx="8229600" cy="5218113"/>
          </a:xfrm>
        </p:spPr>
        <p:txBody>
          <a:bodyPr/>
          <a:lstStyle/>
          <a:p>
            <a:pPr eaLnBrk="1" hangingPunct="1">
              <a:buFont typeface="Arial" panose="020B0604020202020204" pitchFamily="34" charset="0"/>
              <a:buNone/>
            </a:pPr>
            <a:r>
              <a:rPr lang="fr-FR" altLang="fr-FR" sz="2800" b="1" u="sng"/>
              <a:t>Loi de von Baer</a:t>
            </a:r>
            <a:br>
              <a:rPr lang="fr-FR" altLang="fr-FR" sz="2800" b="1" u="sng"/>
            </a:br>
            <a:endParaRPr lang="fr-FR" altLang="fr-FR" sz="2800" b="1" u="sng">
              <a:latin typeface="Times New Roman" panose="02020603050405020304" pitchFamily="18" charset="0"/>
              <a:cs typeface="Times New Roman" panose="02020603050405020304" pitchFamily="18" charset="0"/>
            </a:endParaRPr>
          </a:p>
        </p:txBody>
      </p:sp>
      <p:pic>
        <p:nvPicPr>
          <p:cNvPr id="4099" name="Picture 6" descr="DevBio7e01050">
            <a:extLst>
              <a:ext uri="{FF2B5EF4-FFF2-40B4-BE49-F238E27FC236}">
                <a16:creationId xmlns:a16="http://schemas.microsoft.com/office/drawing/2014/main" id="{FBBB1BB0-04FC-4620-A359-C09090EC89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412875"/>
            <a:ext cx="4495800" cy="434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4">
            <a:extLst>
              <a:ext uri="{FF2B5EF4-FFF2-40B4-BE49-F238E27FC236}">
                <a16:creationId xmlns:a16="http://schemas.microsoft.com/office/drawing/2014/main" id="{8723267F-08A0-483D-B68C-C57CDC8F3950}"/>
              </a:ext>
            </a:extLst>
          </p:cNvPr>
          <p:cNvSpPr>
            <a:spLocks noChangeArrowheads="1"/>
          </p:cNvSpPr>
          <p:nvPr/>
        </p:nvSpPr>
        <p:spPr bwMode="auto">
          <a:xfrm>
            <a:off x="4572000" y="1484313"/>
            <a:ext cx="4572000" cy="535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FR" altLang="fr-FR" sz="1800"/>
              <a:t>1-Un embryon présente les caractéristiques les plus générales du groupe d’animaux auquel il appartient avant de présenter les caractéristiques « spéciales »;</a:t>
            </a:r>
          </a:p>
          <a:p>
            <a:pPr eaLnBrk="1" hangingPunct="1">
              <a:spcBef>
                <a:spcPct val="0"/>
              </a:spcBef>
              <a:buFontTx/>
              <a:buNone/>
            </a:pPr>
            <a:endParaRPr lang="fr-FR" altLang="fr-FR" sz="1800"/>
          </a:p>
          <a:p>
            <a:pPr eaLnBrk="1" hangingPunct="1">
              <a:spcBef>
                <a:spcPct val="0"/>
              </a:spcBef>
              <a:buFontTx/>
              <a:buNone/>
            </a:pPr>
            <a:r>
              <a:rPr lang="fr-FR" altLang="fr-FR" sz="1800"/>
              <a:t>2-Les caractères deviennent de plus en plus spécialisés en se développant à partir des caractères plus généraux;</a:t>
            </a:r>
          </a:p>
          <a:p>
            <a:pPr eaLnBrk="1" hangingPunct="1">
              <a:spcBef>
                <a:spcPct val="0"/>
              </a:spcBef>
              <a:buFontTx/>
              <a:buNone/>
            </a:pPr>
            <a:endParaRPr lang="fr-FR" altLang="fr-FR" sz="1800"/>
          </a:p>
          <a:p>
            <a:pPr eaLnBrk="1" hangingPunct="1">
              <a:spcBef>
                <a:spcPct val="0"/>
              </a:spcBef>
              <a:buFontTx/>
              <a:buNone/>
            </a:pPr>
            <a:r>
              <a:rPr lang="fr-FR" altLang="fr-FR" sz="1800"/>
              <a:t>3-Pendant le développement, les stades d’un embryon divergent de plus en plus des stades embryonnaires des autres animaux;</a:t>
            </a:r>
          </a:p>
          <a:p>
            <a:pPr eaLnBrk="1" hangingPunct="1">
              <a:spcBef>
                <a:spcPct val="0"/>
              </a:spcBef>
              <a:buFontTx/>
              <a:buNone/>
            </a:pPr>
            <a:endParaRPr lang="fr-FR" altLang="fr-FR" sz="1800"/>
          </a:p>
          <a:p>
            <a:pPr eaLnBrk="1" hangingPunct="1">
              <a:spcBef>
                <a:spcPct val="0"/>
              </a:spcBef>
              <a:buFontTx/>
              <a:buNone/>
            </a:pPr>
            <a:r>
              <a:rPr lang="fr-FR" altLang="fr-FR" sz="1800"/>
              <a:t>4- Un embryon d’un certain animal ne ressemble jamais à l’adulte d’un animal inférieur à lui (selon la </a:t>
            </a:r>
            <a:r>
              <a:rPr lang="fr-FR" altLang="fr-FR" sz="1800">
                <a:hlinkClick r:id="rId4" tooltip="Chaîne des êtres"/>
              </a:rPr>
              <a:t>chaîne des êtres</a:t>
            </a:r>
            <a:r>
              <a:rPr lang="fr-FR" altLang="fr-FR" sz="1800"/>
              <a:t>); ce sont uniquement les embryons qui se ressemblent à un stade de développement donné.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a:extLst>
              <a:ext uri="{FF2B5EF4-FFF2-40B4-BE49-F238E27FC236}">
                <a16:creationId xmlns:a16="http://schemas.microsoft.com/office/drawing/2014/main" id="{95F347D7-F6F2-49BE-A0E0-750A3390EB26}"/>
              </a:ext>
            </a:extLst>
          </p:cNvPr>
          <p:cNvSpPr>
            <a:spLocks noGrp="1"/>
          </p:cNvSpPr>
          <p:nvPr>
            <p:ph type="title"/>
          </p:nvPr>
        </p:nvSpPr>
        <p:spPr/>
        <p:txBody>
          <a:bodyPr/>
          <a:lstStyle/>
          <a:p>
            <a:pPr eaLnBrk="1" hangingPunct="1"/>
            <a:endParaRPr lang="fr-FR" altLang="fr-FR"/>
          </a:p>
        </p:txBody>
      </p:sp>
      <p:sp>
        <p:nvSpPr>
          <p:cNvPr id="18435" name="Espace réservé du contenu 2">
            <a:extLst>
              <a:ext uri="{FF2B5EF4-FFF2-40B4-BE49-F238E27FC236}">
                <a16:creationId xmlns:a16="http://schemas.microsoft.com/office/drawing/2014/main" id="{BF27018C-E8A6-4715-8632-018042D0F8B3}"/>
              </a:ext>
            </a:extLst>
          </p:cNvPr>
          <p:cNvSpPr>
            <a:spLocks noGrp="1"/>
          </p:cNvSpPr>
          <p:nvPr>
            <p:ph idx="1"/>
          </p:nvPr>
        </p:nvSpPr>
        <p:spPr/>
        <p:txBody>
          <a:bodyPr/>
          <a:lstStyle/>
          <a:p>
            <a:pPr eaLnBrk="1" hangingPunct="1"/>
            <a:endParaRPr lang="fr-FR" altLang="fr-FR"/>
          </a:p>
        </p:txBody>
      </p:sp>
      <p:pic>
        <p:nvPicPr>
          <p:cNvPr id="18436" name="Picture 2">
            <a:extLst>
              <a:ext uri="{FF2B5EF4-FFF2-40B4-BE49-F238E27FC236}">
                <a16:creationId xmlns:a16="http://schemas.microsoft.com/office/drawing/2014/main" id="{AEDA21DC-B8D5-4417-B6C3-C7114E1C7A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620713"/>
            <a:ext cx="6911975" cy="508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3" descr="47_06_EchinodermCleavage-U">
            <a:extLst>
              <a:ext uri="{FF2B5EF4-FFF2-40B4-BE49-F238E27FC236}">
                <a16:creationId xmlns:a16="http://schemas.microsoft.com/office/drawing/2014/main" id="{A95CE056-FDDC-4845-AF0F-AC6EC9D8E4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988" y="109113"/>
            <a:ext cx="8747470" cy="4802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 Box 4">
            <a:extLst>
              <a:ext uri="{FF2B5EF4-FFF2-40B4-BE49-F238E27FC236}">
                <a16:creationId xmlns:a16="http://schemas.microsoft.com/office/drawing/2014/main" id="{F130E6F8-21C3-4DAA-800C-866A98D4226C}"/>
              </a:ext>
            </a:extLst>
          </p:cNvPr>
          <p:cNvSpPr txBox="1">
            <a:spLocks noChangeArrowheads="1"/>
          </p:cNvSpPr>
          <p:nvPr/>
        </p:nvSpPr>
        <p:spPr bwMode="auto">
          <a:xfrm>
            <a:off x="359998" y="4189729"/>
            <a:ext cx="18669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(a) Fertilized egg</a:t>
            </a:r>
          </a:p>
        </p:txBody>
      </p:sp>
      <p:sp>
        <p:nvSpPr>
          <p:cNvPr id="19460" name="Text Box 16">
            <a:extLst>
              <a:ext uri="{FF2B5EF4-FFF2-40B4-BE49-F238E27FC236}">
                <a16:creationId xmlns:a16="http://schemas.microsoft.com/office/drawing/2014/main" id="{8AE406E2-816F-4353-98C1-7C35D4C5561B}"/>
              </a:ext>
            </a:extLst>
          </p:cNvPr>
          <p:cNvSpPr txBox="1">
            <a:spLocks noChangeArrowheads="1"/>
          </p:cNvSpPr>
          <p:nvPr/>
        </p:nvSpPr>
        <p:spPr bwMode="auto">
          <a:xfrm>
            <a:off x="2509473" y="4181880"/>
            <a:ext cx="2000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(b) Four-cell stage</a:t>
            </a:r>
          </a:p>
        </p:txBody>
      </p:sp>
      <p:sp>
        <p:nvSpPr>
          <p:cNvPr id="19461" name="Text Box 17">
            <a:extLst>
              <a:ext uri="{FF2B5EF4-FFF2-40B4-BE49-F238E27FC236}">
                <a16:creationId xmlns:a16="http://schemas.microsoft.com/office/drawing/2014/main" id="{C07B4C20-A886-4173-B1CD-D81AF3BA346A}"/>
              </a:ext>
            </a:extLst>
          </p:cNvPr>
          <p:cNvSpPr txBox="1">
            <a:spLocks noChangeArrowheads="1"/>
          </p:cNvSpPr>
          <p:nvPr/>
        </p:nvSpPr>
        <p:spPr bwMode="auto">
          <a:xfrm>
            <a:off x="4695194" y="4181880"/>
            <a:ext cx="18669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(c) Early blastula</a:t>
            </a:r>
          </a:p>
        </p:txBody>
      </p:sp>
      <p:sp>
        <p:nvSpPr>
          <p:cNvPr id="19462" name="Text Box 18">
            <a:extLst>
              <a:ext uri="{FF2B5EF4-FFF2-40B4-BE49-F238E27FC236}">
                <a16:creationId xmlns:a16="http://schemas.microsoft.com/office/drawing/2014/main" id="{91E1A866-9912-43E4-BE9A-B4D54CFBD732}"/>
              </a:ext>
            </a:extLst>
          </p:cNvPr>
          <p:cNvSpPr txBox="1">
            <a:spLocks noChangeArrowheads="1"/>
          </p:cNvSpPr>
          <p:nvPr/>
        </p:nvSpPr>
        <p:spPr bwMode="auto">
          <a:xfrm>
            <a:off x="6980307" y="4183379"/>
            <a:ext cx="18669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(d) Later blastula</a:t>
            </a:r>
          </a:p>
        </p:txBody>
      </p:sp>
      <p:sp>
        <p:nvSpPr>
          <p:cNvPr id="19463" name="Text Box 19">
            <a:extLst>
              <a:ext uri="{FF2B5EF4-FFF2-40B4-BE49-F238E27FC236}">
                <a16:creationId xmlns:a16="http://schemas.microsoft.com/office/drawing/2014/main" id="{67743A17-FF00-4374-A86B-FF4A947B70E6}"/>
              </a:ext>
            </a:extLst>
          </p:cNvPr>
          <p:cNvSpPr txBox="1">
            <a:spLocks noChangeArrowheads="1"/>
          </p:cNvSpPr>
          <p:nvPr/>
        </p:nvSpPr>
        <p:spPr bwMode="auto">
          <a:xfrm>
            <a:off x="7897813" y="2779713"/>
            <a:ext cx="5699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solidFill>
                  <a:schemeClr val="bg1"/>
                </a:solidFill>
                <a:ea typeface="ヒラギノ角ゴ Pro W3" pitchFamily="84" charset="-128"/>
              </a:rPr>
              <a:t>50 </a:t>
            </a:r>
            <a:r>
              <a:rPr lang="en-US" altLang="fr-FR" sz="1400" b="1">
                <a:solidFill>
                  <a:schemeClr val="bg1"/>
                </a:solidFill>
                <a:ea typeface="ヒラギノ角ゴ Pro W3" pitchFamily="84" charset="-128"/>
                <a:sym typeface="Symbol" panose="05050102010706020507" pitchFamily="18" charset="2"/>
              </a:rPr>
              <a:t></a:t>
            </a:r>
            <a:r>
              <a:rPr lang="en-US" altLang="fr-FR" sz="1400" b="1">
                <a:solidFill>
                  <a:schemeClr val="bg1"/>
                </a:solidFill>
                <a:ea typeface="ヒラギノ角ゴ Pro W3" pitchFamily="84" charset="-128"/>
              </a:rPr>
              <a:t>m</a:t>
            </a:r>
          </a:p>
        </p:txBody>
      </p:sp>
      <p:sp>
        <p:nvSpPr>
          <p:cNvPr id="19464" name="Line 20">
            <a:extLst>
              <a:ext uri="{FF2B5EF4-FFF2-40B4-BE49-F238E27FC236}">
                <a16:creationId xmlns:a16="http://schemas.microsoft.com/office/drawing/2014/main" id="{495E2B4A-03F6-46F3-9A14-28466F33A9FB}"/>
              </a:ext>
            </a:extLst>
          </p:cNvPr>
          <p:cNvSpPr>
            <a:spLocks noChangeShapeType="1"/>
          </p:cNvSpPr>
          <p:nvPr/>
        </p:nvSpPr>
        <p:spPr bwMode="auto">
          <a:xfrm>
            <a:off x="7912100" y="2970213"/>
            <a:ext cx="0" cy="92075"/>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9465" name="Line 21">
            <a:extLst>
              <a:ext uri="{FF2B5EF4-FFF2-40B4-BE49-F238E27FC236}">
                <a16:creationId xmlns:a16="http://schemas.microsoft.com/office/drawing/2014/main" id="{D10FFF60-77D0-4A38-AF89-5ACE382D45D8}"/>
              </a:ext>
            </a:extLst>
          </p:cNvPr>
          <p:cNvSpPr>
            <a:spLocks noChangeShapeType="1"/>
          </p:cNvSpPr>
          <p:nvPr/>
        </p:nvSpPr>
        <p:spPr bwMode="auto">
          <a:xfrm>
            <a:off x="8394700" y="2970213"/>
            <a:ext cx="0" cy="92075"/>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9466" name="Line 22">
            <a:extLst>
              <a:ext uri="{FF2B5EF4-FFF2-40B4-BE49-F238E27FC236}">
                <a16:creationId xmlns:a16="http://schemas.microsoft.com/office/drawing/2014/main" id="{55752D3A-2092-4C21-B430-18B4BFB06B80}"/>
              </a:ext>
            </a:extLst>
          </p:cNvPr>
          <p:cNvSpPr>
            <a:spLocks noChangeShapeType="1"/>
          </p:cNvSpPr>
          <p:nvPr/>
        </p:nvSpPr>
        <p:spPr bwMode="auto">
          <a:xfrm>
            <a:off x="7916863" y="3008313"/>
            <a:ext cx="477837"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a:extLst>
              <a:ext uri="{FF2B5EF4-FFF2-40B4-BE49-F238E27FC236}">
                <a16:creationId xmlns:a16="http://schemas.microsoft.com/office/drawing/2014/main" id="{06D803D2-07D0-40B9-BA18-CF51F61DC2E1}"/>
              </a:ext>
            </a:extLst>
          </p:cNvPr>
          <p:cNvSpPr>
            <a:spLocks noChangeArrowheads="1"/>
          </p:cNvSpPr>
          <p:nvPr/>
        </p:nvSpPr>
        <p:spPr bwMode="auto">
          <a:xfrm>
            <a:off x="193587" y="1265001"/>
            <a:ext cx="8748712"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FR" altLang="fr-FR" sz="2400" dirty="0">
                <a:latin typeface="Calibri"/>
                <a:cs typeface="Arial"/>
              </a:rPr>
              <a:t>Après le clivage, le taux de division cellulaire est ralenti et le cycle cellulaire normal est restauré</a:t>
            </a:r>
          </a:p>
          <a:p>
            <a:pPr eaLnBrk="1" hangingPunct="1">
              <a:spcBef>
                <a:spcPct val="0"/>
              </a:spcBef>
              <a:buFontTx/>
              <a:buNone/>
            </a:pPr>
            <a:endParaRPr lang="fr-FR" altLang="fr-FR" sz="2400" b="1">
              <a:solidFill>
                <a:srgbClr val="C00000"/>
              </a:solidFill>
            </a:endParaRPr>
          </a:p>
          <a:p>
            <a:pPr eaLnBrk="1" hangingPunct="1">
              <a:spcBef>
                <a:spcPct val="0"/>
              </a:spcBef>
              <a:buNone/>
            </a:pPr>
            <a:r>
              <a:rPr lang="fr-FR" altLang="fr-FR" sz="2800" b="1" dirty="0">
                <a:solidFill>
                  <a:srgbClr val="C00000"/>
                </a:solidFill>
                <a:latin typeface="Calibri"/>
                <a:cs typeface="Arial"/>
              </a:rPr>
              <a:t>La morphogenèse</a:t>
            </a:r>
            <a:r>
              <a:rPr lang="fr-FR" altLang="fr-FR" sz="2400" b="1" dirty="0">
                <a:solidFill>
                  <a:srgbClr val="C00000"/>
                </a:solidFill>
                <a:latin typeface="Calibri"/>
                <a:cs typeface="Arial"/>
              </a:rPr>
              <a:t> </a:t>
            </a:r>
            <a:r>
              <a:rPr lang="fr-FR" altLang="fr-FR" sz="2400" dirty="0">
                <a:latin typeface="Calibri"/>
                <a:cs typeface="Arial"/>
              </a:rPr>
              <a:t>s’ensuit;  processus par lequel </a:t>
            </a:r>
            <a:r>
              <a:rPr lang="fr-FR" altLang="fr-FR" sz="2400" dirty="0">
                <a:highlight>
                  <a:srgbClr val="FFFF00"/>
                </a:highlight>
                <a:latin typeface="Calibri"/>
                <a:cs typeface="Arial"/>
              </a:rPr>
              <a:t>les cellules occupent leurs emplacements appropriés</a:t>
            </a:r>
            <a:r>
              <a:rPr lang="fr-FR" altLang="fr-FR" sz="2400" dirty="0">
                <a:latin typeface="Calibri"/>
                <a:cs typeface="Arial"/>
              </a:rPr>
              <a:t>, implique:</a:t>
            </a:r>
          </a:p>
          <a:p>
            <a:pPr eaLnBrk="1" hangingPunct="1">
              <a:spcBef>
                <a:spcPct val="0"/>
              </a:spcBef>
              <a:buFontTx/>
              <a:buNone/>
            </a:pPr>
            <a:endParaRPr lang="fr-FR" altLang="fr-FR" sz="2400" b="1" dirty="0">
              <a:solidFill>
                <a:srgbClr val="C00000"/>
              </a:solidFill>
            </a:endParaRPr>
          </a:p>
          <a:p>
            <a:pPr eaLnBrk="1" hangingPunct="1">
              <a:spcBef>
                <a:spcPct val="0"/>
              </a:spcBef>
              <a:buFontTx/>
              <a:buNone/>
            </a:pPr>
            <a:r>
              <a:rPr lang="fr-FR" altLang="fr-FR" sz="2400" b="1" dirty="0">
                <a:solidFill>
                  <a:srgbClr val="C00000"/>
                </a:solidFill>
                <a:latin typeface="Calibri"/>
                <a:cs typeface="Arial"/>
              </a:rPr>
              <a:t>Gastrulation</a:t>
            </a:r>
            <a:r>
              <a:rPr lang="fr-FR" altLang="fr-FR" sz="2400" dirty="0">
                <a:latin typeface="Calibri"/>
                <a:cs typeface="Arial"/>
              </a:rPr>
              <a:t>, le mouvement des cellules de la surface de la blastula à l'intérieur de l'embryon.</a:t>
            </a:r>
          </a:p>
          <a:p>
            <a:pPr eaLnBrk="1" hangingPunct="1">
              <a:spcBef>
                <a:spcPct val="0"/>
              </a:spcBef>
              <a:buFontTx/>
              <a:buNone/>
            </a:pPr>
            <a:endParaRPr lang="fr-FR" altLang="fr-FR" sz="2400" b="1" dirty="0">
              <a:solidFill>
                <a:srgbClr val="C00000"/>
              </a:solidFill>
            </a:endParaRPr>
          </a:p>
          <a:p>
            <a:pPr eaLnBrk="1" hangingPunct="1">
              <a:spcBef>
                <a:spcPct val="0"/>
              </a:spcBef>
              <a:buFontTx/>
              <a:buNone/>
            </a:pPr>
            <a:r>
              <a:rPr lang="fr-FR" altLang="fr-FR" sz="2400" b="1" dirty="0">
                <a:solidFill>
                  <a:srgbClr val="C00000"/>
                </a:solidFill>
                <a:latin typeface="Calibri"/>
                <a:cs typeface="Arial"/>
              </a:rPr>
              <a:t>Organogenèse</a:t>
            </a:r>
            <a:r>
              <a:rPr lang="fr-FR" altLang="fr-FR" sz="2400" dirty="0">
                <a:latin typeface="Calibri"/>
                <a:cs typeface="Arial"/>
              </a:rPr>
              <a:t>, la formation des organes.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u contenu 2">
            <a:extLst>
              <a:ext uri="{FF2B5EF4-FFF2-40B4-BE49-F238E27FC236}">
                <a16:creationId xmlns:a16="http://schemas.microsoft.com/office/drawing/2014/main" id="{FC556357-9330-4972-93C4-14FCCC7B52AC}"/>
              </a:ext>
            </a:extLst>
          </p:cNvPr>
          <p:cNvSpPr>
            <a:spLocks noGrp="1"/>
          </p:cNvSpPr>
          <p:nvPr>
            <p:ph idx="1"/>
          </p:nvPr>
        </p:nvSpPr>
        <p:spPr>
          <a:xfrm>
            <a:off x="179388" y="260350"/>
            <a:ext cx="8713787" cy="6264275"/>
          </a:xfrm>
        </p:spPr>
        <p:txBody>
          <a:bodyPr/>
          <a:lstStyle/>
          <a:p>
            <a:pPr eaLnBrk="1" hangingPunct="1">
              <a:buFont typeface="Arial" panose="020B0604020202020204" pitchFamily="34" charset="0"/>
              <a:buNone/>
            </a:pPr>
            <a:r>
              <a:rPr lang="fr-FR" altLang="fr-FR" sz="3000" b="1" u="sng" dirty="0">
                <a:solidFill>
                  <a:srgbClr val="C00000"/>
                </a:solidFill>
              </a:rPr>
              <a:t>Gastrulation</a:t>
            </a:r>
          </a:p>
          <a:p>
            <a:pPr eaLnBrk="1" hangingPunct="1">
              <a:buFont typeface="Arial" panose="020B0604020202020204" pitchFamily="34" charset="0"/>
              <a:buNone/>
            </a:pPr>
            <a:endParaRPr lang="fr-FR" altLang="fr-FR" sz="3000" b="1" u="sng">
              <a:solidFill>
                <a:srgbClr val="C00000"/>
              </a:solidFill>
            </a:endParaRPr>
          </a:p>
          <a:p>
            <a:pPr algn="just" eaLnBrk="1" hangingPunct="1">
              <a:buNone/>
            </a:pPr>
            <a:r>
              <a:rPr lang="fr-FR" altLang="fr-FR" sz="3000" dirty="0"/>
              <a:t>La gastrulation: réorganise les cellules d'une blastula d’un embryon à trois couches, appelé gastrula.</a:t>
            </a:r>
            <a:endParaRPr lang="fr-FR" altLang="fr-FR" sz="3000" dirty="0">
              <a:cs typeface="Calibri"/>
            </a:endParaRPr>
          </a:p>
          <a:p>
            <a:pPr eaLnBrk="1" hangingPunct="1">
              <a:buNone/>
            </a:pPr>
            <a:endParaRPr lang="fr-FR" altLang="fr-FR" sz="3000" dirty="0">
              <a:cs typeface="Calibri"/>
            </a:endParaRPr>
          </a:p>
          <a:p>
            <a:pPr algn="just">
              <a:buNone/>
            </a:pPr>
            <a:r>
              <a:rPr lang="fr-FR" altLang="fr-FR" sz="3000" dirty="0">
                <a:cs typeface="Calibri"/>
              </a:rPr>
              <a:t>Chez tous les vertébrés, la gastrulation se manifeste par des mouvements morphogénétiques complexes qui impliquent toutes les cellules de l'embryon et les conduisent à établir entre elles de nouvelles interactions, communications et inductions.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70" descr="47_10_FrogGastrulation-U">
            <a:extLst>
              <a:ext uri="{FF2B5EF4-FFF2-40B4-BE49-F238E27FC236}">
                <a16:creationId xmlns:a16="http://schemas.microsoft.com/office/drawing/2014/main" id="{7977B907-CAC5-487A-953B-57D27CFF21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1238" y="136525"/>
            <a:ext cx="7121525" cy="658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21">
            <a:extLst>
              <a:ext uri="{FF2B5EF4-FFF2-40B4-BE49-F238E27FC236}">
                <a16:creationId xmlns:a16="http://schemas.microsoft.com/office/drawing/2014/main" id="{6CF66050-157A-496C-AE0C-D93C0BEF6785}"/>
              </a:ext>
            </a:extLst>
          </p:cNvPr>
          <p:cNvSpPr txBox="1">
            <a:spLocks noChangeArrowheads="1"/>
          </p:cNvSpPr>
          <p:nvPr/>
        </p:nvSpPr>
        <p:spPr bwMode="auto">
          <a:xfrm>
            <a:off x="1477963" y="5602288"/>
            <a:ext cx="369887"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Key</a:t>
            </a:r>
          </a:p>
        </p:txBody>
      </p:sp>
      <p:sp>
        <p:nvSpPr>
          <p:cNvPr id="25604" name="Text Box 22">
            <a:extLst>
              <a:ext uri="{FF2B5EF4-FFF2-40B4-BE49-F238E27FC236}">
                <a16:creationId xmlns:a16="http://schemas.microsoft.com/office/drawing/2014/main" id="{CD8DD613-A53D-4A4A-A90E-00EED764BBF0}"/>
              </a:ext>
            </a:extLst>
          </p:cNvPr>
          <p:cNvSpPr txBox="1">
            <a:spLocks noChangeArrowheads="1"/>
          </p:cNvSpPr>
          <p:nvPr/>
        </p:nvSpPr>
        <p:spPr bwMode="auto">
          <a:xfrm>
            <a:off x="1358900" y="5921375"/>
            <a:ext cx="144145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Future ectoderm</a:t>
            </a:r>
          </a:p>
        </p:txBody>
      </p:sp>
      <p:sp>
        <p:nvSpPr>
          <p:cNvPr id="25605" name="Text Box 23">
            <a:extLst>
              <a:ext uri="{FF2B5EF4-FFF2-40B4-BE49-F238E27FC236}">
                <a16:creationId xmlns:a16="http://schemas.microsoft.com/office/drawing/2014/main" id="{775E177D-E7E2-4FC2-A293-1B924D12E538}"/>
              </a:ext>
            </a:extLst>
          </p:cNvPr>
          <p:cNvSpPr txBox="1">
            <a:spLocks noChangeArrowheads="1"/>
          </p:cNvSpPr>
          <p:nvPr/>
        </p:nvSpPr>
        <p:spPr bwMode="auto">
          <a:xfrm>
            <a:off x="1360488" y="6140450"/>
            <a:ext cx="144145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Future mesoderm</a:t>
            </a:r>
          </a:p>
        </p:txBody>
      </p:sp>
      <p:sp>
        <p:nvSpPr>
          <p:cNvPr id="25606" name="Text Box 24">
            <a:extLst>
              <a:ext uri="{FF2B5EF4-FFF2-40B4-BE49-F238E27FC236}">
                <a16:creationId xmlns:a16="http://schemas.microsoft.com/office/drawing/2014/main" id="{0B00F042-D80B-4478-8B7D-DF8E1A97DA04}"/>
              </a:ext>
            </a:extLst>
          </p:cNvPr>
          <p:cNvSpPr txBox="1">
            <a:spLocks noChangeArrowheads="1"/>
          </p:cNvSpPr>
          <p:nvPr/>
        </p:nvSpPr>
        <p:spPr bwMode="auto">
          <a:xfrm>
            <a:off x="1366838" y="6359525"/>
            <a:ext cx="144145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Future endoderm</a:t>
            </a:r>
          </a:p>
        </p:txBody>
      </p:sp>
      <p:sp>
        <p:nvSpPr>
          <p:cNvPr id="25607" name="Text Box 25">
            <a:extLst>
              <a:ext uri="{FF2B5EF4-FFF2-40B4-BE49-F238E27FC236}">
                <a16:creationId xmlns:a16="http://schemas.microsoft.com/office/drawing/2014/main" id="{9B40F8EB-7281-4178-AB0C-8E5E2FD100E0}"/>
              </a:ext>
            </a:extLst>
          </p:cNvPr>
          <p:cNvSpPr txBox="1">
            <a:spLocks noChangeArrowheads="1"/>
          </p:cNvSpPr>
          <p:nvPr/>
        </p:nvSpPr>
        <p:spPr bwMode="auto">
          <a:xfrm>
            <a:off x="3844925" y="228600"/>
            <a:ext cx="144145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SURFACE VIEW</a:t>
            </a:r>
          </a:p>
        </p:txBody>
      </p:sp>
      <p:sp>
        <p:nvSpPr>
          <p:cNvPr id="25608" name="Text Box 26">
            <a:extLst>
              <a:ext uri="{FF2B5EF4-FFF2-40B4-BE49-F238E27FC236}">
                <a16:creationId xmlns:a16="http://schemas.microsoft.com/office/drawing/2014/main" id="{6CEA3F40-AAF0-46AB-A655-6870E058D240}"/>
              </a:ext>
            </a:extLst>
          </p:cNvPr>
          <p:cNvSpPr txBox="1">
            <a:spLocks noChangeArrowheads="1"/>
          </p:cNvSpPr>
          <p:nvPr/>
        </p:nvSpPr>
        <p:spPr bwMode="auto">
          <a:xfrm>
            <a:off x="5821363" y="220663"/>
            <a:ext cx="1441450"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CROSS SECTION</a:t>
            </a:r>
          </a:p>
        </p:txBody>
      </p:sp>
      <p:sp>
        <p:nvSpPr>
          <p:cNvPr id="25609" name="Text Box 27">
            <a:extLst>
              <a:ext uri="{FF2B5EF4-FFF2-40B4-BE49-F238E27FC236}">
                <a16:creationId xmlns:a16="http://schemas.microsoft.com/office/drawing/2014/main" id="{87FAE1BC-26A5-4648-BDE4-48AF653CE051}"/>
              </a:ext>
            </a:extLst>
          </p:cNvPr>
          <p:cNvSpPr txBox="1">
            <a:spLocks noChangeArrowheads="1"/>
          </p:cNvSpPr>
          <p:nvPr/>
        </p:nvSpPr>
        <p:spPr bwMode="auto">
          <a:xfrm>
            <a:off x="4010025" y="434975"/>
            <a:ext cx="1058863"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Animal pole</a:t>
            </a:r>
          </a:p>
        </p:txBody>
      </p:sp>
      <p:sp>
        <p:nvSpPr>
          <p:cNvPr id="25610" name="Text Box 28">
            <a:extLst>
              <a:ext uri="{FF2B5EF4-FFF2-40B4-BE49-F238E27FC236}">
                <a16:creationId xmlns:a16="http://schemas.microsoft.com/office/drawing/2014/main" id="{8B82CF17-B1A3-4607-86E8-A7CDFD90DCAE}"/>
              </a:ext>
            </a:extLst>
          </p:cNvPr>
          <p:cNvSpPr txBox="1">
            <a:spLocks noChangeArrowheads="1"/>
          </p:cNvSpPr>
          <p:nvPr/>
        </p:nvSpPr>
        <p:spPr bwMode="auto">
          <a:xfrm>
            <a:off x="3990975" y="2043113"/>
            <a:ext cx="1058863"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Vegetal pole</a:t>
            </a:r>
          </a:p>
        </p:txBody>
      </p:sp>
      <p:sp>
        <p:nvSpPr>
          <p:cNvPr id="25611" name="Text Box 29">
            <a:extLst>
              <a:ext uri="{FF2B5EF4-FFF2-40B4-BE49-F238E27FC236}">
                <a16:creationId xmlns:a16="http://schemas.microsoft.com/office/drawing/2014/main" id="{03F27046-9390-495F-B81C-646518E63DD1}"/>
              </a:ext>
            </a:extLst>
          </p:cNvPr>
          <p:cNvSpPr txBox="1">
            <a:spLocks noChangeArrowheads="1"/>
          </p:cNvSpPr>
          <p:nvPr/>
        </p:nvSpPr>
        <p:spPr bwMode="auto">
          <a:xfrm>
            <a:off x="3168650" y="1963738"/>
            <a:ext cx="7016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Early</a:t>
            </a:r>
            <a:br>
              <a:rPr lang="en-US" altLang="fr-FR" sz="1400" b="1">
                <a:ea typeface="ヒラギノ角ゴ Pro W3" pitchFamily="84" charset="-128"/>
              </a:rPr>
            </a:br>
            <a:r>
              <a:rPr lang="en-US" altLang="fr-FR" sz="1400" b="1">
                <a:ea typeface="ヒラギノ角ゴ Pro W3" pitchFamily="84" charset="-128"/>
              </a:rPr>
              <a:t>gastrula</a:t>
            </a:r>
          </a:p>
        </p:txBody>
      </p:sp>
      <p:sp>
        <p:nvSpPr>
          <p:cNvPr id="25612" name="Text Box 30">
            <a:extLst>
              <a:ext uri="{FF2B5EF4-FFF2-40B4-BE49-F238E27FC236}">
                <a16:creationId xmlns:a16="http://schemas.microsoft.com/office/drawing/2014/main" id="{B6B4E9C7-3590-444D-AA0F-F07859F97EAA}"/>
              </a:ext>
            </a:extLst>
          </p:cNvPr>
          <p:cNvSpPr txBox="1">
            <a:spLocks noChangeArrowheads="1"/>
          </p:cNvSpPr>
          <p:nvPr/>
        </p:nvSpPr>
        <p:spPr bwMode="auto">
          <a:xfrm>
            <a:off x="5089525" y="652463"/>
            <a:ext cx="1058863"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Blastocoel</a:t>
            </a:r>
          </a:p>
        </p:txBody>
      </p:sp>
      <p:sp>
        <p:nvSpPr>
          <p:cNvPr id="25613" name="Text Box 31">
            <a:extLst>
              <a:ext uri="{FF2B5EF4-FFF2-40B4-BE49-F238E27FC236}">
                <a16:creationId xmlns:a16="http://schemas.microsoft.com/office/drawing/2014/main" id="{B037BDC4-5F5C-41CD-8218-B68498F6DA61}"/>
              </a:ext>
            </a:extLst>
          </p:cNvPr>
          <p:cNvSpPr txBox="1">
            <a:spLocks noChangeArrowheads="1"/>
          </p:cNvSpPr>
          <p:nvPr/>
        </p:nvSpPr>
        <p:spPr bwMode="auto">
          <a:xfrm>
            <a:off x="5259388" y="998538"/>
            <a:ext cx="636587"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Dorsal </a:t>
            </a:r>
            <a:br>
              <a:rPr lang="en-US" altLang="fr-FR" sz="1400" b="1">
                <a:ea typeface="ヒラギノ角ゴ Pro W3" pitchFamily="84" charset="-128"/>
              </a:rPr>
            </a:br>
            <a:r>
              <a:rPr lang="en-US" altLang="fr-FR" sz="1400" b="1">
                <a:ea typeface="ヒラギノ角ゴ Pro W3" pitchFamily="84" charset="-128"/>
              </a:rPr>
              <a:t>lip of</a:t>
            </a:r>
            <a:br>
              <a:rPr lang="en-US" altLang="fr-FR" sz="1400" b="1">
                <a:ea typeface="ヒラギノ角ゴ Pro W3" pitchFamily="84" charset="-128"/>
              </a:rPr>
            </a:br>
            <a:r>
              <a:rPr lang="en-US" altLang="fr-FR" sz="1400" b="1">
                <a:ea typeface="ヒラギノ角ゴ Pro W3" pitchFamily="84" charset="-128"/>
              </a:rPr>
              <a:t>blasto-</a:t>
            </a:r>
            <a:br>
              <a:rPr lang="en-US" altLang="fr-FR" sz="1400" b="1">
                <a:ea typeface="ヒラギノ角ゴ Pro W3" pitchFamily="84" charset="-128"/>
              </a:rPr>
            </a:br>
            <a:r>
              <a:rPr lang="en-US" altLang="fr-FR" sz="1400" b="1">
                <a:ea typeface="ヒラギノ角ゴ Pro W3" pitchFamily="84" charset="-128"/>
              </a:rPr>
              <a:t>pore</a:t>
            </a:r>
          </a:p>
        </p:txBody>
      </p:sp>
      <p:sp>
        <p:nvSpPr>
          <p:cNvPr id="25614" name="Text Box 32">
            <a:extLst>
              <a:ext uri="{FF2B5EF4-FFF2-40B4-BE49-F238E27FC236}">
                <a16:creationId xmlns:a16="http://schemas.microsoft.com/office/drawing/2014/main" id="{EAB14E4E-C758-4F3C-A330-EB966C84CB64}"/>
              </a:ext>
            </a:extLst>
          </p:cNvPr>
          <p:cNvSpPr txBox="1">
            <a:spLocks noChangeArrowheads="1"/>
          </p:cNvSpPr>
          <p:nvPr/>
        </p:nvSpPr>
        <p:spPr bwMode="auto">
          <a:xfrm>
            <a:off x="5208588" y="1870075"/>
            <a:ext cx="1058862"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Blastopore</a:t>
            </a:r>
          </a:p>
        </p:txBody>
      </p:sp>
      <p:sp>
        <p:nvSpPr>
          <p:cNvPr id="25615" name="Text Box 33">
            <a:extLst>
              <a:ext uri="{FF2B5EF4-FFF2-40B4-BE49-F238E27FC236}">
                <a16:creationId xmlns:a16="http://schemas.microsoft.com/office/drawing/2014/main" id="{8396C3E7-4463-4E32-A08A-C18DA5A05F68}"/>
              </a:ext>
            </a:extLst>
          </p:cNvPr>
          <p:cNvSpPr txBox="1">
            <a:spLocks noChangeArrowheads="1"/>
          </p:cNvSpPr>
          <p:nvPr/>
        </p:nvSpPr>
        <p:spPr bwMode="auto">
          <a:xfrm>
            <a:off x="7158038" y="1733550"/>
            <a:ext cx="939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Dorsal </a:t>
            </a:r>
            <a:br>
              <a:rPr lang="en-US" altLang="fr-FR" sz="1400" b="1">
                <a:ea typeface="ヒラギノ角ゴ Pro W3" pitchFamily="84" charset="-128"/>
              </a:rPr>
            </a:br>
            <a:r>
              <a:rPr lang="en-US" altLang="fr-FR" sz="1400" b="1">
                <a:ea typeface="ヒラギノ角ゴ Pro W3" pitchFamily="84" charset="-128"/>
              </a:rPr>
              <a:t>lip of</a:t>
            </a:r>
            <a:br>
              <a:rPr lang="en-US" altLang="fr-FR" sz="1400" b="1">
                <a:ea typeface="ヒラギノ角ゴ Pro W3" pitchFamily="84" charset="-128"/>
              </a:rPr>
            </a:br>
            <a:r>
              <a:rPr lang="en-US" altLang="fr-FR" sz="1400" b="1">
                <a:ea typeface="ヒラギノ角ゴ Pro W3" pitchFamily="84" charset="-128"/>
              </a:rPr>
              <a:t>blastopore</a:t>
            </a:r>
          </a:p>
        </p:txBody>
      </p:sp>
      <p:sp>
        <p:nvSpPr>
          <p:cNvPr id="25616" name="Line 34">
            <a:extLst>
              <a:ext uri="{FF2B5EF4-FFF2-40B4-BE49-F238E27FC236}">
                <a16:creationId xmlns:a16="http://schemas.microsoft.com/office/drawing/2014/main" id="{92B15ECD-5536-49F2-9B55-C35CCA24CF00}"/>
              </a:ext>
            </a:extLst>
          </p:cNvPr>
          <p:cNvSpPr>
            <a:spLocks noChangeShapeType="1"/>
          </p:cNvSpPr>
          <p:nvPr/>
        </p:nvSpPr>
        <p:spPr bwMode="auto">
          <a:xfrm flipH="1">
            <a:off x="4921250" y="1336675"/>
            <a:ext cx="290513" cy="13176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17" name="Line 35">
            <a:extLst>
              <a:ext uri="{FF2B5EF4-FFF2-40B4-BE49-F238E27FC236}">
                <a16:creationId xmlns:a16="http://schemas.microsoft.com/office/drawing/2014/main" id="{51C17661-D4A7-470D-8566-CEFCA25B2F76}"/>
              </a:ext>
            </a:extLst>
          </p:cNvPr>
          <p:cNvSpPr>
            <a:spLocks noChangeShapeType="1"/>
          </p:cNvSpPr>
          <p:nvPr/>
        </p:nvSpPr>
        <p:spPr bwMode="auto">
          <a:xfrm>
            <a:off x="6045200" y="741363"/>
            <a:ext cx="290513" cy="1841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18" name="Line 36">
            <a:extLst>
              <a:ext uri="{FF2B5EF4-FFF2-40B4-BE49-F238E27FC236}">
                <a16:creationId xmlns:a16="http://schemas.microsoft.com/office/drawing/2014/main" id="{41AFD6E4-B2A7-498B-8487-185478EB4510}"/>
              </a:ext>
            </a:extLst>
          </p:cNvPr>
          <p:cNvSpPr>
            <a:spLocks noChangeShapeType="1"/>
          </p:cNvSpPr>
          <p:nvPr/>
        </p:nvSpPr>
        <p:spPr bwMode="auto">
          <a:xfrm>
            <a:off x="7037388" y="1468438"/>
            <a:ext cx="277812" cy="2508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19" name="Line 37">
            <a:extLst>
              <a:ext uri="{FF2B5EF4-FFF2-40B4-BE49-F238E27FC236}">
                <a16:creationId xmlns:a16="http://schemas.microsoft.com/office/drawing/2014/main" id="{9402F57C-6723-49D8-8168-6CA1B9D0CB91}"/>
              </a:ext>
            </a:extLst>
          </p:cNvPr>
          <p:cNvSpPr>
            <a:spLocks noChangeShapeType="1"/>
          </p:cNvSpPr>
          <p:nvPr/>
        </p:nvSpPr>
        <p:spPr bwMode="auto">
          <a:xfrm>
            <a:off x="4960938" y="1535113"/>
            <a:ext cx="211137" cy="3968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20" name="Text Box 38">
            <a:extLst>
              <a:ext uri="{FF2B5EF4-FFF2-40B4-BE49-F238E27FC236}">
                <a16:creationId xmlns:a16="http://schemas.microsoft.com/office/drawing/2014/main" id="{60A7DDB1-85A4-4F79-B03D-2F57E83FE5CE}"/>
              </a:ext>
            </a:extLst>
          </p:cNvPr>
          <p:cNvSpPr txBox="1">
            <a:spLocks noChangeArrowheads="1"/>
          </p:cNvSpPr>
          <p:nvPr/>
        </p:nvSpPr>
        <p:spPr bwMode="auto">
          <a:xfrm>
            <a:off x="5095875" y="2590800"/>
            <a:ext cx="939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Blastocoel</a:t>
            </a:r>
            <a:br>
              <a:rPr lang="en-US" altLang="fr-FR" sz="1400" b="1">
                <a:ea typeface="ヒラギノ角ゴ Pro W3" pitchFamily="84" charset="-128"/>
              </a:rPr>
            </a:br>
            <a:r>
              <a:rPr lang="en-US" altLang="fr-FR" sz="1400" b="1">
                <a:ea typeface="ヒラギノ角ゴ Pro W3" pitchFamily="84" charset="-128"/>
              </a:rPr>
              <a:t>shrinking</a:t>
            </a:r>
          </a:p>
        </p:txBody>
      </p:sp>
      <p:sp>
        <p:nvSpPr>
          <p:cNvPr id="25621" name="Text Box 39">
            <a:extLst>
              <a:ext uri="{FF2B5EF4-FFF2-40B4-BE49-F238E27FC236}">
                <a16:creationId xmlns:a16="http://schemas.microsoft.com/office/drawing/2014/main" id="{803A1953-E405-4CE7-8DFD-2F2FF41A2589}"/>
              </a:ext>
            </a:extLst>
          </p:cNvPr>
          <p:cNvSpPr txBox="1">
            <a:spLocks noChangeArrowheads="1"/>
          </p:cNvSpPr>
          <p:nvPr/>
        </p:nvSpPr>
        <p:spPr bwMode="auto">
          <a:xfrm>
            <a:off x="6973888" y="2657475"/>
            <a:ext cx="1058862"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Archenteron</a:t>
            </a:r>
          </a:p>
        </p:txBody>
      </p:sp>
      <p:sp>
        <p:nvSpPr>
          <p:cNvPr id="25622" name="Text Box 40">
            <a:extLst>
              <a:ext uri="{FF2B5EF4-FFF2-40B4-BE49-F238E27FC236}">
                <a16:creationId xmlns:a16="http://schemas.microsoft.com/office/drawing/2014/main" id="{30EBE3C6-0650-4880-89EC-6DD60225C7F0}"/>
              </a:ext>
            </a:extLst>
          </p:cNvPr>
          <p:cNvSpPr txBox="1">
            <a:spLocks noChangeArrowheads="1"/>
          </p:cNvSpPr>
          <p:nvPr/>
        </p:nvSpPr>
        <p:spPr bwMode="auto">
          <a:xfrm>
            <a:off x="7007225" y="6237288"/>
            <a:ext cx="1058863"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Archenteron</a:t>
            </a:r>
          </a:p>
        </p:txBody>
      </p:sp>
      <p:sp>
        <p:nvSpPr>
          <p:cNvPr id="25623" name="Line 41">
            <a:extLst>
              <a:ext uri="{FF2B5EF4-FFF2-40B4-BE49-F238E27FC236}">
                <a16:creationId xmlns:a16="http://schemas.microsoft.com/office/drawing/2014/main" id="{D7295F51-AAF2-404C-A45A-4F0473EF607B}"/>
              </a:ext>
            </a:extLst>
          </p:cNvPr>
          <p:cNvSpPr>
            <a:spLocks noChangeShapeType="1"/>
          </p:cNvSpPr>
          <p:nvPr/>
        </p:nvSpPr>
        <p:spPr bwMode="auto">
          <a:xfrm>
            <a:off x="5938838" y="2884488"/>
            <a:ext cx="304800" cy="4222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24" name="Line 42">
            <a:extLst>
              <a:ext uri="{FF2B5EF4-FFF2-40B4-BE49-F238E27FC236}">
                <a16:creationId xmlns:a16="http://schemas.microsoft.com/office/drawing/2014/main" id="{18AF326C-C3F3-4AB1-965E-152ACC89A8EE}"/>
              </a:ext>
            </a:extLst>
          </p:cNvPr>
          <p:cNvSpPr>
            <a:spLocks noChangeShapeType="1"/>
          </p:cNvSpPr>
          <p:nvPr/>
        </p:nvSpPr>
        <p:spPr bwMode="auto">
          <a:xfrm flipH="1">
            <a:off x="6600825" y="2844800"/>
            <a:ext cx="568325" cy="3968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25" name="Text Box 43">
            <a:extLst>
              <a:ext uri="{FF2B5EF4-FFF2-40B4-BE49-F238E27FC236}">
                <a16:creationId xmlns:a16="http://schemas.microsoft.com/office/drawing/2014/main" id="{5103C5FE-6603-4398-A723-35CBA2B2565B}"/>
              </a:ext>
            </a:extLst>
          </p:cNvPr>
          <p:cNvSpPr txBox="1">
            <a:spLocks noChangeArrowheads="1"/>
          </p:cNvSpPr>
          <p:nvPr/>
        </p:nvSpPr>
        <p:spPr bwMode="auto">
          <a:xfrm>
            <a:off x="5195888" y="4794250"/>
            <a:ext cx="939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Blastocoel</a:t>
            </a:r>
            <a:br>
              <a:rPr lang="en-US" altLang="fr-FR" sz="1400" b="1">
                <a:ea typeface="ヒラギノ角ゴ Pro W3" pitchFamily="84" charset="-128"/>
              </a:rPr>
            </a:br>
            <a:r>
              <a:rPr lang="en-US" altLang="fr-FR" sz="1400" b="1">
                <a:ea typeface="ヒラギノ角ゴ Pro W3" pitchFamily="84" charset="-128"/>
              </a:rPr>
              <a:t>remnant</a:t>
            </a:r>
          </a:p>
        </p:txBody>
      </p:sp>
      <p:sp>
        <p:nvSpPr>
          <p:cNvPr id="25626" name="Text Box 44">
            <a:extLst>
              <a:ext uri="{FF2B5EF4-FFF2-40B4-BE49-F238E27FC236}">
                <a16:creationId xmlns:a16="http://schemas.microsoft.com/office/drawing/2014/main" id="{4018ACD8-5F70-40D4-93DE-C64EC15AFABF}"/>
              </a:ext>
            </a:extLst>
          </p:cNvPr>
          <p:cNvSpPr txBox="1">
            <a:spLocks noChangeArrowheads="1"/>
          </p:cNvSpPr>
          <p:nvPr/>
        </p:nvSpPr>
        <p:spPr bwMode="auto">
          <a:xfrm>
            <a:off x="6605588" y="4629150"/>
            <a:ext cx="846137"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Ectoderm</a:t>
            </a:r>
          </a:p>
        </p:txBody>
      </p:sp>
      <p:sp>
        <p:nvSpPr>
          <p:cNvPr id="25627" name="Text Box 45">
            <a:extLst>
              <a:ext uri="{FF2B5EF4-FFF2-40B4-BE49-F238E27FC236}">
                <a16:creationId xmlns:a16="http://schemas.microsoft.com/office/drawing/2014/main" id="{73649EF3-3473-4A86-83BE-EE85E493AFBD}"/>
              </a:ext>
            </a:extLst>
          </p:cNvPr>
          <p:cNvSpPr txBox="1">
            <a:spLocks noChangeArrowheads="1"/>
          </p:cNvSpPr>
          <p:nvPr/>
        </p:nvSpPr>
        <p:spPr bwMode="auto">
          <a:xfrm>
            <a:off x="7088188" y="4794250"/>
            <a:ext cx="846137"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Mesoderm</a:t>
            </a:r>
          </a:p>
        </p:txBody>
      </p:sp>
      <p:sp>
        <p:nvSpPr>
          <p:cNvPr id="25628" name="Text Box 46">
            <a:extLst>
              <a:ext uri="{FF2B5EF4-FFF2-40B4-BE49-F238E27FC236}">
                <a16:creationId xmlns:a16="http://schemas.microsoft.com/office/drawing/2014/main" id="{90168219-A7AA-4E8F-AFAA-EE7B5B96B285}"/>
              </a:ext>
            </a:extLst>
          </p:cNvPr>
          <p:cNvSpPr txBox="1">
            <a:spLocks noChangeArrowheads="1"/>
          </p:cNvSpPr>
          <p:nvPr/>
        </p:nvSpPr>
        <p:spPr bwMode="auto">
          <a:xfrm>
            <a:off x="7181850" y="5006975"/>
            <a:ext cx="846138"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Endoderm</a:t>
            </a:r>
          </a:p>
        </p:txBody>
      </p:sp>
      <p:sp>
        <p:nvSpPr>
          <p:cNvPr id="25629" name="Text Box 47">
            <a:extLst>
              <a:ext uri="{FF2B5EF4-FFF2-40B4-BE49-F238E27FC236}">
                <a16:creationId xmlns:a16="http://schemas.microsoft.com/office/drawing/2014/main" id="{B001F046-B545-46DE-B6D0-BFD57F97CB32}"/>
              </a:ext>
            </a:extLst>
          </p:cNvPr>
          <p:cNvSpPr txBox="1">
            <a:spLocks noChangeArrowheads="1"/>
          </p:cNvSpPr>
          <p:nvPr/>
        </p:nvSpPr>
        <p:spPr bwMode="auto">
          <a:xfrm>
            <a:off x="5103813" y="5946775"/>
            <a:ext cx="925512"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Blastopore</a:t>
            </a:r>
          </a:p>
        </p:txBody>
      </p:sp>
      <p:sp>
        <p:nvSpPr>
          <p:cNvPr id="25630" name="Text Box 48">
            <a:extLst>
              <a:ext uri="{FF2B5EF4-FFF2-40B4-BE49-F238E27FC236}">
                <a16:creationId xmlns:a16="http://schemas.microsoft.com/office/drawing/2014/main" id="{9786EB09-8936-4878-B879-EADF534AD4CB}"/>
              </a:ext>
            </a:extLst>
          </p:cNvPr>
          <p:cNvSpPr txBox="1">
            <a:spLocks noChangeArrowheads="1"/>
          </p:cNvSpPr>
          <p:nvPr/>
        </p:nvSpPr>
        <p:spPr bwMode="auto">
          <a:xfrm>
            <a:off x="5130800" y="6197600"/>
            <a:ext cx="846138"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Yolk plug</a:t>
            </a:r>
          </a:p>
        </p:txBody>
      </p:sp>
      <p:sp>
        <p:nvSpPr>
          <p:cNvPr id="25631" name="Text Box 49">
            <a:extLst>
              <a:ext uri="{FF2B5EF4-FFF2-40B4-BE49-F238E27FC236}">
                <a16:creationId xmlns:a16="http://schemas.microsoft.com/office/drawing/2014/main" id="{1A57CC1E-EE3D-432B-8E5E-8A33BF5FBE25}"/>
              </a:ext>
            </a:extLst>
          </p:cNvPr>
          <p:cNvSpPr txBox="1">
            <a:spLocks noChangeArrowheads="1"/>
          </p:cNvSpPr>
          <p:nvPr/>
        </p:nvSpPr>
        <p:spPr bwMode="auto">
          <a:xfrm>
            <a:off x="4071938" y="6303963"/>
            <a:ext cx="938212"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Blastopore</a:t>
            </a:r>
          </a:p>
        </p:txBody>
      </p:sp>
      <p:sp>
        <p:nvSpPr>
          <p:cNvPr id="25632" name="Text Box 50">
            <a:extLst>
              <a:ext uri="{FF2B5EF4-FFF2-40B4-BE49-F238E27FC236}">
                <a16:creationId xmlns:a16="http://schemas.microsoft.com/office/drawing/2014/main" id="{AC1E7494-B18F-4496-8094-142C7443C79F}"/>
              </a:ext>
            </a:extLst>
          </p:cNvPr>
          <p:cNvSpPr txBox="1">
            <a:spLocks noChangeArrowheads="1"/>
          </p:cNvSpPr>
          <p:nvPr/>
        </p:nvSpPr>
        <p:spPr bwMode="auto">
          <a:xfrm>
            <a:off x="3175000" y="6113463"/>
            <a:ext cx="7016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ea typeface="ヒラギノ角ゴ Pro W3" pitchFamily="84" charset="-128"/>
              </a:rPr>
              <a:t>Late</a:t>
            </a:r>
            <a:br>
              <a:rPr lang="en-US" altLang="fr-FR" sz="1400" b="1">
                <a:ea typeface="ヒラギノ角ゴ Pro W3" pitchFamily="84" charset="-128"/>
              </a:rPr>
            </a:br>
            <a:r>
              <a:rPr lang="en-US" altLang="fr-FR" sz="1400" b="1">
                <a:ea typeface="ヒラギノ角ゴ Pro W3" pitchFamily="84" charset="-128"/>
              </a:rPr>
              <a:t>gastrula</a:t>
            </a:r>
          </a:p>
        </p:txBody>
      </p:sp>
      <p:sp>
        <p:nvSpPr>
          <p:cNvPr id="25633" name="Line 51">
            <a:extLst>
              <a:ext uri="{FF2B5EF4-FFF2-40B4-BE49-F238E27FC236}">
                <a16:creationId xmlns:a16="http://schemas.microsoft.com/office/drawing/2014/main" id="{75C1100A-55D9-4803-9ADA-17323BF388B8}"/>
              </a:ext>
            </a:extLst>
          </p:cNvPr>
          <p:cNvSpPr>
            <a:spLocks noChangeShapeType="1"/>
          </p:cNvSpPr>
          <p:nvPr/>
        </p:nvSpPr>
        <p:spPr bwMode="auto">
          <a:xfrm>
            <a:off x="5859463" y="5172075"/>
            <a:ext cx="344487" cy="2651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34" name="Line 52">
            <a:extLst>
              <a:ext uri="{FF2B5EF4-FFF2-40B4-BE49-F238E27FC236}">
                <a16:creationId xmlns:a16="http://schemas.microsoft.com/office/drawing/2014/main" id="{F2D89EBF-1292-4365-AE01-CF6F2F5AEB95}"/>
              </a:ext>
            </a:extLst>
          </p:cNvPr>
          <p:cNvSpPr>
            <a:spLocks noChangeShapeType="1"/>
          </p:cNvSpPr>
          <p:nvPr/>
        </p:nvSpPr>
        <p:spPr bwMode="auto">
          <a:xfrm flipH="1">
            <a:off x="6746875" y="4802188"/>
            <a:ext cx="131763" cy="1984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35" name="Line 53">
            <a:extLst>
              <a:ext uri="{FF2B5EF4-FFF2-40B4-BE49-F238E27FC236}">
                <a16:creationId xmlns:a16="http://schemas.microsoft.com/office/drawing/2014/main" id="{E0485A31-E688-4A85-9A33-1E323A93891B}"/>
              </a:ext>
            </a:extLst>
          </p:cNvPr>
          <p:cNvSpPr>
            <a:spLocks noChangeShapeType="1"/>
          </p:cNvSpPr>
          <p:nvPr/>
        </p:nvSpPr>
        <p:spPr bwMode="auto">
          <a:xfrm flipH="1">
            <a:off x="6759575" y="4894263"/>
            <a:ext cx="277813" cy="33178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36" name="Line 54">
            <a:extLst>
              <a:ext uri="{FF2B5EF4-FFF2-40B4-BE49-F238E27FC236}">
                <a16:creationId xmlns:a16="http://schemas.microsoft.com/office/drawing/2014/main" id="{CA72F277-032C-40D2-B983-5DB2D9B9014B}"/>
              </a:ext>
            </a:extLst>
          </p:cNvPr>
          <p:cNvSpPr>
            <a:spLocks noChangeShapeType="1"/>
          </p:cNvSpPr>
          <p:nvPr/>
        </p:nvSpPr>
        <p:spPr bwMode="auto">
          <a:xfrm flipH="1">
            <a:off x="6746875" y="5199063"/>
            <a:ext cx="515938" cy="304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37" name="Line 55">
            <a:extLst>
              <a:ext uri="{FF2B5EF4-FFF2-40B4-BE49-F238E27FC236}">
                <a16:creationId xmlns:a16="http://schemas.microsoft.com/office/drawing/2014/main" id="{9D8182D1-6676-44CC-B477-BC7790B9B575}"/>
              </a:ext>
            </a:extLst>
          </p:cNvPr>
          <p:cNvSpPr>
            <a:spLocks noChangeShapeType="1"/>
          </p:cNvSpPr>
          <p:nvPr/>
        </p:nvSpPr>
        <p:spPr bwMode="auto">
          <a:xfrm>
            <a:off x="6692900" y="5610225"/>
            <a:ext cx="490538" cy="6477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38" name="Line 56">
            <a:extLst>
              <a:ext uri="{FF2B5EF4-FFF2-40B4-BE49-F238E27FC236}">
                <a16:creationId xmlns:a16="http://schemas.microsoft.com/office/drawing/2014/main" id="{0D78CB26-C18B-49BE-B576-52FC3D96EFFB}"/>
              </a:ext>
            </a:extLst>
          </p:cNvPr>
          <p:cNvSpPr>
            <a:spLocks noChangeShapeType="1"/>
          </p:cNvSpPr>
          <p:nvPr/>
        </p:nvSpPr>
        <p:spPr bwMode="auto">
          <a:xfrm>
            <a:off x="6067425" y="6081713"/>
            <a:ext cx="231775" cy="857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39" name="Line 57">
            <a:extLst>
              <a:ext uri="{FF2B5EF4-FFF2-40B4-BE49-F238E27FC236}">
                <a16:creationId xmlns:a16="http://schemas.microsoft.com/office/drawing/2014/main" id="{51021472-533E-4B47-85A2-6F5AB707D4C9}"/>
              </a:ext>
            </a:extLst>
          </p:cNvPr>
          <p:cNvSpPr>
            <a:spLocks noChangeShapeType="1"/>
          </p:cNvSpPr>
          <p:nvPr/>
        </p:nvSpPr>
        <p:spPr bwMode="auto">
          <a:xfrm>
            <a:off x="4405313" y="6218238"/>
            <a:ext cx="714375" cy="5238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40" name="Line 58">
            <a:extLst>
              <a:ext uri="{FF2B5EF4-FFF2-40B4-BE49-F238E27FC236}">
                <a16:creationId xmlns:a16="http://schemas.microsoft.com/office/drawing/2014/main" id="{5FA78D35-400C-4B94-9A4B-69E0976A01E0}"/>
              </a:ext>
            </a:extLst>
          </p:cNvPr>
          <p:cNvSpPr>
            <a:spLocks noChangeShapeType="1"/>
          </p:cNvSpPr>
          <p:nvPr/>
        </p:nvSpPr>
        <p:spPr bwMode="auto">
          <a:xfrm flipH="1">
            <a:off x="5938838" y="6218238"/>
            <a:ext cx="384175" cy="3968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25641" name="Line 59">
            <a:extLst>
              <a:ext uri="{FF2B5EF4-FFF2-40B4-BE49-F238E27FC236}">
                <a16:creationId xmlns:a16="http://schemas.microsoft.com/office/drawing/2014/main" id="{6909DFA1-53B5-4D16-82A9-2B2ACBCF2BE3}"/>
              </a:ext>
            </a:extLst>
          </p:cNvPr>
          <p:cNvSpPr>
            <a:spLocks noChangeShapeType="1"/>
          </p:cNvSpPr>
          <p:nvPr/>
        </p:nvSpPr>
        <p:spPr bwMode="auto">
          <a:xfrm>
            <a:off x="4219575" y="6178550"/>
            <a:ext cx="92075" cy="1460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grpSp>
        <p:nvGrpSpPr>
          <p:cNvPr id="25642" name="Group 63">
            <a:extLst>
              <a:ext uri="{FF2B5EF4-FFF2-40B4-BE49-F238E27FC236}">
                <a16:creationId xmlns:a16="http://schemas.microsoft.com/office/drawing/2014/main" id="{7BC8CF96-0A86-42A6-BB44-41BC33D4D132}"/>
              </a:ext>
            </a:extLst>
          </p:cNvPr>
          <p:cNvGrpSpPr>
            <a:grpSpLocks/>
          </p:cNvGrpSpPr>
          <p:nvPr/>
        </p:nvGrpSpPr>
        <p:grpSpPr bwMode="auto">
          <a:xfrm>
            <a:off x="3175000" y="4695825"/>
            <a:ext cx="211138" cy="225425"/>
            <a:chOff x="1059" y="2542"/>
            <a:chExt cx="133" cy="142"/>
          </a:xfrm>
        </p:grpSpPr>
        <p:sp>
          <p:nvSpPr>
            <p:cNvPr id="25649" name="Oval 60">
              <a:extLst>
                <a:ext uri="{FF2B5EF4-FFF2-40B4-BE49-F238E27FC236}">
                  <a16:creationId xmlns:a16="http://schemas.microsoft.com/office/drawing/2014/main" id="{9C05D61E-A3A9-402C-BA2D-4BFEC3ED03FE}"/>
                </a:ext>
              </a:extLst>
            </p:cNvPr>
            <p:cNvSpPr>
              <a:spLocks noChangeArrowheads="1"/>
            </p:cNvSpPr>
            <p:nvPr/>
          </p:nvSpPr>
          <p:spPr bwMode="auto">
            <a:xfrm>
              <a:off x="1059" y="2542"/>
              <a:ext cx="133" cy="133"/>
            </a:xfrm>
            <a:prstGeom prst="ellipse">
              <a:avLst/>
            </a:prstGeom>
            <a:solidFill>
              <a:srgbClr val="0072CA"/>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fr-FR" altLang="fr-FR" sz="2400">
                <a:latin typeface="Times" panose="02020603050405020304" pitchFamily="18" charset="0"/>
                <a:ea typeface="ヒラギノ角ゴ Pro W3" pitchFamily="84" charset="-128"/>
              </a:endParaRPr>
            </a:p>
          </p:txBody>
        </p:sp>
        <p:sp>
          <p:nvSpPr>
            <p:cNvPr id="25650" name="Text Box 62">
              <a:extLst>
                <a:ext uri="{FF2B5EF4-FFF2-40B4-BE49-F238E27FC236}">
                  <a16:creationId xmlns:a16="http://schemas.microsoft.com/office/drawing/2014/main" id="{071B8849-D184-4F0E-83A4-D3DC44A4DFAA}"/>
                </a:ext>
              </a:extLst>
            </p:cNvPr>
            <p:cNvSpPr txBox="1">
              <a:spLocks noChangeArrowheads="1"/>
            </p:cNvSpPr>
            <p:nvPr/>
          </p:nvSpPr>
          <p:spPr bwMode="auto">
            <a:xfrm>
              <a:off x="1092" y="2558"/>
              <a:ext cx="84"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solidFill>
                    <a:schemeClr val="bg1"/>
                  </a:solidFill>
                  <a:ea typeface="ヒラギノ角ゴ Pro W3" pitchFamily="84" charset="-128"/>
                </a:rPr>
                <a:t>3</a:t>
              </a:r>
            </a:p>
          </p:txBody>
        </p:sp>
      </p:grpSp>
      <p:grpSp>
        <p:nvGrpSpPr>
          <p:cNvPr id="25643" name="Group 64">
            <a:extLst>
              <a:ext uri="{FF2B5EF4-FFF2-40B4-BE49-F238E27FC236}">
                <a16:creationId xmlns:a16="http://schemas.microsoft.com/office/drawing/2014/main" id="{DA5CD3C9-427E-4489-B3B0-910C1CA0FD6E}"/>
              </a:ext>
            </a:extLst>
          </p:cNvPr>
          <p:cNvGrpSpPr>
            <a:grpSpLocks/>
          </p:cNvGrpSpPr>
          <p:nvPr/>
        </p:nvGrpSpPr>
        <p:grpSpPr bwMode="auto">
          <a:xfrm>
            <a:off x="3168650" y="2614613"/>
            <a:ext cx="211138" cy="225425"/>
            <a:chOff x="1059" y="2542"/>
            <a:chExt cx="133" cy="142"/>
          </a:xfrm>
        </p:grpSpPr>
        <p:sp>
          <p:nvSpPr>
            <p:cNvPr id="25647" name="Oval 65">
              <a:extLst>
                <a:ext uri="{FF2B5EF4-FFF2-40B4-BE49-F238E27FC236}">
                  <a16:creationId xmlns:a16="http://schemas.microsoft.com/office/drawing/2014/main" id="{6EAA9DB5-1521-432E-8075-67E3E0C467CD}"/>
                </a:ext>
              </a:extLst>
            </p:cNvPr>
            <p:cNvSpPr>
              <a:spLocks noChangeArrowheads="1"/>
            </p:cNvSpPr>
            <p:nvPr/>
          </p:nvSpPr>
          <p:spPr bwMode="auto">
            <a:xfrm>
              <a:off x="1059" y="2542"/>
              <a:ext cx="133" cy="133"/>
            </a:xfrm>
            <a:prstGeom prst="ellipse">
              <a:avLst/>
            </a:prstGeom>
            <a:solidFill>
              <a:srgbClr val="0072CA"/>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fr-FR" altLang="fr-FR" sz="2400">
                <a:latin typeface="Times" panose="02020603050405020304" pitchFamily="18" charset="0"/>
                <a:ea typeface="ヒラギノ角ゴ Pro W3" pitchFamily="84" charset="-128"/>
              </a:endParaRPr>
            </a:p>
          </p:txBody>
        </p:sp>
        <p:sp>
          <p:nvSpPr>
            <p:cNvPr id="25648" name="Text Box 66">
              <a:extLst>
                <a:ext uri="{FF2B5EF4-FFF2-40B4-BE49-F238E27FC236}">
                  <a16:creationId xmlns:a16="http://schemas.microsoft.com/office/drawing/2014/main" id="{0F7E0068-D6B5-402D-BD83-41DEA4A618D4}"/>
                </a:ext>
              </a:extLst>
            </p:cNvPr>
            <p:cNvSpPr txBox="1">
              <a:spLocks noChangeArrowheads="1"/>
            </p:cNvSpPr>
            <p:nvPr/>
          </p:nvSpPr>
          <p:spPr bwMode="auto">
            <a:xfrm>
              <a:off x="1092" y="2558"/>
              <a:ext cx="84"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solidFill>
                    <a:schemeClr val="bg1"/>
                  </a:solidFill>
                  <a:ea typeface="ヒラギノ角ゴ Pro W3" pitchFamily="84" charset="-128"/>
                </a:rPr>
                <a:t>2</a:t>
              </a:r>
            </a:p>
          </p:txBody>
        </p:sp>
      </p:grpSp>
      <p:grpSp>
        <p:nvGrpSpPr>
          <p:cNvPr id="25644" name="Group 67">
            <a:extLst>
              <a:ext uri="{FF2B5EF4-FFF2-40B4-BE49-F238E27FC236}">
                <a16:creationId xmlns:a16="http://schemas.microsoft.com/office/drawing/2014/main" id="{E1D15167-E268-4887-907E-8B8391B49D5B}"/>
              </a:ext>
            </a:extLst>
          </p:cNvPr>
          <p:cNvGrpSpPr>
            <a:grpSpLocks/>
          </p:cNvGrpSpPr>
          <p:nvPr/>
        </p:nvGrpSpPr>
        <p:grpSpPr bwMode="auto">
          <a:xfrm>
            <a:off x="3176588" y="503238"/>
            <a:ext cx="211137" cy="225425"/>
            <a:chOff x="1059" y="2542"/>
            <a:chExt cx="133" cy="142"/>
          </a:xfrm>
        </p:grpSpPr>
        <p:sp>
          <p:nvSpPr>
            <p:cNvPr id="25645" name="Oval 68">
              <a:extLst>
                <a:ext uri="{FF2B5EF4-FFF2-40B4-BE49-F238E27FC236}">
                  <a16:creationId xmlns:a16="http://schemas.microsoft.com/office/drawing/2014/main" id="{404FDD2D-0C62-4D9D-B0BC-7FA38F2A4638}"/>
                </a:ext>
              </a:extLst>
            </p:cNvPr>
            <p:cNvSpPr>
              <a:spLocks noChangeArrowheads="1"/>
            </p:cNvSpPr>
            <p:nvPr/>
          </p:nvSpPr>
          <p:spPr bwMode="auto">
            <a:xfrm>
              <a:off x="1059" y="2542"/>
              <a:ext cx="133" cy="133"/>
            </a:xfrm>
            <a:prstGeom prst="ellipse">
              <a:avLst/>
            </a:prstGeom>
            <a:solidFill>
              <a:srgbClr val="0072CA"/>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fr-FR" altLang="fr-FR" sz="2400">
                <a:latin typeface="Times" panose="02020603050405020304" pitchFamily="18" charset="0"/>
                <a:ea typeface="ヒラギノ角ゴ Pro W3" pitchFamily="84" charset="-128"/>
              </a:endParaRPr>
            </a:p>
          </p:txBody>
        </p:sp>
        <p:sp>
          <p:nvSpPr>
            <p:cNvPr id="25646" name="Text Box 69">
              <a:extLst>
                <a:ext uri="{FF2B5EF4-FFF2-40B4-BE49-F238E27FC236}">
                  <a16:creationId xmlns:a16="http://schemas.microsoft.com/office/drawing/2014/main" id="{CA784B6C-20F9-4BA2-813C-D69A7B9FEBEE}"/>
                </a:ext>
              </a:extLst>
            </p:cNvPr>
            <p:cNvSpPr txBox="1">
              <a:spLocks noChangeArrowheads="1"/>
            </p:cNvSpPr>
            <p:nvPr/>
          </p:nvSpPr>
          <p:spPr bwMode="auto">
            <a:xfrm>
              <a:off x="1092" y="2558"/>
              <a:ext cx="84"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400" b="1">
                  <a:solidFill>
                    <a:schemeClr val="bg1"/>
                  </a:solidFill>
                  <a:ea typeface="ヒラギノ角ゴ Pro W3" pitchFamily="84" charset="-128"/>
                </a:rPr>
                <a:t>1</a:t>
              </a: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re 1">
            <a:extLst>
              <a:ext uri="{FF2B5EF4-FFF2-40B4-BE49-F238E27FC236}">
                <a16:creationId xmlns:a16="http://schemas.microsoft.com/office/drawing/2014/main" id="{91C48DCB-E78D-4FF8-95A2-8E342FB7810F}"/>
              </a:ext>
            </a:extLst>
          </p:cNvPr>
          <p:cNvSpPr>
            <a:spLocks noGrp="1"/>
          </p:cNvSpPr>
          <p:nvPr>
            <p:ph type="title"/>
          </p:nvPr>
        </p:nvSpPr>
        <p:spPr/>
        <p:txBody>
          <a:bodyPr/>
          <a:lstStyle/>
          <a:p>
            <a:pPr eaLnBrk="1" hangingPunct="1"/>
            <a:endParaRPr lang="fr-FR" altLang="fr-FR"/>
          </a:p>
        </p:txBody>
      </p:sp>
      <p:sp>
        <p:nvSpPr>
          <p:cNvPr id="3" name="Espace réservé du contenu 2">
            <a:extLst>
              <a:ext uri="{FF2B5EF4-FFF2-40B4-BE49-F238E27FC236}">
                <a16:creationId xmlns:a16="http://schemas.microsoft.com/office/drawing/2014/main" id="{A2FDCC19-489D-49CA-8B2A-EB7662ED1330}"/>
              </a:ext>
            </a:extLst>
          </p:cNvPr>
          <p:cNvSpPr>
            <a:spLocks noGrp="1"/>
          </p:cNvSpPr>
          <p:nvPr>
            <p:ph idx="1"/>
          </p:nvPr>
        </p:nvSpPr>
        <p:spPr/>
        <p:txBody>
          <a:bodyPr rtlCol="0">
            <a:normAutofit fontScale="92500" lnSpcReduction="10000"/>
          </a:bodyPr>
          <a:lstStyle/>
          <a:p>
            <a:pPr eaLnBrk="1" fontAlgn="auto" hangingPunct="1">
              <a:spcAft>
                <a:spcPts val="0"/>
              </a:spcAft>
              <a:buFont typeface="Arial" panose="020B0604020202020204" pitchFamily="34" charset="0"/>
              <a:buNone/>
              <a:defRPr/>
            </a:pPr>
            <a:r>
              <a:rPr lang="fr-FR" dirty="0"/>
              <a:t>Les trois couches produites par la gastrulation sont appelées couches germinales embryonnaires.</a:t>
            </a:r>
          </a:p>
          <a:p>
            <a:pPr eaLnBrk="1" fontAlgn="auto" hangingPunct="1">
              <a:spcAft>
                <a:spcPts val="0"/>
              </a:spcAft>
              <a:buFont typeface="Arial" panose="020B0604020202020204" pitchFamily="34" charset="0"/>
              <a:buNone/>
              <a:defRPr/>
            </a:pPr>
            <a:r>
              <a:rPr lang="fr-FR" dirty="0"/>
              <a:t>-L'ectoderme forme la couche externe</a:t>
            </a:r>
          </a:p>
          <a:p>
            <a:pPr eaLnBrk="1" fontAlgn="auto" hangingPunct="1">
              <a:spcAft>
                <a:spcPts val="0"/>
              </a:spcAft>
              <a:buFont typeface="Arial" panose="020B0604020202020204" pitchFamily="34" charset="0"/>
              <a:buNone/>
              <a:defRPr/>
            </a:pPr>
            <a:r>
              <a:rPr lang="fr-FR" dirty="0"/>
              <a:t>-L'endoderme tapisse le tube digestif</a:t>
            </a:r>
          </a:p>
          <a:p>
            <a:pPr eaLnBrk="1" fontAlgn="auto" hangingPunct="1">
              <a:spcAft>
                <a:spcPts val="0"/>
              </a:spcAft>
              <a:buFont typeface="Arial" panose="020B0604020202020204" pitchFamily="34" charset="0"/>
              <a:buNone/>
              <a:defRPr/>
            </a:pPr>
            <a:r>
              <a:rPr lang="fr-FR" dirty="0"/>
              <a:t>-Le mésoderme remplit partiellement l'espace entre l'endoderme et l'ectoderme</a:t>
            </a:r>
          </a:p>
          <a:p>
            <a:pPr eaLnBrk="1" fontAlgn="auto" hangingPunct="1">
              <a:spcAft>
                <a:spcPts val="0"/>
              </a:spcAft>
              <a:buFont typeface="Arial" panose="020B0604020202020204" pitchFamily="34" charset="0"/>
              <a:buNone/>
              <a:defRPr/>
            </a:pPr>
            <a:endParaRPr lang="fr-FR" dirty="0"/>
          </a:p>
          <a:p>
            <a:pPr eaLnBrk="1" fontAlgn="auto" hangingPunct="1">
              <a:spcAft>
                <a:spcPts val="0"/>
              </a:spcAft>
              <a:buFont typeface="Arial" panose="020B0604020202020204" pitchFamily="34" charset="0"/>
              <a:buNone/>
              <a:defRPr/>
            </a:pPr>
            <a:r>
              <a:rPr lang="fr-FR" b="1" dirty="0"/>
              <a:t>Chaque couche de germes contribue à des structures spécifiques chez l'animal adulte</a:t>
            </a:r>
          </a:p>
          <a:p>
            <a:pPr eaLnBrk="1" fontAlgn="auto" hangingPunct="1">
              <a:spcAft>
                <a:spcPts val="0"/>
              </a:spcAft>
              <a:buFont typeface="Arial" panose="020B0604020202020204" pitchFamily="34" charset="0"/>
              <a:buNone/>
              <a:defRPr/>
            </a:pPr>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8" descr="47_08GermLayerDeriv-U">
            <a:extLst>
              <a:ext uri="{FF2B5EF4-FFF2-40B4-BE49-F238E27FC236}">
                <a16:creationId xmlns:a16="http://schemas.microsoft.com/office/drawing/2014/main" id="{2FB8875B-4B67-4D4D-B49A-3C29EE8722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225" y="212725"/>
            <a:ext cx="7829550" cy="658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8">
            <a:extLst>
              <a:ext uri="{FF2B5EF4-FFF2-40B4-BE49-F238E27FC236}">
                <a16:creationId xmlns:a16="http://schemas.microsoft.com/office/drawing/2014/main" id="{539146D3-E779-465C-9B61-D08861E413ED}"/>
              </a:ext>
            </a:extLst>
          </p:cNvPr>
          <p:cNvSpPr txBox="1">
            <a:spLocks noChangeArrowheads="1"/>
          </p:cNvSpPr>
          <p:nvPr/>
        </p:nvSpPr>
        <p:spPr bwMode="auto">
          <a:xfrm>
            <a:off x="846138" y="317500"/>
            <a:ext cx="39020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ECTODERM (outer layer of embryo)</a:t>
            </a:r>
          </a:p>
        </p:txBody>
      </p:sp>
      <p:sp>
        <p:nvSpPr>
          <p:cNvPr id="28676" name="Text Box 13">
            <a:extLst>
              <a:ext uri="{FF2B5EF4-FFF2-40B4-BE49-F238E27FC236}">
                <a16:creationId xmlns:a16="http://schemas.microsoft.com/office/drawing/2014/main" id="{EE398E4C-36B7-4458-AF3E-9A9735357BE7}"/>
              </a:ext>
            </a:extLst>
          </p:cNvPr>
          <p:cNvSpPr txBox="1">
            <a:spLocks noChangeArrowheads="1"/>
          </p:cNvSpPr>
          <p:nvPr/>
        </p:nvSpPr>
        <p:spPr bwMode="auto">
          <a:xfrm>
            <a:off x="827088" y="2638425"/>
            <a:ext cx="4100512"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MESODERM (middle layer of embryo)</a:t>
            </a:r>
          </a:p>
        </p:txBody>
      </p:sp>
      <p:sp>
        <p:nvSpPr>
          <p:cNvPr id="28677" name="Text Box 14">
            <a:extLst>
              <a:ext uri="{FF2B5EF4-FFF2-40B4-BE49-F238E27FC236}">
                <a16:creationId xmlns:a16="http://schemas.microsoft.com/office/drawing/2014/main" id="{8142328C-CEF7-43FB-9A8E-09DB90A55294}"/>
              </a:ext>
            </a:extLst>
          </p:cNvPr>
          <p:cNvSpPr txBox="1">
            <a:spLocks noChangeArrowheads="1"/>
          </p:cNvSpPr>
          <p:nvPr/>
        </p:nvSpPr>
        <p:spPr bwMode="auto">
          <a:xfrm>
            <a:off x="839788" y="4691063"/>
            <a:ext cx="39020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ENDODERM (inner layer of embryo)</a:t>
            </a:r>
          </a:p>
        </p:txBody>
      </p:sp>
      <p:sp>
        <p:nvSpPr>
          <p:cNvPr id="28678" name="Text Box 15">
            <a:extLst>
              <a:ext uri="{FF2B5EF4-FFF2-40B4-BE49-F238E27FC236}">
                <a16:creationId xmlns:a16="http://schemas.microsoft.com/office/drawing/2014/main" id="{3D7F4CB0-ACF2-40C6-A06F-BFCFF0514CEC}"/>
              </a:ext>
            </a:extLst>
          </p:cNvPr>
          <p:cNvSpPr txBox="1">
            <a:spLocks noChangeArrowheads="1"/>
          </p:cNvSpPr>
          <p:nvPr/>
        </p:nvSpPr>
        <p:spPr bwMode="auto">
          <a:xfrm>
            <a:off x="1116013" y="839788"/>
            <a:ext cx="6891337"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Epidermis of skin and its derivatives (including sweat glands,</a:t>
            </a:r>
            <a:br>
              <a:rPr lang="en-US" altLang="fr-FR" sz="1800" b="1">
                <a:ea typeface="ヒラギノ角ゴ Pro W3" pitchFamily="84" charset="-128"/>
              </a:rPr>
            </a:br>
            <a:r>
              <a:rPr lang="en-US" altLang="fr-FR" sz="1800" b="1">
                <a:ea typeface="ヒラギノ角ゴ Pro W3" pitchFamily="84" charset="-128"/>
              </a:rPr>
              <a:t>  hair follicles)</a:t>
            </a:r>
          </a:p>
        </p:txBody>
      </p:sp>
      <p:sp>
        <p:nvSpPr>
          <p:cNvPr id="28679" name="Text Box 16">
            <a:extLst>
              <a:ext uri="{FF2B5EF4-FFF2-40B4-BE49-F238E27FC236}">
                <a16:creationId xmlns:a16="http://schemas.microsoft.com/office/drawing/2014/main" id="{3663663B-6C2E-4B27-9CF8-3036E92D1586}"/>
              </a:ext>
            </a:extLst>
          </p:cNvPr>
          <p:cNvSpPr txBox="1">
            <a:spLocks noChangeArrowheads="1"/>
          </p:cNvSpPr>
          <p:nvPr/>
        </p:nvSpPr>
        <p:spPr bwMode="auto">
          <a:xfrm>
            <a:off x="1108075" y="5199063"/>
            <a:ext cx="630872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Epithelial lining of digestive tract and associated organs</a:t>
            </a:r>
            <a:br>
              <a:rPr lang="en-US" altLang="fr-FR" sz="1800" b="1">
                <a:ea typeface="ヒラギノ角ゴ Pro W3" pitchFamily="84" charset="-128"/>
              </a:rPr>
            </a:br>
            <a:r>
              <a:rPr lang="en-US" altLang="fr-FR" sz="1800" b="1">
                <a:ea typeface="ヒラギノ角ゴ Pro W3" pitchFamily="84" charset="-128"/>
              </a:rPr>
              <a:t>  (liver, pancreas)</a:t>
            </a:r>
          </a:p>
        </p:txBody>
      </p:sp>
      <p:sp>
        <p:nvSpPr>
          <p:cNvPr id="28680" name="Text Box 17">
            <a:extLst>
              <a:ext uri="{FF2B5EF4-FFF2-40B4-BE49-F238E27FC236}">
                <a16:creationId xmlns:a16="http://schemas.microsoft.com/office/drawing/2014/main" id="{91FB5D05-3538-4F70-A81A-FA9B648836ED}"/>
              </a:ext>
            </a:extLst>
          </p:cNvPr>
          <p:cNvSpPr txBox="1">
            <a:spLocks noChangeArrowheads="1"/>
          </p:cNvSpPr>
          <p:nvPr/>
        </p:nvSpPr>
        <p:spPr bwMode="auto">
          <a:xfrm>
            <a:off x="1114425" y="5721350"/>
            <a:ext cx="72088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Epithelial lining of respiratory, excretory, and reproductive tracts</a:t>
            </a:r>
            <a:br>
              <a:rPr lang="en-US" altLang="fr-FR" sz="1800" b="1">
                <a:ea typeface="ヒラギノ角ゴ Pro W3" pitchFamily="84" charset="-128"/>
              </a:rPr>
            </a:br>
            <a:r>
              <a:rPr lang="en-US" altLang="fr-FR" sz="1800" b="1">
                <a:ea typeface="ヒラギノ角ゴ Pro W3" pitchFamily="84" charset="-128"/>
              </a:rPr>
              <a:t>  and ducts</a:t>
            </a:r>
          </a:p>
        </p:txBody>
      </p:sp>
      <p:sp>
        <p:nvSpPr>
          <p:cNvPr id="28681" name="Text Box 18">
            <a:extLst>
              <a:ext uri="{FF2B5EF4-FFF2-40B4-BE49-F238E27FC236}">
                <a16:creationId xmlns:a16="http://schemas.microsoft.com/office/drawing/2014/main" id="{5BDC8E55-1219-4A0D-93E2-3D4FE7B08350}"/>
              </a:ext>
            </a:extLst>
          </p:cNvPr>
          <p:cNvSpPr txBox="1">
            <a:spLocks noChangeArrowheads="1"/>
          </p:cNvSpPr>
          <p:nvPr/>
        </p:nvSpPr>
        <p:spPr bwMode="auto">
          <a:xfrm>
            <a:off x="1108075" y="2103438"/>
            <a:ext cx="14144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Germ cells</a:t>
            </a:r>
          </a:p>
        </p:txBody>
      </p:sp>
      <p:sp>
        <p:nvSpPr>
          <p:cNvPr id="28682" name="Text Box 19">
            <a:extLst>
              <a:ext uri="{FF2B5EF4-FFF2-40B4-BE49-F238E27FC236}">
                <a16:creationId xmlns:a16="http://schemas.microsoft.com/office/drawing/2014/main" id="{6DBC2568-4256-4197-907E-0A9E752BB1F6}"/>
              </a:ext>
            </a:extLst>
          </p:cNvPr>
          <p:cNvSpPr txBox="1">
            <a:spLocks noChangeArrowheads="1"/>
          </p:cNvSpPr>
          <p:nvPr/>
        </p:nvSpPr>
        <p:spPr bwMode="auto">
          <a:xfrm>
            <a:off x="1114425" y="1858963"/>
            <a:ext cx="1824038"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Jaws and teeth</a:t>
            </a:r>
          </a:p>
        </p:txBody>
      </p:sp>
      <p:sp>
        <p:nvSpPr>
          <p:cNvPr id="28683" name="Text Box 20">
            <a:extLst>
              <a:ext uri="{FF2B5EF4-FFF2-40B4-BE49-F238E27FC236}">
                <a16:creationId xmlns:a16="http://schemas.microsoft.com/office/drawing/2014/main" id="{73D7FD20-FBF2-451C-84AF-F40C6E4B0BF0}"/>
              </a:ext>
            </a:extLst>
          </p:cNvPr>
          <p:cNvSpPr txBox="1">
            <a:spLocks noChangeArrowheads="1"/>
          </p:cNvSpPr>
          <p:nvPr/>
        </p:nvSpPr>
        <p:spPr bwMode="auto">
          <a:xfrm>
            <a:off x="1108075" y="1601788"/>
            <a:ext cx="362267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Pituitary gland, adrenal medulla</a:t>
            </a:r>
          </a:p>
        </p:txBody>
      </p:sp>
      <p:sp>
        <p:nvSpPr>
          <p:cNvPr id="28684" name="Text Box 21">
            <a:extLst>
              <a:ext uri="{FF2B5EF4-FFF2-40B4-BE49-F238E27FC236}">
                <a16:creationId xmlns:a16="http://schemas.microsoft.com/office/drawing/2014/main" id="{26B7CCC1-47CC-49A1-9288-2B0259AAA91C}"/>
              </a:ext>
            </a:extLst>
          </p:cNvPr>
          <p:cNvSpPr txBox="1">
            <a:spLocks noChangeArrowheads="1"/>
          </p:cNvSpPr>
          <p:nvPr/>
        </p:nvSpPr>
        <p:spPr bwMode="auto">
          <a:xfrm>
            <a:off x="1108075" y="1338263"/>
            <a:ext cx="347662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Nervous and sensory systems</a:t>
            </a:r>
          </a:p>
        </p:txBody>
      </p:sp>
      <p:sp>
        <p:nvSpPr>
          <p:cNvPr id="28685" name="Text Box 22">
            <a:extLst>
              <a:ext uri="{FF2B5EF4-FFF2-40B4-BE49-F238E27FC236}">
                <a16:creationId xmlns:a16="http://schemas.microsoft.com/office/drawing/2014/main" id="{B9558B81-7C25-4C1A-9F0C-E00F54793CA7}"/>
              </a:ext>
            </a:extLst>
          </p:cNvPr>
          <p:cNvSpPr txBox="1">
            <a:spLocks noChangeArrowheads="1"/>
          </p:cNvSpPr>
          <p:nvPr/>
        </p:nvSpPr>
        <p:spPr bwMode="auto">
          <a:xfrm>
            <a:off x="1108075" y="3149600"/>
            <a:ext cx="35972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Skeletal and muscular systems</a:t>
            </a:r>
          </a:p>
        </p:txBody>
      </p:sp>
      <p:sp>
        <p:nvSpPr>
          <p:cNvPr id="28686" name="Text Box 23">
            <a:extLst>
              <a:ext uri="{FF2B5EF4-FFF2-40B4-BE49-F238E27FC236}">
                <a16:creationId xmlns:a16="http://schemas.microsoft.com/office/drawing/2014/main" id="{613A639B-0412-4C44-8010-995288443862}"/>
              </a:ext>
            </a:extLst>
          </p:cNvPr>
          <p:cNvSpPr txBox="1">
            <a:spLocks noChangeArrowheads="1"/>
          </p:cNvSpPr>
          <p:nvPr/>
        </p:nvSpPr>
        <p:spPr bwMode="auto">
          <a:xfrm>
            <a:off x="1108075" y="3400425"/>
            <a:ext cx="3979863"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Circulatory and lymphatic systems</a:t>
            </a:r>
          </a:p>
        </p:txBody>
      </p:sp>
      <p:sp>
        <p:nvSpPr>
          <p:cNvPr id="28687" name="Text Box 24">
            <a:extLst>
              <a:ext uri="{FF2B5EF4-FFF2-40B4-BE49-F238E27FC236}">
                <a16:creationId xmlns:a16="http://schemas.microsoft.com/office/drawing/2014/main" id="{E73E719D-7BF9-414E-AEF6-8280C7489F93}"/>
              </a:ext>
            </a:extLst>
          </p:cNvPr>
          <p:cNvSpPr txBox="1">
            <a:spLocks noChangeArrowheads="1"/>
          </p:cNvSpPr>
          <p:nvPr/>
        </p:nvSpPr>
        <p:spPr bwMode="auto">
          <a:xfrm>
            <a:off x="1108075" y="3665538"/>
            <a:ext cx="6254750"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Excretory and reproductive systems (except germ cells)</a:t>
            </a:r>
          </a:p>
        </p:txBody>
      </p:sp>
      <p:sp>
        <p:nvSpPr>
          <p:cNvPr id="28688" name="Text Box 25">
            <a:extLst>
              <a:ext uri="{FF2B5EF4-FFF2-40B4-BE49-F238E27FC236}">
                <a16:creationId xmlns:a16="http://schemas.microsoft.com/office/drawing/2014/main" id="{51CF11FB-72DB-4AA0-99B3-58A5D9D3C752}"/>
              </a:ext>
            </a:extLst>
          </p:cNvPr>
          <p:cNvSpPr txBox="1">
            <a:spLocks noChangeArrowheads="1"/>
          </p:cNvSpPr>
          <p:nvPr/>
        </p:nvSpPr>
        <p:spPr bwMode="auto">
          <a:xfrm>
            <a:off x="1106488" y="3916363"/>
            <a:ext cx="1824037"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Dermis of skin</a:t>
            </a:r>
          </a:p>
        </p:txBody>
      </p:sp>
      <p:sp>
        <p:nvSpPr>
          <p:cNvPr id="28689" name="Text Box 26">
            <a:extLst>
              <a:ext uri="{FF2B5EF4-FFF2-40B4-BE49-F238E27FC236}">
                <a16:creationId xmlns:a16="http://schemas.microsoft.com/office/drawing/2014/main" id="{A576C4E7-C9A4-412B-B43F-6BD5E3A60339}"/>
              </a:ext>
            </a:extLst>
          </p:cNvPr>
          <p:cNvSpPr txBox="1">
            <a:spLocks noChangeArrowheads="1"/>
          </p:cNvSpPr>
          <p:nvPr/>
        </p:nvSpPr>
        <p:spPr bwMode="auto">
          <a:xfrm>
            <a:off x="1108075" y="4167188"/>
            <a:ext cx="1824038"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Adrenal cortex</a:t>
            </a:r>
          </a:p>
        </p:txBody>
      </p:sp>
      <p:sp>
        <p:nvSpPr>
          <p:cNvPr id="28690" name="Text Box 27">
            <a:extLst>
              <a:ext uri="{FF2B5EF4-FFF2-40B4-BE49-F238E27FC236}">
                <a16:creationId xmlns:a16="http://schemas.microsoft.com/office/drawing/2014/main" id="{05D0A021-2CB3-43A6-B9A0-9CAF75F368F2}"/>
              </a:ext>
            </a:extLst>
          </p:cNvPr>
          <p:cNvSpPr txBox="1">
            <a:spLocks noChangeArrowheads="1"/>
          </p:cNvSpPr>
          <p:nvPr/>
        </p:nvSpPr>
        <p:spPr bwMode="auto">
          <a:xfrm>
            <a:off x="1108075" y="6232525"/>
            <a:ext cx="46402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 Thymus, thyroid, and parathyroid glands</a:t>
            </a:r>
          </a:p>
        </p:txBody>
      </p:sp>
      <p:sp>
        <p:nvSpPr>
          <p:cNvPr id="116755" name="Rectangle 2">
            <a:extLst>
              <a:ext uri="{FF2B5EF4-FFF2-40B4-BE49-F238E27FC236}">
                <a16:creationId xmlns:a16="http://schemas.microsoft.com/office/drawing/2014/main" id="{939F6AF5-3E42-4D0A-A95A-0B7319486BA6}"/>
              </a:ext>
            </a:extLst>
          </p:cNvPr>
          <p:cNvSpPr>
            <a:spLocks noGrp="1" noChangeArrowheads="1"/>
          </p:cNvSpPr>
          <p:nvPr>
            <p:ph type="title" idx="4294967295"/>
          </p:nvPr>
        </p:nvSpPr>
        <p:spPr>
          <a:xfrm>
            <a:off x="152400" y="25400"/>
            <a:ext cx="2590800" cy="304800"/>
          </a:xfrm>
        </p:spPr>
        <p:txBody>
          <a:bodyPr rtlCol="0">
            <a:normAutofit fontScale="90000"/>
          </a:bodyPr>
          <a:lstStyle/>
          <a:p>
            <a:pPr eaLnBrk="1" fontAlgn="auto" hangingPunct="1">
              <a:spcAft>
                <a:spcPts val="0"/>
              </a:spcAft>
              <a:defRPr/>
            </a:pPr>
            <a:r>
              <a:rPr lang="en-US" sz="1600" b="1"/>
              <a:t>Figure 47.8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u contenu 2">
            <a:extLst>
              <a:ext uri="{FF2B5EF4-FFF2-40B4-BE49-F238E27FC236}">
                <a16:creationId xmlns:a16="http://schemas.microsoft.com/office/drawing/2014/main" id="{A9C2D43D-6EDB-4D43-9997-CCB17A18D061}"/>
              </a:ext>
            </a:extLst>
          </p:cNvPr>
          <p:cNvSpPr>
            <a:spLocks noGrp="1"/>
          </p:cNvSpPr>
          <p:nvPr>
            <p:ph idx="1"/>
          </p:nvPr>
        </p:nvSpPr>
        <p:spPr>
          <a:xfrm>
            <a:off x="0" y="0"/>
            <a:ext cx="9144000" cy="6858000"/>
          </a:xfrm>
        </p:spPr>
        <p:txBody>
          <a:bodyPr/>
          <a:lstStyle/>
          <a:p>
            <a:pPr marL="0" indent="0" eaLnBrk="1" hangingPunct="1">
              <a:buFont typeface="Arial" panose="020B0604020202020204" pitchFamily="34" charset="0"/>
              <a:buNone/>
            </a:pPr>
            <a:endParaRPr lang="fr-CA" altLang="fr-FR" b="1" u="sng"/>
          </a:p>
          <a:p>
            <a:pPr marL="0" indent="0" eaLnBrk="1" hangingPunct="1">
              <a:buFont typeface="Arial" panose="020B0604020202020204" pitchFamily="34" charset="0"/>
              <a:buNone/>
            </a:pPr>
            <a:endParaRPr lang="fr-CA" altLang="fr-FR" b="1" u="sng"/>
          </a:p>
          <a:p>
            <a:pPr marL="0" indent="0" eaLnBrk="1" hangingPunct="1">
              <a:buFont typeface="Arial" panose="020B0604020202020204" pitchFamily="34" charset="0"/>
              <a:buNone/>
            </a:pPr>
            <a:endParaRPr lang="fr-CA" altLang="fr-FR" b="1" u="sng"/>
          </a:p>
        </p:txBody>
      </p:sp>
      <p:pic>
        <p:nvPicPr>
          <p:cNvPr id="34819" name="Image 4">
            <a:extLst>
              <a:ext uri="{FF2B5EF4-FFF2-40B4-BE49-F238E27FC236}">
                <a16:creationId xmlns:a16="http://schemas.microsoft.com/office/drawing/2014/main" id="{6F962C55-DA2B-4527-AF9F-81D86067FBF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Espace réservé du contenu 2">
            <a:extLst>
              <a:ext uri="{FF2B5EF4-FFF2-40B4-BE49-F238E27FC236}">
                <a16:creationId xmlns:a16="http://schemas.microsoft.com/office/drawing/2014/main" id="{D003DF20-660C-4A25-A4D9-2827673C31A7}"/>
              </a:ext>
            </a:extLst>
          </p:cNvPr>
          <p:cNvSpPr>
            <a:spLocks noGrp="1"/>
          </p:cNvSpPr>
          <p:nvPr>
            <p:ph idx="1"/>
          </p:nvPr>
        </p:nvSpPr>
        <p:spPr>
          <a:xfrm>
            <a:off x="26988" y="-23813"/>
            <a:ext cx="8686800" cy="6858001"/>
          </a:xfrm>
        </p:spPr>
        <p:txBody>
          <a:bodyPr/>
          <a:lstStyle/>
          <a:p>
            <a:pPr marL="0" indent="0" eaLnBrk="1" hangingPunct="1">
              <a:buFont typeface="Arial" panose="020B0604020202020204" pitchFamily="34" charset="0"/>
              <a:buNone/>
              <a:defRPr/>
            </a:pPr>
            <a:r>
              <a:rPr lang="fr-FR" b="1" dirty="0">
                <a:solidFill>
                  <a:srgbClr val="C00000"/>
                </a:solidFill>
                <a:effectLst>
                  <a:outerShdw blurRad="38100" dist="38100" dir="2700000" algn="tl">
                    <a:srgbClr val="000000">
                      <a:alpha val="43137"/>
                    </a:srgbClr>
                  </a:outerShdw>
                </a:effectLst>
              </a:rPr>
              <a:t>Organogènes</a:t>
            </a:r>
            <a:endParaRPr lang="fr-FR" b="1" dirty="0">
              <a:solidFill>
                <a:srgbClr val="C00000"/>
              </a:solidFill>
              <a:effectLst>
                <a:outerShdw blurRad="38100" dist="38100" dir="2700000" algn="tl">
                  <a:srgbClr val="000000">
                    <a:alpha val="43137"/>
                  </a:srgbClr>
                </a:outerShdw>
              </a:effectLst>
              <a:cs typeface="Calibri"/>
            </a:endParaRPr>
          </a:p>
          <a:p>
            <a:pPr marL="0" indent="0" eaLnBrk="1" hangingPunct="1">
              <a:buFont typeface="Arial" panose="020B0604020202020204" pitchFamily="34" charset="0"/>
              <a:buNone/>
              <a:defRPr/>
            </a:pPr>
            <a:endParaRPr lang="fr-FR" dirty="0"/>
          </a:p>
          <a:p>
            <a:pPr marL="0" indent="0" algn="just" eaLnBrk="1" hangingPunct="1">
              <a:buNone/>
              <a:defRPr/>
            </a:pPr>
            <a:r>
              <a:rPr lang="fr-FR" dirty="0"/>
              <a:t>Au cours de l'organogenèse, diverses régions des couches germinales se développent en organes rudimentaires.</a:t>
            </a:r>
            <a:br>
              <a:rPr lang="fr-FR" dirty="0"/>
            </a:br>
            <a:endParaRPr lang="fr-FR" dirty="0">
              <a:cs typeface="Calibri"/>
            </a:endParaRPr>
          </a:p>
          <a:p>
            <a:pPr marL="0" indent="0" algn="just">
              <a:buFont typeface="Arial" panose="020B0604020202020204" pitchFamily="34" charset="0"/>
              <a:buNone/>
              <a:defRPr/>
            </a:pPr>
            <a:r>
              <a:rPr lang="fr-FR" dirty="0"/>
              <a:t>Au début de l'organogenèse des vertébrés, la notochorde se forme à partir du mésoderme et la plaque neurale à partir de l'ectoderme.</a:t>
            </a:r>
            <a:endParaRPr lang="fr-FR" altLang="fr-FR" dirty="0">
              <a:cs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30F3D4A6-0E92-45E4-BAC0-3491C68C8D78}"/>
              </a:ext>
            </a:extLst>
          </p:cNvPr>
          <p:cNvSpPr>
            <a:spLocks noGrp="1" noChangeArrowheads="1"/>
          </p:cNvSpPr>
          <p:nvPr>
            <p:ph type="title" idx="4294967295"/>
          </p:nvPr>
        </p:nvSpPr>
        <p:spPr>
          <a:xfrm>
            <a:off x="152400" y="25400"/>
            <a:ext cx="2590800" cy="304800"/>
          </a:xfrm>
        </p:spPr>
        <p:txBody>
          <a:bodyPr/>
          <a:lstStyle/>
          <a:p>
            <a:pPr eaLnBrk="1" hangingPunct="1"/>
            <a:r>
              <a:rPr lang="en-US" altLang="fr-FR" sz="1600" b="1"/>
              <a:t>Figure 47.13</a:t>
            </a:r>
          </a:p>
        </p:txBody>
      </p:sp>
      <p:pic>
        <p:nvPicPr>
          <p:cNvPr id="31747" name="Picture 92" descr="47_13_FrogNeurulation-U">
            <a:extLst>
              <a:ext uri="{FF2B5EF4-FFF2-40B4-BE49-F238E27FC236}">
                <a16:creationId xmlns:a16="http://schemas.microsoft.com/office/drawing/2014/main" id="{487A56D8-E17C-448F-8676-8ADE053A06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267" y="408076"/>
            <a:ext cx="8520290" cy="5997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Text Box 4">
            <a:extLst>
              <a:ext uri="{FF2B5EF4-FFF2-40B4-BE49-F238E27FC236}">
                <a16:creationId xmlns:a16="http://schemas.microsoft.com/office/drawing/2014/main" id="{9FE58A8C-8C54-4293-8575-3ECCDD3B786B}"/>
              </a:ext>
            </a:extLst>
          </p:cNvPr>
          <p:cNvSpPr txBox="1">
            <a:spLocks noChangeArrowheads="1"/>
          </p:cNvSpPr>
          <p:nvPr/>
        </p:nvSpPr>
        <p:spPr bwMode="auto">
          <a:xfrm>
            <a:off x="704850" y="533400"/>
            <a:ext cx="925513"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Neural folds</a:t>
            </a:r>
          </a:p>
        </p:txBody>
      </p:sp>
      <p:sp>
        <p:nvSpPr>
          <p:cNvPr id="31749" name="Text Box 28">
            <a:extLst>
              <a:ext uri="{FF2B5EF4-FFF2-40B4-BE49-F238E27FC236}">
                <a16:creationId xmlns:a16="http://schemas.microsoft.com/office/drawing/2014/main" id="{C9A385A1-19DD-4FF2-8725-A061F046B3FE}"/>
              </a:ext>
            </a:extLst>
          </p:cNvPr>
          <p:cNvSpPr txBox="1">
            <a:spLocks noChangeArrowheads="1"/>
          </p:cNvSpPr>
          <p:nvPr/>
        </p:nvSpPr>
        <p:spPr bwMode="auto">
          <a:xfrm>
            <a:off x="2060575" y="2643188"/>
            <a:ext cx="449263"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1 mm</a:t>
            </a:r>
          </a:p>
        </p:txBody>
      </p:sp>
      <p:sp>
        <p:nvSpPr>
          <p:cNvPr id="31750" name="Text Box 29">
            <a:extLst>
              <a:ext uri="{FF2B5EF4-FFF2-40B4-BE49-F238E27FC236}">
                <a16:creationId xmlns:a16="http://schemas.microsoft.com/office/drawing/2014/main" id="{C2901254-E061-4B2A-AEE9-A2B31F6D2146}"/>
              </a:ext>
            </a:extLst>
          </p:cNvPr>
          <p:cNvSpPr txBox="1">
            <a:spLocks noChangeArrowheads="1"/>
          </p:cNvSpPr>
          <p:nvPr/>
        </p:nvSpPr>
        <p:spPr bwMode="auto">
          <a:xfrm>
            <a:off x="1306513" y="2921000"/>
            <a:ext cx="501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Neural </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fold</a:t>
            </a:r>
          </a:p>
        </p:txBody>
      </p:sp>
      <p:sp>
        <p:nvSpPr>
          <p:cNvPr id="31751" name="Text Box 30">
            <a:extLst>
              <a:ext uri="{FF2B5EF4-FFF2-40B4-BE49-F238E27FC236}">
                <a16:creationId xmlns:a16="http://schemas.microsoft.com/office/drawing/2014/main" id="{A007F520-9682-4820-8200-8C5248364072}"/>
              </a:ext>
            </a:extLst>
          </p:cNvPr>
          <p:cNvSpPr txBox="1">
            <a:spLocks noChangeArrowheads="1"/>
          </p:cNvSpPr>
          <p:nvPr/>
        </p:nvSpPr>
        <p:spPr bwMode="auto">
          <a:xfrm>
            <a:off x="1947863" y="2914650"/>
            <a:ext cx="501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Neural </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plate</a:t>
            </a:r>
          </a:p>
        </p:txBody>
      </p:sp>
      <p:sp>
        <p:nvSpPr>
          <p:cNvPr id="31752" name="Text Box 31">
            <a:extLst>
              <a:ext uri="{FF2B5EF4-FFF2-40B4-BE49-F238E27FC236}">
                <a16:creationId xmlns:a16="http://schemas.microsoft.com/office/drawing/2014/main" id="{FB8CD366-613B-4062-89AE-3CA2DF5F5DDE}"/>
              </a:ext>
            </a:extLst>
          </p:cNvPr>
          <p:cNvSpPr txBox="1">
            <a:spLocks noChangeArrowheads="1"/>
          </p:cNvSpPr>
          <p:nvPr/>
        </p:nvSpPr>
        <p:spPr bwMode="auto">
          <a:xfrm>
            <a:off x="374650" y="3998913"/>
            <a:ext cx="8318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Notochord</a:t>
            </a:r>
          </a:p>
        </p:txBody>
      </p:sp>
      <p:sp>
        <p:nvSpPr>
          <p:cNvPr id="31753" name="Text Box 32">
            <a:extLst>
              <a:ext uri="{FF2B5EF4-FFF2-40B4-BE49-F238E27FC236}">
                <a16:creationId xmlns:a16="http://schemas.microsoft.com/office/drawing/2014/main" id="{BEEA212B-FB4D-4374-9B38-F23D26B05E0F}"/>
              </a:ext>
            </a:extLst>
          </p:cNvPr>
          <p:cNvSpPr txBox="1">
            <a:spLocks noChangeArrowheads="1"/>
          </p:cNvSpPr>
          <p:nvPr/>
        </p:nvSpPr>
        <p:spPr bwMode="auto">
          <a:xfrm>
            <a:off x="368300" y="4243388"/>
            <a:ext cx="8318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Ectoderm</a:t>
            </a:r>
          </a:p>
        </p:txBody>
      </p:sp>
      <p:sp>
        <p:nvSpPr>
          <p:cNvPr id="31754" name="Text Box 33">
            <a:extLst>
              <a:ext uri="{FF2B5EF4-FFF2-40B4-BE49-F238E27FC236}">
                <a16:creationId xmlns:a16="http://schemas.microsoft.com/office/drawing/2014/main" id="{B968578B-DECC-4B38-BC79-448A021CE9C1}"/>
              </a:ext>
            </a:extLst>
          </p:cNvPr>
          <p:cNvSpPr txBox="1">
            <a:spLocks noChangeArrowheads="1"/>
          </p:cNvSpPr>
          <p:nvPr/>
        </p:nvSpPr>
        <p:spPr bwMode="auto">
          <a:xfrm>
            <a:off x="368300" y="4495800"/>
            <a:ext cx="831850"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Mesoderm</a:t>
            </a:r>
          </a:p>
        </p:txBody>
      </p:sp>
      <p:sp>
        <p:nvSpPr>
          <p:cNvPr id="31755" name="Text Box 34">
            <a:extLst>
              <a:ext uri="{FF2B5EF4-FFF2-40B4-BE49-F238E27FC236}">
                <a16:creationId xmlns:a16="http://schemas.microsoft.com/office/drawing/2014/main" id="{DA34DC5F-166F-483B-A2B7-6D586F84215A}"/>
              </a:ext>
            </a:extLst>
          </p:cNvPr>
          <p:cNvSpPr txBox="1">
            <a:spLocks noChangeArrowheads="1"/>
          </p:cNvSpPr>
          <p:nvPr/>
        </p:nvSpPr>
        <p:spPr bwMode="auto">
          <a:xfrm>
            <a:off x="368300" y="4760913"/>
            <a:ext cx="8318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Endoderm</a:t>
            </a:r>
          </a:p>
        </p:txBody>
      </p:sp>
      <p:sp>
        <p:nvSpPr>
          <p:cNvPr id="31756" name="Text Box 35">
            <a:extLst>
              <a:ext uri="{FF2B5EF4-FFF2-40B4-BE49-F238E27FC236}">
                <a16:creationId xmlns:a16="http://schemas.microsoft.com/office/drawing/2014/main" id="{136C6F55-9DB8-46A2-BF52-B70597EBD969}"/>
              </a:ext>
            </a:extLst>
          </p:cNvPr>
          <p:cNvSpPr txBox="1">
            <a:spLocks noChangeArrowheads="1"/>
          </p:cNvSpPr>
          <p:nvPr/>
        </p:nvSpPr>
        <p:spPr bwMode="auto">
          <a:xfrm>
            <a:off x="579438" y="5129213"/>
            <a:ext cx="963612"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Archenteron</a:t>
            </a:r>
          </a:p>
        </p:txBody>
      </p:sp>
      <p:sp>
        <p:nvSpPr>
          <p:cNvPr id="31757" name="Text Box 36">
            <a:extLst>
              <a:ext uri="{FF2B5EF4-FFF2-40B4-BE49-F238E27FC236}">
                <a16:creationId xmlns:a16="http://schemas.microsoft.com/office/drawing/2014/main" id="{509FD7BD-1DA8-4B41-A8FE-34F97101D89B}"/>
              </a:ext>
            </a:extLst>
          </p:cNvPr>
          <p:cNvSpPr txBox="1">
            <a:spLocks noChangeArrowheads="1"/>
          </p:cNvSpPr>
          <p:nvPr/>
        </p:nvSpPr>
        <p:spPr bwMode="auto">
          <a:xfrm>
            <a:off x="420688" y="5395913"/>
            <a:ext cx="1890712"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(a) Neural plate formation</a:t>
            </a:r>
          </a:p>
        </p:txBody>
      </p:sp>
      <p:sp>
        <p:nvSpPr>
          <p:cNvPr id="31758" name="Text Box 37">
            <a:extLst>
              <a:ext uri="{FF2B5EF4-FFF2-40B4-BE49-F238E27FC236}">
                <a16:creationId xmlns:a16="http://schemas.microsoft.com/office/drawing/2014/main" id="{91782EE2-07A9-4942-A5A6-BD4EB4CE1566}"/>
              </a:ext>
            </a:extLst>
          </p:cNvPr>
          <p:cNvSpPr txBox="1">
            <a:spLocks noChangeArrowheads="1"/>
          </p:cNvSpPr>
          <p:nvPr/>
        </p:nvSpPr>
        <p:spPr bwMode="auto">
          <a:xfrm>
            <a:off x="3324225" y="5945188"/>
            <a:ext cx="1890713"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(b) Neural tube formation</a:t>
            </a:r>
          </a:p>
        </p:txBody>
      </p:sp>
      <p:sp>
        <p:nvSpPr>
          <p:cNvPr id="31759" name="Text Box 38">
            <a:extLst>
              <a:ext uri="{FF2B5EF4-FFF2-40B4-BE49-F238E27FC236}">
                <a16:creationId xmlns:a16="http://schemas.microsoft.com/office/drawing/2014/main" id="{16D3EFF9-3A00-416C-B061-3F267A8AA6E6}"/>
              </a:ext>
            </a:extLst>
          </p:cNvPr>
          <p:cNvSpPr txBox="1">
            <a:spLocks noChangeArrowheads="1"/>
          </p:cNvSpPr>
          <p:nvPr/>
        </p:nvSpPr>
        <p:spPr bwMode="auto">
          <a:xfrm>
            <a:off x="6196013" y="4978400"/>
            <a:ext cx="858837"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(c) Somites</a:t>
            </a:r>
          </a:p>
        </p:txBody>
      </p:sp>
      <p:sp>
        <p:nvSpPr>
          <p:cNvPr id="31760" name="Text Box 39">
            <a:extLst>
              <a:ext uri="{FF2B5EF4-FFF2-40B4-BE49-F238E27FC236}">
                <a16:creationId xmlns:a16="http://schemas.microsoft.com/office/drawing/2014/main" id="{D6511166-AABA-4076-9937-14AEF8C54255}"/>
              </a:ext>
            </a:extLst>
          </p:cNvPr>
          <p:cNvSpPr txBox="1">
            <a:spLocks noChangeArrowheads="1"/>
          </p:cNvSpPr>
          <p:nvPr/>
        </p:nvSpPr>
        <p:spPr bwMode="auto">
          <a:xfrm>
            <a:off x="3363913" y="785813"/>
            <a:ext cx="501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Neural </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fold</a:t>
            </a:r>
          </a:p>
        </p:txBody>
      </p:sp>
      <p:sp>
        <p:nvSpPr>
          <p:cNvPr id="31761" name="Text Box 40">
            <a:extLst>
              <a:ext uri="{FF2B5EF4-FFF2-40B4-BE49-F238E27FC236}">
                <a16:creationId xmlns:a16="http://schemas.microsoft.com/office/drawing/2014/main" id="{DD5E872C-24FA-4F16-A717-49707A1AE360}"/>
              </a:ext>
            </a:extLst>
          </p:cNvPr>
          <p:cNvSpPr txBox="1">
            <a:spLocks noChangeArrowheads="1"/>
          </p:cNvSpPr>
          <p:nvPr/>
        </p:nvSpPr>
        <p:spPr bwMode="auto">
          <a:xfrm>
            <a:off x="4468813" y="792163"/>
            <a:ext cx="992187"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Neural plate</a:t>
            </a:r>
          </a:p>
        </p:txBody>
      </p:sp>
      <p:sp>
        <p:nvSpPr>
          <p:cNvPr id="31762" name="Text Box 41">
            <a:extLst>
              <a:ext uri="{FF2B5EF4-FFF2-40B4-BE49-F238E27FC236}">
                <a16:creationId xmlns:a16="http://schemas.microsoft.com/office/drawing/2014/main" id="{BA6253C9-2BB3-4856-961D-E563BCDE1E1D}"/>
              </a:ext>
            </a:extLst>
          </p:cNvPr>
          <p:cNvSpPr txBox="1">
            <a:spLocks noChangeArrowheads="1"/>
          </p:cNvSpPr>
          <p:nvPr/>
        </p:nvSpPr>
        <p:spPr bwMode="auto">
          <a:xfrm>
            <a:off x="5149850" y="3351213"/>
            <a:ext cx="7810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Neural </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crest cells</a:t>
            </a:r>
          </a:p>
        </p:txBody>
      </p:sp>
      <p:sp>
        <p:nvSpPr>
          <p:cNvPr id="31763" name="Text Box 42">
            <a:extLst>
              <a:ext uri="{FF2B5EF4-FFF2-40B4-BE49-F238E27FC236}">
                <a16:creationId xmlns:a16="http://schemas.microsoft.com/office/drawing/2014/main" id="{6F283F77-4D68-48A4-BF1F-C189A7689552}"/>
              </a:ext>
            </a:extLst>
          </p:cNvPr>
          <p:cNvSpPr txBox="1">
            <a:spLocks noChangeArrowheads="1"/>
          </p:cNvSpPr>
          <p:nvPr/>
        </p:nvSpPr>
        <p:spPr bwMode="auto">
          <a:xfrm>
            <a:off x="4600575" y="4441825"/>
            <a:ext cx="87471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Outer layer</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of ectoderm</a:t>
            </a:r>
          </a:p>
        </p:txBody>
      </p:sp>
      <p:sp>
        <p:nvSpPr>
          <p:cNvPr id="31764" name="Text Box 43">
            <a:extLst>
              <a:ext uri="{FF2B5EF4-FFF2-40B4-BE49-F238E27FC236}">
                <a16:creationId xmlns:a16="http://schemas.microsoft.com/office/drawing/2014/main" id="{C1E3CD1F-47AD-4F98-9498-E366E12B98A1}"/>
              </a:ext>
            </a:extLst>
          </p:cNvPr>
          <p:cNvSpPr txBox="1">
            <a:spLocks noChangeArrowheads="1"/>
          </p:cNvSpPr>
          <p:nvPr/>
        </p:nvSpPr>
        <p:spPr bwMode="auto">
          <a:xfrm>
            <a:off x="3290888" y="4730750"/>
            <a:ext cx="7810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Neural </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crest cells</a:t>
            </a:r>
          </a:p>
        </p:txBody>
      </p:sp>
      <p:sp>
        <p:nvSpPr>
          <p:cNvPr id="31765" name="Text Box 44">
            <a:extLst>
              <a:ext uri="{FF2B5EF4-FFF2-40B4-BE49-F238E27FC236}">
                <a16:creationId xmlns:a16="http://schemas.microsoft.com/office/drawing/2014/main" id="{355671E3-7572-4179-BD2C-76625D6E904F}"/>
              </a:ext>
            </a:extLst>
          </p:cNvPr>
          <p:cNvSpPr txBox="1">
            <a:spLocks noChangeArrowheads="1"/>
          </p:cNvSpPr>
          <p:nvPr/>
        </p:nvSpPr>
        <p:spPr bwMode="auto">
          <a:xfrm>
            <a:off x="3317875" y="5499100"/>
            <a:ext cx="5302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Neural </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tube</a:t>
            </a:r>
          </a:p>
        </p:txBody>
      </p:sp>
      <p:sp>
        <p:nvSpPr>
          <p:cNvPr id="31766" name="Text Box 45">
            <a:extLst>
              <a:ext uri="{FF2B5EF4-FFF2-40B4-BE49-F238E27FC236}">
                <a16:creationId xmlns:a16="http://schemas.microsoft.com/office/drawing/2014/main" id="{C1BA95DE-0CDD-4502-A522-591BDB4B4F3A}"/>
              </a:ext>
            </a:extLst>
          </p:cNvPr>
          <p:cNvSpPr txBox="1">
            <a:spLocks noChangeArrowheads="1"/>
          </p:cNvSpPr>
          <p:nvPr/>
        </p:nvSpPr>
        <p:spPr bwMode="auto">
          <a:xfrm>
            <a:off x="6332538" y="500063"/>
            <a:ext cx="304800"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Eye</a:t>
            </a:r>
          </a:p>
        </p:txBody>
      </p:sp>
      <p:sp>
        <p:nvSpPr>
          <p:cNvPr id="31767" name="Text Box 46">
            <a:extLst>
              <a:ext uri="{FF2B5EF4-FFF2-40B4-BE49-F238E27FC236}">
                <a16:creationId xmlns:a16="http://schemas.microsoft.com/office/drawing/2014/main" id="{BDDE8B71-5CDB-48ED-AA61-391800D9642F}"/>
              </a:ext>
            </a:extLst>
          </p:cNvPr>
          <p:cNvSpPr txBox="1">
            <a:spLocks noChangeArrowheads="1"/>
          </p:cNvSpPr>
          <p:nvPr/>
        </p:nvSpPr>
        <p:spPr bwMode="auto">
          <a:xfrm>
            <a:off x="7094538" y="506413"/>
            <a:ext cx="609600"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Somites</a:t>
            </a:r>
          </a:p>
        </p:txBody>
      </p:sp>
      <p:sp>
        <p:nvSpPr>
          <p:cNvPr id="31768" name="Text Box 47">
            <a:extLst>
              <a:ext uri="{FF2B5EF4-FFF2-40B4-BE49-F238E27FC236}">
                <a16:creationId xmlns:a16="http://schemas.microsoft.com/office/drawing/2014/main" id="{98831311-0A3B-4341-A2B1-68B9796B138C}"/>
              </a:ext>
            </a:extLst>
          </p:cNvPr>
          <p:cNvSpPr txBox="1">
            <a:spLocks noChangeArrowheads="1"/>
          </p:cNvSpPr>
          <p:nvPr/>
        </p:nvSpPr>
        <p:spPr bwMode="auto">
          <a:xfrm>
            <a:off x="8178800" y="506413"/>
            <a:ext cx="6873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Tail bud</a:t>
            </a:r>
          </a:p>
        </p:txBody>
      </p:sp>
      <p:sp>
        <p:nvSpPr>
          <p:cNvPr id="31769" name="Text Box 49">
            <a:extLst>
              <a:ext uri="{FF2B5EF4-FFF2-40B4-BE49-F238E27FC236}">
                <a16:creationId xmlns:a16="http://schemas.microsoft.com/office/drawing/2014/main" id="{2CB767B1-720D-45D4-85DD-443A4D0BCD82}"/>
              </a:ext>
            </a:extLst>
          </p:cNvPr>
          <p:cNvSpPr txBox="1">
            <a:spLocks noChangeArrowheads="1"/>
          </p:cNvSpPr>
          <p:nvPr/>
        </p:nvSpPr>
        <p:spPr bwMode="auto">
          <a:xfrm>
            <a:off x="6246813" y="2398713"/>
            <a:ext cx="449262"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SEM</a:t>
            </a:r>
          </a:p>
        </p:txBody>
      </p:sp>
      <p:sp>
        <p:nvSpPr>
          <p:cNvPr id="31770" name="Text Box 50">
            <a:extLst>
              <a:ext uri="{FF2B5EF4-FFF2-40B4-BE49-F238E27FC236}">
                <a16:creationId xmlns:a16="http://schemas.microsoft.com/office/drawing/2014/main" id="{43C33C27-0E63-4B13-8D13-3A8FF96DFECD}"/>
              </a:ext>
            </a:extLst>
          </p:cNvPr>
          <p:cNvSpPr txBox="1">
            <a:spLocks noChangeArrowheads="1"/>
          </p:cNvSpPr>
          <p:nvPr/>
        </p:nvSpPr>
        <p:spPr bwMode="auto">
          <a:xfrm>
            <a:off x="6156325" y="2768600"/>
            <a:ext cx="84613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Neural tube</a:t>
            </a:r>
          </a:p>
        </p:txBody>
      </p:sp>
      <p:sp>
        <p:nvSpPr>
          <p:cNvPr id="31771" name="Text Box 51">
            <a:extLst>
              <a:ext uri="{FF2B5EF4-FFF2-40B4-BE49-F238E27FC236}">
                <a16:creationId xmlns:a16="http://schemas.microsoft.com/office/drawing/2014/main" id="{897A2AC3-5214-46EA-B2D7-BB7F7916C726}"/>
              </a:ext>
            </a:extLst>
          </p:cNvPr>
          <p:cNvSpPr txBox="1">
            <a:spLocks noChangeArrowheads="1"/>
          </p:cNvSpPr>
          <p:nvPr/>
        </p:nvSpPr>
        <p:spPr bwMode="auto">
          <a:xfrm>
            <a:off x="6164263" y="3040063"/>
            <a:ext cx="846137"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Notochord</a:t>
            </a:r>
          </a:p>
        </p:txBody>
      </p:sp>
      <p:sp>
        <p:nvSpPr>
          <p:cNvPr id="31772" name="Text Box 52">
            <a:extLst>
              <a:ext uri="{FF2B5EF4-FFF2-40B4-BE49-F238E27FC236}">
                <a16:creationId xmlns:a16="http://schemas.microsoft.com/office/drawing/2014/main" id="{2DDE6B70-8DE1-47E0-A51B-541841ADCDFE}"/>
              </a:ext>
            </a:extLst>
          </p:cNvPr>
          <p:cNvSpPr txBox="1">
            <a:spLocks noChangeArrowheads="1"/>
          </p:cNvSpPr>
          <p:nvPr/>
        </p:nvSpPr>
        <p:spPr bwMode="auto">
          <a:xfrm>
            <a:off x="6164263" y="3317875"/>
            <a:ext cx="620712"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Coelom</a:t>
            </a:r>
          </a:p>
        </p:txBody>
      </p:sp>
      <p:sp>
        <p:nvSpPr>
          <p:cNvPr id="31773" name="Text Box 53">
            <a:extLst>
              <a:ext uri="{FF2B5EF4-FFF2-40B4-BE49-F238E27FC236}">
                <a16:creationId xmlns:a16="http://schemas.microsoft.com/office/drawing/2014/main" id="{2E68FB79-53C3-4E41-9DBF-2754B2D576E8}"/>
              </a:ext>
            </a:extLst>
          </p:cNvPr>
          <p:cNvSpPr txBox="1">
            <a:spLocks noChangeArrowheads="1"/>
          </p:cNvSpPr>
          <p:nvPr/>
        </p:nvSpPr>
        <p:spPr bwMode="auto">
          <a:xfrm>
            <a:off x="8266113" y="2813050"/>
            <a:ext cx="4889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Neural</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crest</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cells</a:t>
            </a:r>
          </a:p>
        </p:txBody>
      </p:sp>
      <p:sp>
        <p:nvSpPr>
          <p:cNvPr id="31774" name="Text Box 54">
            <a:extLst>
              <a:ext uri="{FF2B5EF4-FFF2-40B4-BE49-F238E27FC236}">
                <a16:creationId xmlns:a16="http://schemas.microsoft.com/office/drawing/2014/main" id="{86EE8C72-7A03-4DCD-B387-0F928727EC80}"/>
              </a:ext>
            </a:extLst>
          </p:cNvPr>
          <p:cNvSpPr txBox="1">
            <a:spLocks noChangeArrowheads="1"/>
          </p:cNvSpPr>
          <p:nvPr/>
        </p:nvSpPr>
        <p:spPr bwMode="auto">
          <a:xfrm>
            <a:off x="8174038" y="4216400"/>
            <a:ext cx="555625"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Somite</a:t>
            </a:r>
          </a:p>
        </p:txBody>
      </p:sp>
      <p:sp>
        <p:nvSpPr>
          <p:cNvPr id="31775" name="Text Box 55">
            <a:extLst>
              <a:ext uri="{FF2B5EF4-FFF2-40B4-BE49-F238E27FC236}">
                <a16:creationId xmlns:a16="http://schemas.microsoft.com/office/drawing/2014/main" id="{2D2245AE-EFEF-4EBE-8039-82BF0FE5B9FE}"/>
              </a:ext>
            </a:extLst>
          </p:cNvPr>
          <p:cNvSpPr txBox="1">
            <a:spLocks noChangeArrowheads="1"/>
          </p:cNvSpPr>
          <p:nvPr/>
        </p:nvSpPr>
        <p:spPr bwMode="auto">
          <a:xfrm>
            <a:off x="7843838" y="4495800"/>
            <a:ext cx="8731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Archenteron</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(digestive</a:t>
            </a:r>
            <a:br>
              <a:rPr lang="en-US" altLang="fr-FR" sz="1200" b="1">
                <a:latin typeface="Arial" panose="020B0604020202020204" pitchFamily="34" charset="0"/>
                <a:ea typeface="ヒラギノ角ゴ Pro W3" pitchFamily="84" charset="-128"/>
              </a:rPr>
            </a:br>
            <a:r>
              <a:rPr lang="en-US" altLang="fr-FR" sz="1200" b="1">
                <a:latin typeface="Arial" panose="020B0604020202020204" pitchFamily="34" charset="0"/>
                <a:ea typeface="ヒラギノ角ゴ Pro W3" pitchFamily="84" charset="-128"/>
              </a:rPr>
              <a:t>cavity)</a:t>
            </a:r>
          </a:p>
        </p:txBody>
      </p:sp>
      <p:sp>
        <p:nvSpPr>
          <p:cNvPr id="31776" name="Line 56">
            <a:extLst>
              <a:ext uri="{FF2B5EF4-FFF2-40B4-BE49-F238E27FC236}">
                <a16:creationId xmlns:a16="http://schemas.microsoft.com/office/drawing/2014/main" id="{010A80D9-8B79-4CCF-8AE3-ECE5452F03B9}"/>
              </a:ext>
            </a:extLst>
          </p:cNvPr>
          <p:cNvSpPr>
            <a:spLocks noChangeShapeType="1"/>
          </p:cNvSpPr>
          <p:nvPr/>
        </p:nvSpPr>
        <p:spPr bwMode="auto">
          <a:xfrm>
            <a:off x="1957388" y="2579688"/>
            <a:ext cx="1587" cy="793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77" name="Line 57">
            <a:extLst>
              <a:ext uri="{FF2B5EF4-FFF2-40B4-BE49-F238E27FC236}">
                <a16:creationId xmlns:a16="http://schemas.microsoft.com/office/drawing/2014/main" id="{45D0552C-0C5D-4CB9-8468-5E1CFEEDC91D}"/>
              </a:ext>
            </a:extLst>
          </p:cNvPr>
          <p:cNvSpPr>
            <a:spLocks noChangeShapeType="1"/>
          </p:cNvSpPr>
          <p:nvPr/>
        </p:nvSpPr>
        <p:spPr bwMode="auto">
          <a:xfrm>
            <a:off x="2590800" y="2579688"/>
            <a:ext cx="0" cy="793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78" name="Line 58">
            <a:extLst>
              <a:ext uri="{FF2B5EF4-FFF2-40B4-BE49-F238E27FC236}">
                <a16:creationId xmlns:a16="http://schemas.microsoft.com/office/drawing/2014/main" id="{06D4BC44-6666-4E10-AC86-FE86023BE555}"/>
              </a:ext>
            </a:extLst>
          </p:cNvPr>
          <p:cNvSpPr>
            <a:spLocks noChangeShapeType="1"/>
          </p:cNvSpPr>
          <p:nvPr/>
        </p:nvSpPr>
        <p:spPr bwMode="auto">
          <a:xfrm>
            <a:off x="1957388" y="2619375"/>
            <a:ext cx="633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79" name="Text Box 59">
            <a:extLst>
              <a:ext uri="{FF2B5EF4-FFF2-40B4-BE49-F238E27FC236}">
                <a16:creationId xmlns:a16="http://schemas.microsoft.com/office/drawing/2014/main" id="{6AFD8B47-B943-4C26-B13F-2BB245906D6E}"/>
              </a:ext>
            </a:extLst>
          </p:cNvPr>
          <p:cNvSpPr txBox="1">
            <a:spLocks noChangeArrowheads="1"/>
          </p:cNvSpPr>
          <p:nvPr/>
        </p:nvSpPr>
        <p:spPr bwMode="auto">
          <a:xfrm>
            <a:off x="8086725" y="2451100"/>
            <a:ext cx="449263"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200" b="1">
                <a:latin typeface="Arial" panose="020B0604020202020204" pitchFamily="34" charset="0"/>
                <a:ea typeface="ヒラギノ角ゴ Pro W3" pitchFamily="84" charset="-128"/>
              </a:rPr>
              <a:t>1 mm</a:t>
            </a:r>
          </a:p>
        </p:txBody>
      </p:sp>
      <p:sp>
        <p:nvSpPr>
          <p:cNvPr id="31780" name="Line 60">
            <a:extLst>
              <a:ext uri="{FF2B5EF4-FFF2-40B4-BE49-F238E27FC236}">
                <a16:creationId xmlns:a16="http://schemas.microsoft.com/office/drawing/2014/main" id="{C5BD1EC7-09E6-46CB-8B56-E4040DC0B85D}"/>
              </a:ext>
            </a:extLst>
          </p:cNvPr>
          <p:cNvSpPr>
            <a:spLocks noChangeShapeType="1"/>
          </p:cNvSpPr>
          <p:nvPr/>
        </p:nvSpPr>
        <p:spPr bwMode="auto">
          <a:xfrm>
            <a:off x="7983538" y="2362200"/>
            <a:ext cx="1587" cy="793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81" name="Line 61">
            <a:extLst>
              <a:ext uri="{FF2B5EF4-FFF2-40B4-BE49-F238E27FC236}">
                <a16:creationId xmlns:a16="http://schemas.microsoft.com/office/drawing/2014/main" id="{C2E6555D-A3EB-41EE-8C90-98F26AB22D0D}"/>
              </a:ext>
            </a:extLst>
          </p:cNvPr>
          <p:cNvSpPr>
            <a:spLocks noChangeShapeType="1"/>
          </p:cNvSpPr>
          <p:nvPr/>
        </p:nvSpPr>
        <p:spPr bwMode="auto">
          <a:xfrm>
            <a:off x="8632825" y="2355850"/>
            <a:ext cx="0" cy="857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82" name="Line 62">
            <a:extLst>
              <a:ext uri="{FF2B5EF4-FFF2-40B4-BE49-F238E27FC236}">
                <a16:creationId xmlns:a16="http://schemas.microsoft.com/office/drawing/2014/main" id="{94B4558E-0C39-451A-B2B2-05BFA3A20A44}"/>
              </a:ext>
            </a:extLst>
          </p:cNvPr>
          <p:cNvSpPr>
            <a:spLocks noChangeShapeType="1"/>
          </p:cNvSpPr>
          <p:nvPr/>
        </p:nvSpPr>
        <p:spPr bwMode="auto">
          <a:xfrm>
            <a:off x="7986713" y="2401888"/>
            <a:ext cx="6461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83" name="Line 63">
            <a:extLst>
              <a:ext uri="{FF2B5EF4-FFF2-40B4-BE49-F238E27FC236}">
                <a16:creationId xmlns:a16="http://schemas.microsoft.com/office/drawing/2014/main" id="{C9F833E1-281D-4D1C-9A5E-499420912FE4}"/>
              </a:ext>
            </a:extLst>
          </p:cNvPr>
          <p:cNvSpPr>
            <a:spLocks noChangeShapeType="1"/>
          </p:cNvSpPr>
          <p:nvPr/>
        </p:nvSpPr>
        <p:spPr bwMode="auto">
          <a:xfrm>
            <a:off x="1547813" y="3241675"/>
            <a:ext cx="92075" cy="3175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84" name="Line 64">
            <a:extLst>
              <a:ext uri="{FF2B5EF4-FFF2-40B4-BE49-F238E27FC236}">
                <a16:creationId xmlns:a16="http://schemas.microsoft.com/office/drawing/2014/main" id="{CF9F81B2-6656-43DE-8A72-9AB263C519ED}"/>
              </a:ext>
            </a:extLst>
          </p:cNvPr>
          <p:cNvSpPr>
            <a:spLocks noChangeShapeType="1"/>
          </p:cNvSpPr>
          <p:nvPr/>
        </p:nvSpPr>
        <p:spPr bwMode="auto">
          <a:xfrm>
            <a:off x="2170113" y="3254375"/>
            <a:ext cx="92075" cy="1587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85" name="Line 65">
            <a:extLst>
              <a:ext uri="{FF2B5EF4-FFF2-40B4-BE49-F238E27FC236}">
                <a16:creationId xmlns:a16="http://schemas.microsoft.com/office/drawing/2014/main" id="{5CBBBC2C-919A-428C-8ED9-F3158BA78F40}"/>
              </a:ext>
            </a:extLst>
          </p:cNvPr>
          <p:cNvSpPr>
            <a:spLocks noChangeShapeType="1"/>
          </p:cNvSpPr>
          <p:nvPr/>
        </p:nvSpPr>
        <p:spPr bwMode="auto">
          <a:xfrm flipH="1">
            <a:off x="1163638" y="3889375"/>
            <a:ext cx="741362" cy="1857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86" name="Line 66">
            <a:extLst>
              <a:ext uri="{FF2B5EF4-FFF2-40B4-BE49-F238E27FC236}">
                <a16:creationId xmlns:a16="http://schemas.microsoft.com/office/drawing/2014/main" id="{7E3A9698-4A0E-4720-909D-E7FB850DBE74}"/>
              </a:ext>
            </a:extLst>
          </p:cNvPr>
          <p:cNvSpPr>
            <a:spLocks noChangeShapeType="1"/>
          </p:cNvSpPr>
          <p:nvPr/>
        </p:nvSpPr>
        <p:spPr bwMode="auto">
          <a:xfrm flipH="1">
            <a:off x="1111250" y="4313238"/>
            <a:ext cx="1460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87" name="Line 67">
            <a:extLst>
              <a:ext uri="{FF2B5EF4-FFF2-40B4-BE49-F238E27FC236}">
                <a16:creationId xmlns:a16="http://schemas.microsoft.com/office/drawing/2014/main" id="{8FF3210D-E354-4590-A8DF-E9EB4166C5D9}"/>
              </a:ext>
            </a:extLst>
          </p:cNvPr>
          <p:cNvSpPr>
            <a:spLocks noChangeShapeType="1"/>
          </p:cNvSpPr>
          <p:nvPr/>
        </p:nvSpPr>
        <p:spPr bwMode="auto">
          <a:xfrm flipH="1">
            <a:off x="1163638" y="4471988"/>
            <a:ext cx="238125" cy="793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88" name="Line 68">
            <a:extLst>
              <a:ext uri="{FF2B5EF4-FFF2-40B4-BE49-F238E27FC236}">
                <a16:creationId xmlns:a16="http://schemas.microsoft.com/office/drawing/2014/main" id="{BA753CAF-5DF2-450B-BE01-EEC8379D5BED}"/>
              </a:ext>
            </a:extLst>
          </p:cNvPr>
          <p:cNvSpPr>
            <a:spLocks noChangeShapeType="1"/>
          </p:cNvSpPr>
          <p:nvPr/>
        </p:nvSpPr>
        <p:spPr bwMode="auto">
          <a:xfrm flipH="1">
            <a:off x="1150938" y="4524375"/>
            <a:ext cx="436562" cy="2905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89" name="Line 69">
            <a:extLst>
              <a:ext uri="{FF2B5EF4-FFF2-40B4-BE49-F238E27FC236}">
                <a16:creationId xmlns:a16="http://schemas.microsoft.com/office/drawing/2014/main" id="{227AB2AA-07EF-4A96-A23D-E8242995DB6D}"/>
              </a:ext>
            </a:extLst>
          </p:cNvPr>
          <p:cNvSpPr>
            <a:spLocks noChangeShapeType="1"/>
          </p:cNvSpPr>
          <p:nvPr/>
        </p:nvSpPr>
        <p:spPr bwMode="auto">
          <a:xfrm flipH="1">
            <a:off x="1296988" y="4233863"/>
            <a:ext cx="515937" cy="8858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90" name="Line 70">
            <a:extLst>
              <a:ext uri="{FF2B5EF4-FFF2-40B4-BE49-F238E27FC236}">
                <a16:creationId xmlns:a16="http://schemas.microsoft.com/office/drawing/2014/main" id="{6C813DD0-76BA-41A7-B1D3-CEEC98EE213C}"/>
              </a:ext>
            </a:extLst>
          </p:cNvPr>
          <p:cNvSpPr>
            <a:spLocks noChangeShapeType="1"/>
          </p:cNvSpPr>
          <p:nvPr/>
        </p:nvSpPr>
        <p:spPr bwMode="auto">
          <a:xfrm>
            <a:off x="3676650" y="1031875"/>
            <a:ext cx="304800" cy="2778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91" name="Line 71">
            <a:extLst>
              <a:ext uri="{FF2B5EF4-FFF2-40B4-BE49-F238E27FC236}">
                <a16:creationId xmlns:a16="http://schemas.microsoft.com/office/drawing/2014/main" id="{A5C0ADA6-98ED-4D27-9388-2F588B522BE4}"/>
              </a:ext>
            </a:extLst>
          </p:cNvPr>
          <p:cNvSpPr>
            <a:spLocks noChangeShapeType="1"/>
          </p:cNvSpPr>
          <p:nvPr/>
        </p:nvSpPr>
        <p:spPr bwMode="auto">
          <a:xfrm flipH="1">
            <a:off x="4338638" y="979488"/>
            <a:ext cx="528637" cy="409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92" name="Line 72">
            <a:extLst>
              <a:ext uri="{FF2B5EF4-FFF2-40B4-BE49-F238E27FC236}">
                <a16:creationId xmlns:a16="http://schemas.microsoft.com/office/drawing/2014/main" id="{4E11504F-9AB5-490D-99FD-220FE18E6F67}"/>
              </a:ext>
            </a:extLst>
          </p:cNvPr>
          <p:cNvSpPr>
            <a:spLocks noChangeShapeType="1"/>
          </p:cNvSpPr>
          <p:nvPr/>
        </p:nvSpPr>
        <p:spPr bwMode="auto">
          <a:xfrm>
            <a:off x="1044575" y="687388"/>
            <a:ext cx="476250" cy="11906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93" name="Line 73">
            <a:extLst>
              <a:ext uri="{FF2B5EF4-FFF2-40B4-BE49-F238E27FC236}">
                <a16:creationId xmlns:a16="http://schemas.microsoft.com/office/drawing/2014/main" id="{20550721-E1EE-49DE-8EA0-85605AF8FEE2}"/>
              </a:ext>
            </a:extLst>
          </p:cNvPr>
          <p:cNvSpPr>
            <a:spLocks noChangeShapeType="1"/>
          </p:cNvSpPr>
          <p:nvPr/>
        </p:nvSpPr>
        <p:spPr bwMode="auto">
          <a:xfrm>
            <a:off x="1044575" y="687388"/>
            <a:ext cx="490538" cy="8731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94" name="Line 74">
            <a:extLst>
              <a:ext uri="{FF2B5EF4-FFF2-40B4-BE49-F238E27FC236}">
                <a16:creationId xmlns:a16="http://schemas.microsoft.com/office/drawing/2014/main" id="{97309C27-8181-4813-A1BC-039A025BE6F9}"/>
              </a:ext>
            </a:extLst>
          </p:cNvPr>
          <p:cNvSpPr>
            <a:spLocks noChangeShapeType="1"/>
          </p:cNvSpPr>
          <p:nvPr/>
        </p:nvSpPr>
        <p:spPr bwMode="auto">
          <a:xfrm flipH="1">
            <a:off x="4246563" y="3413125"/>
            <a:ext cx="846137" cy="5032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95" name="Line 75">
            <a:extLst>
              <a:ext uri="{FF2B5EF4-FFF2-40B4-BE49-F238E27FC236}">
                <a16:creationId xmlns:a16="http://schemas.microsoft.com/office/drawing/2014/main" id="{7AE85AC0-2A88-48EE-9000-C11FF820B37A}"/>
              </a:ext>
            </a:extLst>
          </p:cNvPr>
          <p:cNvSpPr>
            <a:spLocks noChangeShapeType="1"/>
          </p:cNvSpPr>
          <p:nvPr/>
        </p:nvSpPr>
        <p:spPr bwMode="auto">
          <a:xfrm flipH="1">
            <a:off x="4549775" y="4775200"/>
            <a:ext cx="146050" cy="2778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96" name="Line 76">
            <a:extLst>
              <a:ext uri="{FF2B5EF4-FFF2-40B4-BE49-F238E27FC236}">
                <a16:creationId xmlns:a16="http://schemas.microsoft.com/office/drawing/2014/main" id="{ABCDB352-B720-441F-9474-4F8CB362A1C8}"/>
              </a:ext>
            </a:extLst>
          </p:cNvPr>
          <p:cNvSpPr>
            <a:spLocks noChangeShapeType="1"/>
          </p:cNvSpPr>
          <p:nvPr/>
        </p:nvSpPr>
        <p:spPr bwMode="auto">
          <a:xfrm>
            <a:off x="3690938" y="5053013"/>
            <a:ext cx="568325" cy="1730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97" name="Line 77">
            <a:extLst>
              <a:ext uri="{FF2B5EF4-FFF2-40B4-BE49-F238E27FC236}">
                <a16:creationId xmlns:a16="http://schemas.microsoft.com/office/drawing/2014/main" id="{BEA2EF6A-2910-4AC1-B82C-A8361091B222}"/>
              </a:ext>
            </a:extLst>
          </p:cNvPr>
          <p:cNvSpPr>
            <a:spLocks noChangeShapeType="1"/>
          </p:cNvSpPr>
          <p:nvPr/>
        </p:nvSpPr>
        <p:spPr bwMode="auto">
          <a:xfrm flipV="1">
            <a:off x="3663950" y="5610225"/>
            <a:ext cx="515938" cy="1047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98" name="Line 78">
            <a:extLst>
              <a:ext uri="{FF2B5EF4-FFF2-40B4-BE49-F238E27FC236}">
                <a16:creationId xmlns:a16="http://schemas.microsoft.com/office/drawing/2014/main" id="{E286BB24-3263-428A-B7A2-1B250BF1EB4F}"/>
              </a:ext>
            </a:extLst>
          </p:cNvPr>
          <p:cNvSpPr>
            <a:spLocks noChangeShapeType="1"/>
          </p:cNvSpPr>
          <p:nvPr/>
        </p:nvSpPr>
        <p:spPr bwMode="auto">
          <a:xfrm>
            <a:off x="6403975" y="676275"/>
            <a:ext cx="104775" cy="923925"/>
          </a:xfrm>
          <a:prstGeom prst="line">
            <a:avLst/>
          </a:prstGeom>
          <a:noFill/>
          <a:ln w="254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799" name="Line 79">
            <a:extLst>
              <a:ext uri="{FF2B5EF4-FFF2-40B4-BE49-F238E27FC236}">
                <a16:creationId xmlns:a16="http://schemas.microsoft.com/office/drawing/2014/main" id="{72C1543B-E44D-47B3-B867-ECF0B8B7E034}"/>
              </a:ext>
            </a:extLst>
          </p:cNvPr>
          <p:cNvSpPr>
            <a:spLocks noChangeShapeType="1"/>
          </p:cNvSpPr>
          <p:nvPr/>
        </p:nvSpPr>
        <p:spPr bwMode="auto">
          <a:xfrm>
            <a:off x="6403975" y="669925"/>
            <a:ext cx="104775" cy="9239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00" name="Line 80">
            <a:extLst>
              <a:ext uri="{FF2B5EF4-FFF2-40B4-BE49-F238E27FC236}">
                <a16:creationId xmlns:a16="http://schemas.microsoft.com/office/drawing/2014/main" id="{DF259EBC-A7CC-45A7-AE8A-809D5E5DBBBE}"/>
              </a:ext>
            </a:extLst>
          </p:cNvPr>
          <p:cNvSpPr>
            <a:spLocks noChangeShapeType="1"/>
          </p:cNvSpPr>
          <p:nvPr/>
        </p:nvSpPr>
        <p:spPr bwMode="auto">
          <a:xfrm flipH="1">
            <a:off x="7137400" y="709613"/>
            <a:ext cx="292100" cy="606425"/>
          </a:xfrm>
          <a:prstGeom prst="line">
            <a:avLst/>
          </a:prstGeom>
          <a:noFill/>
          <a:ln w="254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01" name="Line 81">
            <a:extLst>
              <a:ext uri="{FF2B5EF4-FFF2-40B4-BE49-F238E27FC236}">
                <a16:creationId xmlns:a16="http://schemas.microsoft.com/office/drawing/2014/main" id="{75379061-0586-4793-A37A-86F6BD553BCE}"/>
              </a:ext>
            </a:extLst>
          </p:cNvPr>
          <p:cNvSpPr>
            <a:spLocks noChangeShapeType="1"/>
          </p:cNvSpPr>
          <p:nvPr/>
        </p:nvSpPr>
        <p:spPr bwMode="auto">
          <a:xfrm flipH="1">
            <a:off x="7145338" y="703263"/>
            <a:ext cx="284162" cy="6064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02" name="Line 82">
            <a:extLst>
              <a:ext uri="{FF2B5EF4-FFF2-40B4-BE49-F238E27FC236}">
                <a16:creationId xmlns:a16="http://schemas.microsoft.com/office/drawing/2014/main" id="{9CD3D0F4-D253-4CF4-95DB-CDDC46427D65}"/>
              </a:ext>
            </a:extLst>
          </p:cNvPr>
          <p:cNvSpPr>
            <a:spLocks noChangeShapeType="1"/>
          </p:cNvSpPr>
          <p:nvPr/>
        </p:nvSpPr>
        <p:spPr bwMode="auto">
          <a:xfrm flipH="1">
            <a:off x="7389813" y="717550"/>
            <a:ext cx="46037" cy="479425"/>
          </a:xfrm>
          <a:prstGeom prst="line">
            <a:avLst/>
          </a:prstGeom>
          <a:noFill/>
          <a:ln w="254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03" name="Line 83">
            <a:extLst>
              <a:ext uri="{FF2B5EF4-FFF2-40B4-BE49-F238E27FC236}">
                <a16:creationId xmlns:a16="http://schemas.microsoft.com/office/drawing/2014/main" id="{EB5C3FD5-7E22-498E-84E2-518A3F1FBDE1}"/>
              </a:ext>
            </a:extLst>
          </p:cNvPr>
          <p:cNvSpPr>
            <a:spLocks noChangeShapeType="1"/>
          </p:cNvSpPr>
          <p:nvPr/>
        </p:nvSpPr>
        <p:spPr bwMode="auto">
          <a:xfrm flipH="1">
            <a:off x="7389813" y="698500"/>
            <a:ext cx="46037" cy="4937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04" name="Line 84">
            <a:extLst>
              <a:ext uri="{FF2B5EF4-FFF2-40B4-BE49-F238E27FC236}">
                <a16:creationId xmlns:a16="http://schemas.microsoft.com/office/drawing/2014/main" id="{F8B834E5-568B-44D8-879E-A335780EF707}"/>
              </a:ext>
            </a:extLst>
          </p:cNvPr>
          <p:cNvSpPr>
            <a:spLocks noChangeShapeType="1"/>
          </p:cNvSpPr>
          <p:nvPr/>
        </p:nvSpPr>
        <p:spPr bwMode="auto">
          <a:xfrm flipH="1">
            <a:off x="8485188" y="696913"/>
            <a:ext cx="28575" cy="395287"/>
          </a:xfrm>
          <a:prstGeom prst="line">
            <a:avLst/>
          </a:prstGeom>
          <a:noFill/>
          <a:ln w="254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05" name="Line 85">
            <a:extLst>
              <a:ext uri="{FF2B5EF4-FFF2-40B4-BE49-F238E27FC236}">
                <a16:creationId xmlns:a16="http://schemas.microsoft.com/office/drawing/2014/main" id="{FC7692A3-8572-40BE-91E9-FC3A8341B3CC}"/>
              </a:ext>
            </a:extLst>
          </p:cNvPr>
          <p:cNvSpPr>
            <a:spLocks noChangeShapeType="1"/>
          </p:cNvSpPr>
          <p:nvPr/>
        </p:nvSpPr>
        <p:spPr bwMode="auto">
          <a:xfrm flipH="1">
            <a:off x="8486775" y="677863"/>
            <a:ext cx="26988" cy="42068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06" name="Line 86">
            <a:extLst>
              <a:ext uri="{FF2B5EF4-FFF2-40B4-BE49-F238E27FC236}">
                <a16:creationId xmlns:a16="http://schemas.microsoft.com/office/drawing/2014/main" id="{15154C49-4432-4A07-9BDA-84E693DA62B4}"/>
              </a:ext>
            </a:extLst>
          </p:cNvPr>
          <p:cNvSpPr>
            <a:spLocks noChangeShapeType="1"/>
          </p:cNvSpPr>
          <p:nvPr/>
        </p:nvSpPr>
        <p:spPr bwMode="auto">
          <a:xfrm>
            <a:off x="6945313" y="2936875"/>
            <a:ext cx="290512" cy="304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07" name="Line 87">
            <a:extLst>
              <a:ext uri="{FF2B5EF4-FFF2-40B4-BE49-F238E27FC236}">
                <a16:creationId xmlns:a16="http://schemas.microsoft.com/office/drawing/2014/main" id="{42AA0EA0-6358-483B-9866-59DCE43017DC}"/>
              </a:ext>
            </a:extLst>
          </p:cNvPr>
          <p:cNvSpPr>
            <a:spLocks noChangeShapeType="1"/>
          </p:cNvSpPr>
          <p:nvPr/>
        </p:nvSpPr>
        <p:spPr bwMode="auto">
          <a:xfrm>
            <a:off x="6851650" y="3214688"/>
            <a:ext cx="371475" cy="3175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08" name="Line 88">
            <a:extLst>
              <a:ext uri="{FF2B5EF4-FFF2-40B4-BE49-F238E27FC236}">
                <a16:creationId xmlns:a16="http://schemas.microsoft.com/office/drawing/2014/main" id="{27DF94BB-007A-404F-9B17-94FAC463EB47}"/>
              </a:ext>
            </a:extLst>
          </p:cNvPr>
          <p:cNvSpPr>
            <a:spLocks noChangeShapeType="1"/>
          </p:cNvSpPr>
          <p:nvPr/>
        </p:nvSpPr>
        <p:spPr bwMode="auto">
          <a:xfrm>
            <a:off x="6759575" y="3400425"/>
            <a:ext cx="250825" cy="1841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09" name="Line 89">
            <a:extLst>
              <a:ext uri="{FF2B5EF4-FFF2-40B4-BE49-F238E27FC236}">
                <a16:creationId xmlns:a16="http://schemas.microsoft.com/office/drawing/2014/main" id="{57BB8CC2-401A-4BD9-BC9D-F5B5A875DDEE}"/>
              </a:ext>
            </a:extLst>
          </p:cNvPr>
          <p:cNvSpPr>
            <a:spLocks noChangeShapeType="1"/>
          </p:cNvSpPr>
          <p:nvPr/>
        </p:nvSpPr>
        <p:spPr bwMode="auto">
          <a:xfrm flipH="1">
            <a:off x="7315200" y="2924175"/>
            <a:ext cx="912813" cy="3698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10" name="Line 90">
            <a:extLst>
              <a:ext uri="{FF2B5EF4-FFF2-40B4-BE49-F238E27FC236}">
                <a16:creationId xmlns:a16="http://schemas.microsoft.com/office/drawing/2014/main" id="{90A03801-4AB7-4C82-8814-2749B8EAA035}"/>
              </a:ext>
            </a:extLst>
          </p:cNvPr>
          <p:cNvSpPr>
            <a:spLocks noChangeShapeType="1"/>
          </p:cNvSpPr>
          <p:nvPr/>
        </p:nvSpPr>
        <p:spPr bwMode="auto">
          <a:xfrm>
            <a:off x="7407275" y="3479800"/>
            <a:ext cx="728663" cy="7937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811" name="Line 91">
            <a:extLst>
              <a:ext uri="{FF2B5EF4-FFF2-40B4-BE49-F238E27FC236}">
                <a16:creationId xmlns:a16="http://schemas.microsoft.com/office/drawing/2014/main" id="{5F1C94DF-F2C4-4A04-B791-4B492CB1777E}"/>
              </a:ext>
            </a:extLst>
          </p:cNvPr>
          <p:cNvSpPr>
            <a:spLocks noChangeShapeType="1"/>
          </p:cNvSpPr>
          <p:nvPr/>
        </p:nvSpPr>
        <p:spPr bwMode="auto">
          <a:xfrm>
            <a:off x="7315200" y="3810000"/>
            <a:ext cx="515938" cy="74136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8" descr="47_02FrogDevelopEvents-U">
            <a:extLst>
              <a:ext uri="{FF2B5EF4-FFF2-40B4-BE49-F238E27FC236}">
                <a16:creationId xmlns:a16="http://schemas.microsoft.com/office/drawing/2014/main" id="{D1F9C6FE-F4ED-4B7B-9C16-881683D9AF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7613" y="300038"/>
            <a:ext cx="6707187" cy="625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a:extLst>
              <a:ext uri="{FF2B5EF4-FFF2-40B4-BE49-F238E27FC236}">
                <a16:creationId xmlns:a16="http://schemas.microsoft.com/office/drawing/2014/main" id="{F03FEA93-C664-4017-90D0-6A8E9C0E6968}"/>
              </a:ext>
            </a:extLst>
          </p:cNvPr>
          <p:cNvSpPr txBox="1">
            <a:spLocks noChangeArrowheads="1"/>
          </p:cNvSpPr>
          <p:nvPr/>
        </p:nvSpPr>
        <p:spPr bwMode="auto">
          <a:xfrm>
            <a:off x="4348163" y="473075"/>
            <a:ext cx="3257550"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1800" b="1">
                <a:ea typeface="ヒラギノ角ゴ Pro W3" pitchFamily="84" charset="-128"/>
              </a:rPr>
              <a:t>EMBRYONIC DEVELOPMENT</a:t>
            </a:r>
          </a:p>
        </p:txBody>
      </p:sp>
      <p:sp>
        <p:nvSpPr>
          <p:cNvPr id="6148" name="Text Box 5">
            <a:extLst>
              <a:ext uri="{FF2B5EF4-FFF2-40B4-BE49-F238E27FC236}">
                <a16:creationId xmlns:a16="http://schemas.microsoft.com/office/drawing/2014/main" id="{D63AD7DB-8F6D-4034-97F1-7482A9CE0600}"/>
              </a:ext>
            </a:extLst>
          </p:cNvPr>
          <p:cNvSpPr txBox="1">
            <a:spLocks noChangeArrowheads="1"/>
          </p:cNvSpPr>
          <p:nvPr/>
        </p:nvSpPr>
        <p:spPr bwMode="auto">
          <a:xfrm>
            <a:off x="2212975" y="679450"/>
            <a:ext cx="7318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1800" b="1">
                <a:ea typeface="ヒラギノ角ゴ Pro W3" pitchFamily="84" charset="-128"/>
              </a:rPr>
              <a:t>Sperm</a:t>
            </a:r>
          </a:p>
        </p:txBody>
      </p:sp>
      <p:sp>
        <p:nvSpPr>
          <p:cNvPr id="6149" name="Text Box 6">
            <a:extLst>
              <a:ext uri="{FF2B5EF4-FFF2-40B4-BE49-F238E27FC236}">
                <a16:creationId xmlns:a16="http://schemas.microsoft.com/office/drawing/2014/main" id="{0D920311-754B-489E-B855-04CB2BB2BB04}"/>
              </a:ext>
            </a:extLst>
          </p:cNvPr>
          <p:cNvSpPr txBox="1">
            <a:spLocks noChangeArrowheads="1"/>
          </p:cNvSpPr>
          <p:nvPr/>
        </p:nvSpPr>
        <p:spPr bwMode="auto">
          <a:xfrm>
            <a:off x="1360488" y="1519238"/>
            <a:ext cx="677862"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Adult</a:t>
            </a:r>
            <a:br>
              <a:rPr lang="en-US" altLang="fr-FR" sz="1800" b="1">
                <a:ea typeface="ヒラギノ角ゴ Pro W3" pitchFamily="84" charset="-128"/>
              </a:rPr>
            </a:br>
            <a:r>
              <a:rPr lang="en-US" altLang="fr-FR" sz="1800" b="1">
                <a:ea typeface="ヒラギノ角ゴ Pro W3" pitchFamily="84" charset="-128"/>
              </a:rPr>
              <a:t>frog</a:t>
            </a:r>
          </a:p>
        </p:txBody>
      </p:sp>
      <p:sp>
        <p:nvSpPr>
          <p:cNvPr id="6150" name="Text Box 7">
            <a:extLst>
              <a:ext uri="{FF2B5EF4-FFF2-40B4-BE49-F238E27FC236}">
                <a16:creationId xmlns:a16="http://schemas.microsoft.com/office/drawing/2014/main" id="{36C96740-AD19-468A-95E7-95942BABF5A7}"/>
              </a:ext>
            </a:extLst>
          </p:cNvPr>
          <p:cNvSpPr txBox="1">
            <a:spLocks noChangeArrowheads="1"/>
          </p:cNvSpPr>
          <p:nvPr/>
        </p:nvSpPr>
        <p:spPr bwMode="auto">
          <a:xfrm>
            <a:off x="3351213" y="1565275"/>
            <a:ext cx="50641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Egg</a:t>
            </a:r>
          </a:p>
        </p:txBody>
      </p:sp>
      <p:sp>
        <p:nvSpPr>
          <p:cNvPr id="6151" name="Text Box 8">
            <a:extLst>
              <a:ext uri="{FF2B5EF4-FFF2-40B4-BE49-F238E27FC236}">
                <a16:creationId xmlns:a16="http://schemas.microsoft.com/office/drawing/2014/main" id="{8447D391-58DC-4BE5-A4C1-02D3CAFEC56F}"/>
              </a:ext>
            </a:extLst>
          </p:cNvPr>
          <p:cNvSpPr txBox="1">
            <a:spLocks noChangeArrowheads="1"/>
          </p:cNvSpPr>
          <p:nvPr/>
        </p:nvSpPr>
        <p:spPr bwMode="auto">
          <a:xfrm>
            <a:off x="2028825" y="3630613"/>
            <a:ext cx="172402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Metamorphosis</a:t>
            </a:r>
          </a:p>
        </p:txBody>
      </p:sp>
      <p:sp>
        <p:nvSpPr>
          <p:cNvPr id="6152" name="Text Box 9">
            <a:extLst>
              <a:ext uri="{FF2B5EF4-FFF2-40B4-BE49-F238E27FC236}">
                <a16:creationId xmlns:a16="http://schemas.microsoft.com/office/drawing/2014/main" id="{F35F1722-07BD-4C0C-8349-9539B796B164}"/>
              </a:ext>
            </a:extLst>
          </p:cNvPr>
          <p:cNvSpPr txBox="1">
            <a:spLocks noChangeArrowheads="1"/>
          </p:cNvSpPr>
          <p:nvPr/>
        </p:nvSpPr>
        <p:spPr bwMode="auto">
          <a:xfrm>
            <a:off x="1406525" y="5032375"/>
            <a:ext cx="769938"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Larval</a:t>
            </a:r>
            <a:br>
              <a:rPr lang="en-US" altLang="fr-FR" sz="1800" b="1">
                <a:ea typeface="ヒラギノ角ゴ Pro W3" pitchFamily="84" charset="-128"/>
              </a:rPr>
            </a:br>
            <a:r>
              <a:rPr lang="en-US" altLang="fr-FR" sz="1800" b="1">
                <a:ea typeface="ヒラギノ角ゴ Pro W3" pitchFamily="84" charset="-128"/>
              </a:rPr>
              <a:t>stages</a:t>
            </a:r>
          </a:p>
        </p:txBody>
      </p:sp>
      <p:sp>
        <p:nvSpPr>
          <p:cNvPr id="6153" name="Text Box 10">
            <a:extLst>
              <a:ext uri="{FF2B5EF4-FFF2-40B4-BE49-F238E27FC236}">
                <a16:creationId xmlns:a16="http://schemas.microsoft.com/office/drawing/2014/main" id="{0FCD6387-FE4C-4E89-A1CD-3364EB3A24B0}"/>
              </a:ext>
            </a:extLst>
          </p:cNvPr>
          <p:cNvSpPr txBox="1">
            <a:spLocks noChangeArrowheads="1"/>
          </p:cNvSpPr>
          <p:nvPr/>
        </p:nvSpPr>
        <p:spPr bwMode="auto">
          <a:xfrm>
            <a:off x="5640388" y="1063625"/>
            <a:ext cx="811212"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Zygote</a:t>
            </a:r>
          </a:p>
        </p:txBody>
      </p:sp>
      <p:sp>
        <p:nvSpPr>
          <p:cNvPr id="6154" name="Text Box 11">
            <a:extLst>
              <a:ext uri="{FF2B5EF4-FFF2-40B4-BE49-F238E27FC236}">
                <a16:creationId xmlns:a16="http://schemas.microsoft.com/office/drawing/2014/main" id="{679621ED-4F46-479D-B886-DC050B6B3B03}"/>
              </a:ext>
            </a:extLst>
          </p:cNvPr>
          <p:cNvSpPr txBox="1">
            <a:spLocks noChangeArrowheads="1"/>
          </p:cNvSpPr>
          <p:nvPr/>
        </p:nvSpPr>
        <p:spPr bwMode="auto">
          <a:xfrm>
            <a:off x="6889750" y="3636963"/>
            <a:ext cx="91757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Blastula</a:t>
            </a:r>
          </a:p>
        </p:txBody>
      </p:sp>
      <p:sp>
        <p:nvSpPr>
          <p:cNvPr id="6155" name="Text Box 12">
            <a:extLst>
              <a:ext uri="{FF2B5EF4-FFF2-40B4-BE49-F238E27FC236}">
                <a16:creationId xmlns:a16="http://schemas.microsoft.com/office/drawing/2014/main" id="{F0A4D895-FC89-4CF4-AE27-D97F9183FB98}"/>
              </a:ext>
            </a:extLst>
          </p:cNvPr>
          <p:cNvSpPr txBox="1">
            <a:spLocks noChangeArrowheads="1"/>
          </p:cNvSpPr>
          <p:nvPr/>
        </p:nvSpPr>
        <p:spPr bwMode="auto">
          <a:xfrm>
            <a:off x="6269038" y="5038725"/>
            <a:ext cx="93027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Gastrula</a:t>
            </a:r>
          </a:p>
        </p:txBody>
      </p:sp>
      <p:sp>
        <p:nvSpPr>
          <p:cNvPr id="6156" name="Text Box 13">
            <a:extLst>
              <a:ext uri="{FF2B5EF4-FFF2-40B4-BE49-F238E27FC236}">
                <a16:creationId xmlns:a16="http://schemas.microsoft.com/office/drawing/2014/main" id="{48C80C1C-13AD-458D-A577-DAA5FE9E6C96}"/>
              </a:ext>
            </a:extLst>
          </p:cNvPr>
          <p:cNvSpPr txBox="1">
            <a:spLocks noChangeArrowheads="1"/>
          </p:cNvSpPr>
          <p:nvPr/>
        </p:nvSpPr>
        <p:spPr bwMode="auto">
          <a:xfrm>
            <a:off x="4786313" y="5754688"/>
            <a:ext cx="944562"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Tail-bud</a:t>
            </a:r>
            <a:br>
              <a:rPr lang="en-US" altLang="fr-FR" sz="1800" b="1">
                <a:ea typeface="ヒラギノ角ゴ Pro W3" pitchFamily="84" charset="-128"/>
              </a:rPr>
            </a:br>
            <a:r>
              <a:rPr lang="en-US" altLang="fr-FR" sz="1800" b="1">
                <a:ea typeface="ヒラギノ角ゴ Pro W3" pitchFamily="84" charset="-128"/>
              </a:rPr>
              <a:t>embryo</a:t>
            </a:r>
          </a:p>
        </p:txBody>
      </p:sp>
      <p:sp>
        <p:nvSpPr>
          <p:cNvPr id="6157" name="Text Box 14">
            <a:extLst>
              <a:ext uri="{FF2B5EF4-FFF2-40B4-BE49-F238E27FC236}">
                <a16:creationId xmlns:a16="http://schemas.microsoft.com/office/drawing/2014/main" id="{1A020B57-FA40-4160-AB38-AAB216633DDF}"/>
              </a:ext>
            </a:extLst>
          </p:cNvPr>
          <p:cNvSpPr txBox="1">
            <a:spLocks noChangeArrowheads="1"/>
          </p:cNvSpPr>
          <p:nvPr/>
        </p:nvSpPr>
        <p:spPr bwMode="auto">
          <a:xfrm rot="-4196441">
            <a:off x="3731419" y="2048669"/>
            <a:ext cx="1776412"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FERTILIZATION</a:t>
            </a:r>
          </a:p>
        </p:txBody>
      </p:sp>
      <p:sp>
        <p:nvSpPr>
          <p:cNvPr id="6158" name="Text Box 15">
            <a:extLst>
              <a:ext uri="{FF2B5EF4-FFF2-40B4-BE49-F238E27FC236}">
                <a16:creationId xmlns:a16="http://schemas.microsoft.com/office/drawing/2014/main" id="{B7C3F276-7C26-4FB3-8F3F-B11769130F94}"/>
              </a:ext>
            </a:extLst>
          </p:cNvPr>
          <p:cNvSpPr txBox="1">
            <a:spLocks noChangeArrowheads="1"/>
          </p:cNvSpPr>
          <p:nvPr/>
        </p:nvSpPr>
        <p:spPr bwMode="auto">
          <a:xfrm rot="-1356166">
            <a:off x="4452938" y="2852738"/>
            <a:ext cx="132397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CLEAVAGE</a:t>
            </a:r>
          </a:p>
        </p:txBody>
      </p:sp>
      <p:sp>
        <p:nvSpPr>
          <p:cNvPr id="6159" name="Text Box 16">
            <a:extLst>
              <a:ext uri="{FF2B5EF4-FFF2-40B4-BE49-F238E27FC236}">
                <a16:creationId xmlns:a16="http://schemas.microsoft.com/office/drawing/2014/main" id="{0CBC77C4-E517-4037-B4D6-AE04C28EC620}"/>
              </a:ext>
            </a:extLst>
          </p:cNvPr>
          <p:cNvSpPr txBox="1">
            <a:spLocks noChangeArrowheads="1"/>
          </p:cNvSpPr>
          <p:nvPr/>
        </p:nvSpPr>
        <p:spPr bwMode="auto">
          <a:xfrm rot="1295295">
            <a:off x="4410075" y="3738563"/>
            <a:ext cx="1844675"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GASTRULATION</a:t>
            </a:r>
          </a:p>
        </p:txBody>
      </p:sp>
      <p:sp>
        <p:nvSpPr>
          <p:cNvPr id="6160" name="Text Box 17">
            <a:extLst>
              <a:ext uri="{FF2B5EF4-FFF2-40B4-BE49-F238E27FC236}">
                <a16:creationId xmlns:a16="http://schemas.microsoft.com/office/drawing/2014/main" id="{A9C25CEB-519F-42B5-8D08-09E694100EC0}"/>
              </a:ext>
            </a:extLst>
          </p:cNvPr>
          <p:cNvSpPr txBox="1">
            <a:spLocks noChangeArrowheads="1"/>
          </p:cNvSpPr>
          <p:nvPr/>
        </p:nvSpPr>
        <p:spPr bwMode="auto">
          <a:xfrm rot="3770254">
            <a:off x="4117182" y="4329906"/>
            <a:ext cx="114935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spcBef>
                <a:spcPct val="0"/>
              </a:spcBef>
              <a:buFontTx/>
              <a:buNone/>
            </a:pPr>
            <a:r>
              <a:rPr lang="en-US" altLang="fr-FR" sz="1800" b="1">
                <a:ea typeface="ヒラギノ角ゴ Pro W3" pitchFamily="84" charset="-128"/>
              </a:rPr>
              <a:t>ORGANO-</a:t>
            </a:r>
            <a:br>
              <a:rPr lang="en-US" altLang="fr-FR" sz="1800" b="1">
                <a:ea typeface="ヒラギノ角ゴ Pro W3" pitchFamily="84" charset="-128"/>
              </a:rPr>
            </a:br>
            <a:r>
              <a:rPr lang="en-US" altLang="fr-FR" sz="1800" b="1">
                <a:ea typeface="ヒラギノ角ゴ Pro W3" pitchFamily="84" charset="-128"/>
              </a:rPr>
              <a:t>GENESIS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7CC910E3-AEEE-4BA7-AF04-7A65132911A8}"/>
              </a:ext>
            </a:extLst>
          </p:cNvPr>
          <p:cNvSpPr>
            <a:spLocks noChangeArrowheads="1"/>
          </p:cNvSpPr>
          <p:nvPr/>
        </p:nvSpPr>
        <p:spPr bwMode="auto">
          <a:xfrm>
            <a:off x="457200" y="6553200"/>
            <a:ext cx="67818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200">
                <a:latin typeface="Times" panose="02020603050405020304" pitchFamily="18" charset="0"/>
              </a:rPr>
              <a:t>Copyright © 2002 Pearson Education, Inc., publishing as Benjamin Cummings</a:t>
            </a:r>
          </a:p>
        </p:txBody>
      </p:sp>
      <p:pic>
        <p:nvPicPr>
          <p:cNvPr id="33795" name="Picture 3">
            <a:extLst>
              <a:ext uri="{FF2B5EF4-FFF2-40B4-BE49-F238E27FC236}">
                <a16:creationId xmlns:a16="http://schemas.microsoft.com/office/drawing/2014/main" id="{6C730561-A1DC-44AD-B922-18840E4FEB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2940"/>
          <a:stretch>
            <a:fillRect/>
          </a:stretch>
        </p:blipFill>
        <p:spPr bwMode="auto">
          <a:xfrm>
            <a:off x="152400" y="152400"/>
            <a:ext cx="8839200" cy="638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376989-976B-47A5-88EA-98BC37F139A3}"/>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1AAAAE07-36E0-4EC2-BEC0-DD16AF10CD2D}"/>
              </a:ext>
            </a:extLst>
          </p:cNvPr>
          <p:cNvSpPr>
            <a:spLocks noGrp="1"/>
          </p:cNvSpPr>
          <p:nvPr>
            <p:ph idx="1"/>
          </p:nvPr>
        </p:nvSpPr>
        <p:spPr/>
        <p:txBody>
          <a:bodyPr/>
          <a:lstStyle/>
          <a:p>
            <a:pPr marL="0" indent="0">
              <a:buNone/>
            </a:pPr>
            <a:endParaRPr lang="fr-FR" u="sng" dirty="0">
              <a:cs typeface="Calibri"/>
            </a:endParaRPr>
          </a:p>
          <a:p>
            <a:pPr marL="0" indent="0">
              <a:buNone/>
            </a:pPr>
            <a:endParaRPr lang="fr-FR" u="sng" dirty="0">
              <a:cs typeface="Calibri"/>
            </a:endParaRPr>
          </a:p>
          <a:p>
            <a:pPr marL="0" indent="0">
              <a:buNone/>
            </a:pPr>
            <a:r>
              <a:rPr lang="fr-FR" b="1" u="sng" dirty="0">
                <a:solidFill>
                  <a:srgbClr val="C00000"/>
                </a:solidFill>
                <a:cs typeface="Calibri"/>
              </a:rPr>
              <a:t>Phases principales du développement </a:t>
            </a:r>
            <a:endParaRPr lang="fr-FR" b="1">
              <a:solidFill>
                <a:srgbClr val="C00000"/>
              </a:solidFill>
              <a:ea typeface="+mn-lt"/>
              <a:cs typeface="+mn-lt"/>
            </a:endParaRPr>
          </a:p>
          <a:p>
            <a:endParaRPr lang="fr-FR" dirty="0">
              <a:cs typeface="Calibri"/>
            </a:endParaRPr>
          </a:p>
        </p:txBody>
      </p:sp>
    </p:spTree>
    <p:extLst>
      <p:ext uri="{BB962C8B-B14F-4D97-AF65-F5344CB8AC3E}">
        <p14:creationId xmlns:p14="http://schemas.microsoft.com/office/powerpoint/2010/main" val="2006308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10">
            <a:extLst>
              <a:ext uri="{FF2B5EF4-FFF2-40B4-BE49-F238E27FC236}">
                <a16:creationId xmlns:a16="http://schemas.microsoft.com/office/drawing/2014/main" id="{430EA263-520D-4FF5-B791-FF3D6F6716FA}"/>
              </a:ext>
            </a:extLst>
          </p:cNvPr>
          <p:cNvSpPr>
            <a:spLocks noGrp="1"/>
          </p:cNvSpPr>
          <p:nvPr>
            <p:ph idx="1"/>
          </p:nvPr>
        </p:nvSpPr>
        <p:spPr>
          <a:xfrm>
            <a:off x="301014" y="407504"/>
            <a:ext cx="8229600" cy="4525963"/>
          </a:xfrm>
        </p:spPr>
        <p:txBody>
          <a:bodyPr/>
          <a:lstStyle/>
          <a:p>
            <a:pPr marL="0" indent="0" algn="just">
              <a:buNone/>
            </a:pPr>
            <a:r>
              <a:rPr lang="fr-FR" sz="2800" b="1" u="sng" dirty="0">
                <a:solidFill>
                  <a:srgbClr val="C00000"/>
                </a:solidFill>
                <a:ea typeface="+mn-lt"/>
                <a:cs typeface="+mn-lt"/>
              </a:rPr>
              <a:t>Gamétogenèse</a:t>
            </a:r>
            <a:endParaRPr lang="fr-FR" sz="2800">
              <a:solidFill>
                <a:srgbClr val="C00000"/>
              </a:solidFill>
              <a:cs typeface="Calibri"/>
            </a:endParaRPr>
          </a:p>
          <a:p>
            <a:pPr marL="0" indent="0" algn="just">
              <a:buNone/>
            </a:pPr>
            <a:r>
              <a:rPr lang="fr-FR" sz="2800" i="1" dirty="0">
                <a:ea typeface="+mn-lt"/>
                <a:cs typeface="+mn-lt"/>
              </a:rPr>
              <a:t>Les gamètes servent de lien entre le passé, le présent et l'avenir d'une espèce. Contrairement aux cellules somatiques, les cellules germinales subissent une série </a:t>
            </a:r>
            <a:r>
              <a:rPr lang="fr-FR" sz="2800" b="1" dirty="0">
                <a:ea typeface="+mn-lt"/>
                <a:cs typeface="+mn-lt"/>
              </a:rPr>
              <a:t>de divisions mitotiques et méiotiques,</a:t>
            </a:r>
            <a:r>
              <a:rPr lang="fr-FR" sz="2800" i="1" dirty="0">
                <a:ea typeface="+mn-lt"/>
                <a:cs typeface="+mn-lt"/>
              </a:rPr>
              <a:t> suivies d'un programme de différenciation donnant naissance soit au sperme, soit à l'ovule. Ces deux gamètes matures se réunissent lors du processus de fécondation pour produire le zygote totipotent, à partir duquel toutes les lignées / tissus somatiques et la prochaine génération de gamètes surgiront plus tard. Ce cycle se poursuit indéfiniment d'une génération à l'autre, mettant en évidence «l'immortellement» de la lignée germinale. </a:t>
            </a:r>
            <a:endParaRPr lang="fr-FR" sz="2800" dirty="0">
              <a:cs typeface="Calibri"/>
            </a:endParaRPr>
          </a:p>
          <a:p>
            <a:endParaRPr lang="fr-FR" sz="2800" dirty="0">
              <a:cs typeface="Calibri"/>
            </a:endParaRPr>
          </a:p>
        </p:txBody>
      </p:sp>
    </p:spTree>
    <p:extLst>
      <p:ext uri="{BB962C8B-B14F-4D97-AF65-F5344CB8AC3E}">
        <p14:creationId xmlns:p14="http://schemas.microsoft.com/office/powerpoint/2010/main" val="2342589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67371D-BC93-40EF-A95B-BBAE7E02A1C3}"/>
              </a:ext>
            </a:extLst>
          </p:cNvPr>
          <p:cNvSpPr>
            <a:spLocks noGrp="1"/>
          </p:cNvSpPr>
          <p:nvPr>
            <p:ph type="title"/>
          </p:nvPr>
        </p:nvSpPr>
        <p:spPr/>
        <p:txBody>
          <a:bodyPr/>
          <a:lstStyle/>
          <a:p>
            <a:endParaRPr lang="fr-FR"/>
          </a:p>
        </p:txBody>
      </p:sp>
      <p:pic>
        <p:nvPicPr>
          <p:cNvPr id="4" name="Image 4">
            <a:extLst>
              <a:ext uri="{FF2B5EF4-FFF2-40B4-BE49-F238E27FC236}">
                <a16:creationId xmlns:a16="http://schemas.microsoft.com/office/drawing/2014/main" id="{B84323B9-5DB8-4B79-8F30-6826C6F78266}"/>
              </a:ext>
            </a:extLst>
          </p:cNvPr>
          <p:cNvPicPr>
            <a:picLocks noGrp="1" noChangeAspect="1"/>
          </p:cNvPicPr>
          <p:nvPr>
            <p:ph idx="1"/>
          </p:nvPr>
        </p:nvPicPr>
        <p:blipFill>
          <a:blip r:embed="rId2"/>
          <a:stretch>
            <a:fillRect/>
          </a:stretch>
        </p:blipFill>
        <p:spPr>
          <a:xfrm>
            <a:off x="137255" y="101398"/>
            <a:ext cx="8670707" cy="6799429"/>
          </a:xfrm>
        </p:spPr>
      </p:pic>
    </p:spTree>
    <p:extLst>
      <p:ext uri="{BB962C8B-B14F-4D97-AF65-F5344CB8AC3E}">
        <p14:creationId xmlns:p14="http://schemas.microsoft.com/office/powerpoint/2010/main" val="393295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268BB4-9AB0-482C-8495-A83A64058D76}"/>
              </a:ext>
            </a:extLst>
          </p:cNvPr>
          <p:cNvSpPr>
            <a:spLocks noGrp="1"/>
          </p:cNvSpPr>
          <p:nvPr>
            <p:ph type="title"/>
          </p:nvPr>
        </p:nvSpPr>
        <p:spPr/>
        <p:txBody>
          <a:bodyPr/>
          <a:lstStyle/>
          <a:p>
            <a:endParaRPr lang="fr-FR"/>
          </a:p>
        </p:txBody>
      </p:sp>
      <p:pic>
        <p:nvPicPr>
          <p:cNvPr id="4" name="Image 4">
            <a:extLst>
              <a:ext uri="{FF2B5EF4-FFF2-40B4-BE49-F238E27FC236}">
                <a16:creationId xmlns:a16="http://schemas.microsoft.com/office/drawing/2014/main" id="{02FFC971-5074-4939-963B-CEEEC56A84DF}"/>
              </a:ext>
            </a:extLst>
          </p:cNvPr>
          <p:cNvPicPr>
            <a:picLocks noGrp="1" noChangeAspect="1"/>
          </p:cNvPicPr>
          <p:nvPr>
            <p:ph idx="1"/>
          </p:nvPr>
        </p:nvPicPr>
        <p:blipFill>
          <a:blip r:embed="rId2"/>
          <a:stretch>
            <a:fillRect/>
          </a:stretch>
        </p:blipFill>
        <p:spPr>
          <a:xfrm>
            <a:off x="222448" y="271783"/>
            <a:ext cx="9025675" cy="6487056"/>
          </a:xfrm>
        </p:spPr>
      </p:pic>
    </p:spTree>
    <p:extLst>
      <p:ext uri="{BB962C8B-B14F-4D97-AF65-F5344CB8AC3E}">
        <p14:creationId xmlns:p14="http://schemas.microsoft.com/office/powerpoint/2010/main" val="2654414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130F1D-3710-498A-A2B0-CEDEC865D070}"/>
              </a:ext>
            </a:extLst>
          </p:cNvPr>
          <p:cNvSpPr>
            <a:spLocks noGrp="1"/>
          </p:cNvSpPr>
          <p:nvPr>
            <p:ph type="title"/>
          </p:nvPr>
        </p:nvSpPr>
        <p:spPr/>
        <p:txBody>
          <a:bodyPr/>
          <a:lstStyle/>
          <a:p>
            <a:endParaRPr lang="fr-FR"/>
          </a:p>
        </p:txBody>
      </p:sp>
      <p:pic>
        <p:nvPicPr>
          <p:cNvPr id="4" name="Image 4">
            <a:extLst>
              <a:ext uri="{FF2B5EF4-FFF2-40B4-BE49-F238E27FC236}">
                <a16:creationId xmlns:a16="http://schemas.microsoft.com/office/drawing/2014/main" id="{54B9BDB5-4661-4E43-B3F4-DCB1B7386E0C}"/>
              </a:ext>
            </a:extLst>
          </p:cNvPr>
          <p:cNvPicPr>
            <a:picLocks noGrp="1" noChangeAspect="1"/>
          </p:cNvPicPr>
          <p:nvPr>
            <p:ph idx="1"/>
          </p:nvPr>
        </p:nvPicPr>
        <p:blipFill>
          <a:blip r:embed="rId2"/>
          <a:stretch>
            <a:fillRect/>
          </a:stretch>
        </p:blipFill>
        <p:spPr>
          <a:xfrm>
            <a:off x="609476" y="476672"/>
            <a:ext cx="8111395" cy="5649921"/>
          </a:xfrm>
        </p:spPr>
      </p:pic>
    </p:spTree>
    <p:extLst>
      <p:ext uri="{BB962C8B-B14F-4D97-AF65-F5344CB8AC3E}">
        <p14:creationId xmlns:p14="http://schemas.microsoft.com/office/powerpoint/2010/main" val="1106958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Espace réservé du contenu 7">
            <a:extLst>
              <a:ext uri="{FF2B5EF4-FFF2-40B4-BE49-F238E27FC236}">
                <a16:creationId xmlns:a16="http://schemas.microsoft.com/office/drawing/2014/main" id="{75E2FF8D-E66F-489B-8CD1-BCE1939D8F3B}"/>
              </a:ext>
            </a:extLst>
          </p:cNvPr>
          <p:cNvGraphicFramePr>
            <a:graphicFrameLocks noGrp="1"/>
          </p:cNvGraphicFramePr>
          <p:nvPr>
            <p:ph idx="1"/>
            <p:extLst>
              <p:ext uri="{D42A27DB-BD31-4B8C-83A1-F6EECF244321}">
                <p14:modId xmlns:p14="http://schemas.microsoft.com/office/powerpoint/2010/main" val="24290940"/>
              </p:ext>
            </p:extLst>
          </p:nvPr>
        </p:nvGraphicFramePr>
        <p:xfrm>
          <a:off x="496799" y="1225612"/>
          <a:ext cx="8392531" cy="5523315"/>
        </p:xfrm>
        <a:graphic>
          <a:graphicData uri="http://schemas.openxmlformats.org/drawingml/2006/table">
            <a:tbl>
              <a:tblPr firstRow="1" bandRow="1">
                <a:solidFill>
                  <a:schemeClr val="bg1"/>
                </a:solidFill>
                <a:tableStyleId>{5C22544A-7EE6-4342-B048-85BDC9FD1C3A}</a:tableStyleId>
              </a:tblPr>
              <a:tblGrid>
                <a:gridCol w="2311653">
                  <a:extLst>
                    <a:ext uri="{9D8B030D-6E8A-4147-A177-3AD203B41FA5}">
                      <a16:colId xmlns:a16="http://schemas.microsoft.com/office/drawing/2014/main" val="1512874251"/>
                    </a:ext>
                  </a:extLst>
                </a:gridCol>
                <a:gridCol w="2967662">
                  <a:extLst>
                    <a:ext uri="{9D8B030D-6E8A-4147-A177-3AD203B41FA5}">
                      <a16:colId xmlns:a16="http://schemas.microsoft.com/office/drawing/2014/main" val="3804933113"/>
                    </a:ext>
                  </a:extLst>
                </a:gridCol>
                <a:gridCol w="3113216">
                  <a:extLst>
                    <a:ext uri="{9D8B030D-6E8A-4147-A177-3AD203B41FA5}">
                      <a16:colId xmlns:a16="http://schemas.microsoft.com/office/drawing/2014/main" val="3997733484"/>
                    </a:ext>
                  </a:extLst>
                </a:gridCol>
              </a:tblGrid>
              <a:tr h="400654">
                <a:tc>
                  <a:txBody>
                    <a:bodyPr/>
                    <a:lstStyle/>
                    <a:p>
                      <a:pPr marL="0" algn="l" rtl="0" eaLnBrk="1" fontAlgn="auto" latinLnBrk="0" hangingPunct="1">
                        <a:spcBef>
                          <a:spcPts val="0"/>
                        </a:spcBef>
                        <a:spcAft>
                          <a:spcPts val="0"/>
                        </a:spcAft>
                      </a:pPr>
                      <a:r>
                        <a:rPr lang="fr-FR" sz="1300" b="0" kern="1200" cap="none" spc="0" dirty="0">
                          <a:solidFill>
                            <a:schemeClr val="bg1"/>
                          </a:solidFill>
                          <a:effectLst/>
                        </a:rPr>
                        <a:t>​</a:t>
                      </a:r>
                      <a:endParaRPr lang="fr-FR" sz="1300" b="0" cap="none" spc="0" dirty="0">
                        <a:solidFill>
                          <a:schemeClr val="bg1"/>
                        </a:solidFill>
                        <a:effectLst/>
                      </a:endParaRPr>
                    </a:p>
                  </a:txBody>
                  <a:tcPr marL="108384" marR="0" marT="83372" marB="83372" anchor="ctr">
                    <a:lnL w="19050" cap="flat" cmpd="sng" algn="ctr">
                      <a:solidFill>
                        <a:schemeClr val="tx1"/>
                      </a:solidFill>
                      <a:prstDash val="solid"/>
                    </a:lnL>
                    <a:lnR w="19050" cap="flat" cmpd="sng" algn="ctr">
                      <a:solidFill>
                        <a:schemeClr val="tx1"/>
                      </a:solidFill>
                      <a:prstDash val="solid"/>
                    </a:lnR>
                    <a:lnT w="19050" cap="flat" cmpd="sng" algn="ctr">
                      <a:solidFill>
                        <a:schemeClr val="tx1"/>
                      </a:solidFill>
                      <a:prstDash val="solid"/>
                    </a:lnT>
                    <a:lnB w="38100" cmpd="sng">
                      <a:noFill/>
                    </a:lnB>
                    <a:solidFill>
                      <a:schemeClr val="tx1"/>
                    </a:solidFill>
                  </a:tcPr>
                </a:tc>
                <a:tc>
                  <a:txBody>
                    <a:bodyPr/>
                    <a:lstStyle/>
                    <a:p>
                      <a:pPr marL="0" algn="ctr" rtl="0" eaLnBrk="1" fontAlgn="base" latinLnBrk="0" hangingPunct="1">
                        <a:spcBef>
                          <a:spcPts val="0"/>
                        </a:spcBef>
                        <a:spcAft>
                          <a:spcPts val="0"/>
                        </a:spcAft>
                      </a:pPr>
                      <a:r>
                        <a:rPr lang="fr-FR" sz="1300" b="0" kern="1200" cap="none" spc="0" dirty="0">
                          <a:solidFill>
                            <a:schemeClr val="bg1"/>
                          </a:solidFill>
                          <a:effectLst/>
                        </a:rPr>
                        <a:t>SPERMATOGENÈSE​</a:t>
                      </a:r>
                      <a:endParaRPr lang="fr-FR" sz="1300" b="0" cap="none" spc="0" dirty="0">
                        <a:solidFill>
                          <a:schemeClr val="bg1"/>
                        </a:solidFill>
                        <a:effectLst/>
                      </a:endParaRPr>
                    </a:p>
                  </a:txBody>
                  <a:tcPr marL="108384" marR="0" marT="83372" marB="83372" anchor="ctr">
                    <a:lnL w="19050" cap="flat" cmpd="sng" algn="ctr">
                      <a:solidFill>
                        <a:schemeClr val="tx1"/>
                      </a:solidFill>
                      <a:prstDash val="solid"/>
                    </a:lnL>
                    <a:lnR w="19050" cap="flat" cmpd="sng" algn="ctr">
                      <a:solidFill>
                        <a:schemeClr val="tx1"/>
                      </a:solidFill>
                      <a:prstDash val="solid"/>
                    </a:lnR>
                    <a:lnT w="19050" cap="flat" cmpd="sng" algn="ctr">
                      <a:solidFill>
                        <a:schemeClr val="tx1"/>
                      </a:solidFill>
                      <a:prstDash val="solid"/>
                    </a:lnT>
                    <a:lnB w="38100" cmpd="sng">
                      <a:noFill/>
                    </a:lnB>
                    <a:solidFill>
                      <a:schemeClr val="tx1"/>
                    </a:solidFill>
                  </a:tcPr>
                </a:tc>
                <a:tc>
                  <a:txBody>
                    <a:bodyPr/>
                    <a:lstStyle/>
                    <a:p>
                      <a:pPr marL="0" algn="ctr" rtl="0" eaLnBrk="1" fontAlgn="base" latinLnBrk="0" hangingPunct="1">
                        <a:spcBef>
                          <a:spcPts val="0"/>
                        </a:spcBef>
                        <a:spcAft>
                          <a:spcPts val="0"/>
                        </a:spcAft>
                      </a:pPr>
                      <a:r>
                        <a:rPr lang="fr-FR" sz="1300" b="0" kern="1200" cap="none" spc="0" dirty="0">
                          <a:solidFill>
                            <a:schemeClr val="bg1"/>
                          </a:solidFill>
                          <a:effectLst/>
                        </a:rPr>
                        <a:t>OVOGENÈSE​</a:t>
                      </a:r>
                      <a:endParaRPr lang="fr-FR" sz="1300" b="0" cap="none" spc="0" dirty="0">
                        <a:solidFill>
                          <a:schemeClr val="bg1"/>
                        </a:solidFill>
                        <a:effectLst/>
                      </a:endParaRPr>
                    </a:p>
                  </a:txBody>
                  <a:tcPr marL="108384" marR="0" marT="83372" marB="83372" anchor="ctr">
                    <a:lnL w="19050" cap="flat" cmpd="sng" algn="ctr">
                      <a:solidFill>
                        <a:schemeClr val="tx1"/>
                      </a:solidFill>
                      <a:prstDash val="solid"/>
                    </a:lnL>
                    <a:lnR w="12700" cmpd="sng">
                      <a:noFill/>
                    </a:lnR>
                    <a:lnT w="19050" cap="flat" cmpd="sng" algn="ctr">
                      <a:solidFill>
                        <a:schemeClr val="tx1"/>
                      </a:solidFill>
                      <a:prstDash val="solid"/>
                    </a:lnT>
                    <a:lnB w="38100" cmpd="sng">
                      <a:noFill/>
                    </a:lnB>
                    <a:solidFill>
                      <a:schemeClr val="tx1"/>
                    </a:solidFill>
                  </a:tcPr>
                </a:tc>
                <a:extLst>
                  <a:ext uri="{0D108BD9-81ED-4DB2-BD59-A6C34878D82A}">
                    <a16:rowId xmlns:a16="http://schemas.microsoft.com/office/drawing/2014/main" val="3958993065"/>
                  </a:ext>
                </a:extLst>
              </a:tr>
              <a:tr h="400654">
                <a:tc>
                  <a:txBody>
                    <a:bodyPr/>
                    <a:lstStyle/>
                    <a:p>
                      <a:pPr marL="0" algn="l" rtl="0" eaLnBrk="1" fontAlgn="base" latinLnBrk="0" hangingPunct="1">
                        <a:spcBef>
                          <a:spcPts val="0"/>
                        </a:spcBef>
                        <a:spcAft>
                          <a:spcPts val="0"/>
                        </a:spcAft>
                      </a:pPr>
                      <a:r>
                        <a:rPr lang="fr-FR" sz="1300" kern="1200" cap="none" spc="0" dirty="0">
                          <a:solidFill>
                            <a:schemeClr val="tx1"/>
                          </a:solidFill>
                          <a:effectLst/>
                        </a:rPr>
                        <a:t>LIEU​</a:t>
                      </a:r>
                      <a:endParaRPr lang="fr-FR" sz="1300" cap="none" spc="0" dirty="0">
                        <a:solidFill>
                          <a:schemeClr val="tx1"/>
                        </a:solidFill>
                        <a:effectLst/>
                      </a:endParaRPr>
                    </a:p>
                  </a:txBody>
                  <a:tcPr marL="108384" marR="0" marT="83372" marB="83372" anchor="ctr">
                    <a:lnL w="19050" cap="flat" cmpd="sng" algn="ctr">
                      <a:solidFill>
                        <a:schemeClr val="tx1"/>
                      </a:solidFill>
                      <a:prstDash val="solid"/>
                    </a:lnL>
                    <a:lnR w="6350" cap="flat" cmpd="sng" algn="ctr">
                      <a:solidFill>
                        <a:schemeClr val="tx1">
                          <a:lumMod val="50000"/>
                          <a:lumOff val="50000"/>
                        </a:schemeClr>
                      </a:solidFill>
                      <a:prstDash val="solid"/>
                    </a:lnR>
                    <a:lnT w="38100" cmpd="sng">
                      <a:noFill/>
                    </a:lnT>
                    <a:lnB w="19050" cap="flat" cmpd="sng" algn="ctr">
                      <a:solidFill>
                        <a:schemeClr val="tx1"/>
                      </a:solidFill>
                      <a:prstDash val="solid"/>
                    </a:lnB>
                    <a:no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Tubules séminifères du testicule​</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38100" cmpd="sng">
                      <a:noFill/>
                    </a:lnT>
                    <a:lnB w="19050" cap="flat" cmpd="sng" algn="ctr">
                      <a:solidFill>
                        <a:schemeClr val="tx1"/>
                      </a:solidFill>
                      <a:prstDash val="solid"/>
                    </a:lnB>
                    <a:no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Cortex ovarien​</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19050" cap="flat" cmpd="sng" algn="ctr">
                      <a:solidFill>
                        <a:schemeClr val="tx1"/>
                      </a:solidFill>
                      <a:prstDash val="solid"/>
                    </a:lnR>
                    <a:lnT w="38100" cmpd="sng">
                      <a:noFill/>
                    </a:lnT>
                    <a:lnB w="19050" cap="flat" cmpd="sng" algn="ctr">
                      <a:solidFill>
                        <a:schemeClr val="tx1"/>
                      </a:solidFill>
                      <a:prstDash val="solid"/>
                    </a:lnB>
                    <a:noFill/>
                  </a:tcPr>
                </a:tc>
                <a:extLst>
                  <a:ext uri="{0D108BD9-81ED-4DB2-BD59-A6C34878D82A}">
                    <a16:rowId xmlns:a16="http://schemas.microsoft.com/office/drawing/2014/main" val="3436201123"/>
                  </a:ext>
                </a:extLst>
              </a:tr>
              <a:tr h="987329">
                <a:tc>
                  <a:txBody>
                    <a:bodyPr/>
                    <a:lstStyle/>
                    <a:p>
                      <a:pPr marL="0" algn="l" rtl="0" eaLnBrk="1" fontAlgn="base" latinLnBrk="0" hangingPunct="1">
                        <a:spcBef>
                          <a:spcPts val="0"/>
                        </a:spcBef>
                        <a:spcAft>
                          <a:spcPts val="0"/>
                        </a:spcAft>
                      </a:pPr>
                      <a:r>
                        <a:rPr lang="fr-FR" sz="1300" kern="1200" cap="none" spc="0" dirty="0">
                          <a:solidFill>
                            <a:schemeClr val="tx1"/>
                          </a:solidFill>
                          <a:effectLst/>
                        </a:rPr>
                        <a:t>PÉRIODE FOETALE​</a:t>
                      </a:r>
                      <a:endParaRPr lang="fr-FR" sz="1300" cap="none" spc="0" dirty="0">
                        <a:solidFill>
                          <a:schemeClr val="tx1"/>
                        </a:solidFill>
                        <a:effectLst/>
                      </a:endParaRPr>
                    </a:p>
                    <a:p>
                      <a:pPr marL="0" algn="l" rtl="0" eaLnBrk="1" fontAlgn="base" latinLnBrk="0" hangingPunct="1">
                        <a:spcBef>
                          <a:spcPts val="0"/>
                        </a:spcBef>
                        <a:spcAft>
                          <a:spcPts val="0"/>
                        </a:spcAft>
                      </a:pPr>
                      <a:r>
                        <a:rPr lang="fr-FR" sz="1300" kern="1200" cap="none" spc="0" dirty="0">
                          <a:solidFill>
                            <a:schemeClr val="tx1"/>
                          </a:solidFill>
                          <a:effectLst/>
                        </a:rPr>
                        <a:t>​</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12700" cmpd="sng">
                      <a:noFill/>
                      <a:prstDash val="solid"/>
                    </a:lnB>
                    <a:solidFill>
                      <a:schemeClr val="bg1">
                        <a:lumMod val="85000"/>
                      </a:schemeClr>
                    </a:solid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Pas de production de cellules germinales (spermatogonies)​</a:t>
                      </a:r>
                      <a:endParaRPr lang="fr-FR" sz="1300" cap="none" spc="0" dirty="0">
                        <a:solidFill>
                          <a:schemeClr val="tx1"/>
                        </a:solidFill>
                        <a:effectLst/>
                      </a:endParaRPr>
                    </a:p>
                    <a:p>
                      <a:pPr marL="0" algn="l" rtl="0" eaLnBrk="1" fontAlgn="base" latinLnBrk="0" hangingPunct="1">
                        <a:spcBef>
                          <a:spcPts val="0"/>
                        </a:spcBef>
                        <a:spcAft>
                          <a:spcPts val="0"/>
                        </a:spcAft>
                      </a:pPr>
                      <a:r>
                        <a:rPr lang="fr-FR" sz="1300" kern="1200" cap="none" spc="0" dirty="0">
                          <a:solidFill>
                            <a:schemeClr val="tx1"/>
                          </a:solidFill>
                          <a:effectLst/>
                        </a:rPr>
                        <a:t>Pas de début de méiose​</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12700" cmpd="sng">
                      <a:noFill/>
                      <a:prstDash val="solid"/>
                    </a:lnB>
                    <a:solidFill>
                      <a:schemeClr val="bg1">
                        <a:lumMod val="85000"/>
                      </a:schemeClr>
                    </a:solid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Production de la totalité des réserves des cellules germinales (ovogonies)​</a:t>
                      </a:r>
                      <a:endParaRPr lang="fr-FR" sz="1300" cap="none" spc="0" dirty="0">
                        <a:solidFill>
                          <a:schemeClr val="tx1"/>
                        </a:solidFill>
                        <a:effectLst/>
                      </a:endParaRPr>
                    </a:p>
                    <a:p>
                      <a:pPr marL="0" algn="l" rtl="0" eaLnBrk="1" fontAlgn="base" latinLnBrk="0" hangingPunct="1">
                        <a:spcBef>
                          <a:spcPts val="0"/>
                        </a:spcBef>
                        <a:spcAft>
                          <a:spcPts val="0"/>
                        </a:spcAft>
                      </a:pPr>
                      <a:r>
                        <a:rPr lang="fr-FR" sz="1300" kern="1200" cap="none" spc="0" dirty="0">
                          <a:solidFill>
                            <a:schemeClr val="tx1"/>
                          </a:solidFill>
                          <a:effectLst/>
                        </a:rPr>
                        <a:t>Entrée en méiose (arrêtée en prophase I)​</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12700" cmpd="sng">
                      <a:noFill/>
                      <a:prstDash val="solid"/>
                    </a:lnR>
                    <a:lnT w="19050" cap="flat" cmpd="sng" algn="ctr">
                      <a:solidFill>
                        <a:schemeClr val="tx1"/>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3916180897"/>
                  </a:ext>
                </a:extLst>
              </a:tr>
              <a:tr h="1373674">
                <a:tc>
                  <a:txBody>
                    <a:bodyPr/>
                    <a:lstStyle/>
                    <a:p>
                      <a:pPr marL="0" algn="l" rtl="0" eaLnBrk="1" fontAlgn="base" latinLnBrk="0" hangingPunct="1">
                        <a:spcBef>
                          <a:spcPts val="0"/>
                        </a:spcBef>
                        <a:spcAft>
                          <a:spcPts val="0"/>
                        </a:spcAft>
                      </a:pPr>
                      <a:r>
                        <a:rPr lang="fr-FR" sz="1300" kern="1200" cap="none" spc="0" dirty="0">
                          <a:solidFill>
                            <a:schemeClr val="tx1"/>
                          </a:solidFill>
                          <a:effectLst/>
                        </a:rPr>
                        <a:t>NOMBRE DESGAMÈTES​</a:t>
                      </a:r>
                      <a:endParaRPr lang="fr-FR" sz="1300" cap="none" spc="0" dirty="0">
                        <a:solidFill>
                          <a:schemeClr val="tx1"/>
                        </a:solidFill>
                        <a:effectLst/>
                      </a:endParaRPr>
                    </a:p>
                  </a:txBody>
                  <a:tcPr marL="108384" marR="0" marT="83372" marB="83372" anchor="ctr">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19050" cap="flat" cmpd="sng" algn="ctr">
                      <a:solidFill>
                        <a:schemeClr val="tx1"/>
                      </a:solidFill>
                      <a:prstDash val="solid"/>
                    </a:lnB>
                    <a:no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Principe: néoformation continue​</a:t>
                      </a:r>
                      <a:endParaRPr lang="fr-FR" sz="1300" cap="none" spc="0" dirty="0">
                        <a:solidFill>
                          <a:schemeClr val="tx1"/>
                        </a:solidFill>
                        <a:effectLst/>
                      </a:endParaRPr>
                    </a:p>
                    <a:p>
                      <a:pPr marL="0" algn="l" rtl="0" eaLnBrk="1" fontAlgn="base" latinLnBrk="0" hangingPunct="1">
                        <a:spcBef>
                          <a:spcPts val="0"/>
                        </a:spcBef>
                        <a:spcAft>
                          <a:spcPts val="0"/>
                        </a:spcAft>
                      </a:pPr>
                      <a:r>
                        <a:rPr lang="fr-FR" sz="1300" kern="1200" cap="none" spc="0" dirty="0">
                          <a:solidFill>
                            <a:schemeClr val="tx1"/>
                          </a:solidFill>
                          <a:effectLst/>
                        </a:rPr>
                        <a:t>Bien que la production des </a:t>
                      </a:r>
                      <a:r>
                        <a:rPr lang="fr-FR" sz="1300" kern="1200" cap="none" spc="0" dirty="0" err="1">
                          <a:solidFill>
                            <a:schemeClr val="tx1"/>
                          </a:solidFill>
                          <a:effectLst/>
                        </a:rPr>
                        <a:t>permatozoïdes</a:t>
                      </a:r>
                      <a:r>
                        <a:rPr lang="fr-FR" sz="1300" kern="1200" cap="none" spc="0" dirty="0">
                          <a:solidFill>
                            <a:schemeClr val="tx1"/>
                          </a:solidFill>
                          <a:effectLst/>
                        </a:rPr>
                        <a:t> se fasse de la puberté à la mort, elle est soumise à des fluctuations extrêmes en ce qui concerne la quantité et la qualité.​</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19050" cap="flat" cmpd="sng" algn="ctr">
                      <a:solidFill>
                        <a:schemeClr val="tx1"/>
                      </a:solidFill>
                      <a:prstDash val="solid"/>
                    </a:lnB>
                    <a:no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Principe: épuisement des réserves​</a:t>
                      </a:r>
                      <a:endParaRPr lang="fr-FR" sz="1300" cap="none" spc="0" dirty="0">
                        <a:solidFill>
                          <a:schemeClr val="tx1"/>
                        </a:solidFill>
                        <a:effectLst/>
                      </a:endParaRPr>
                    </a:p>
                    <a:p>
                      <a:pPr marL="0" algn="l" rtl="0" eaLnBrk="1" fontAlgn="base" latinLnBrk="0" hangingPunct="1">
                        <a:spcBef>
                          <a:spcPts val="0"/>
                        </a:spcBef>
                        <a:spcAft>
                          <a:spcPts val="0"/>
                        </a:spcAft>
                      </a:pPr>
                      <a:r>
                        <a:rPr lang="fr-FR" sz="1300" kern="1200" cap="none" spc="0" dirty="0">
                          <a:solidFill>
                            <a:schemeClr val="tx1"/>
                          </a:solidFill>
                          <a:effectLst/>
                        </a:rPr>
                        <a:t>Diminution exponentielle en continue du nombre d'ovules potentiels ((follicules)depuis la période </a:t>
                      </a:r>
                      <a:r>
                        <a:rPr lang="fr-FR" sz="1300" kern="1200" cap="none" spc="0" dirty="0" err="1">
                          <a:solidFill>
                            <a:schemeClr val="tx1"/>
                          </a:solidFill>
                          <a:effectLst/>
                        </a:rPr>
                        <a:t>foetale</a:t>
                      </a:r>
                      <a:r>
                        <a:rPr lang="fr-FR" sz="1300" kern="1200" cap="none" spc="0" dirty="0">
                          <a:solidFill>
                            <a:schemeClr val="tx1"/>
                          </a:solidFill>
                          <a:effectLst/>
                        </a:rPr>
                        <a:t>. Epuisement des réserves avec la ménopause​</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19050" cap="flat" cmpd="sng" algn="ctr">
                      <a:solidFill>
                        <a:schemeClr val="tx1"/>
                      </a:solidFill>
                      <a:prstDash val="solid"/>
                    </a:lnB>
                    <a:noFill/>
                  </a:tcPr>
                </a:tc>
                <a:extLst>
                  <a:ext uri="{0D108BD9-81ED-4DB2-BD59-A6C34878D82A}">
                    <a16:rowId xmlns:a16="http://schemas.microsoft.com/office/drawing/2014/main" val="129892932"/>
                  </a:ext>
                </a:extLst>
              </a:tr>
              <a:tr h="586674">
                <a:tc>
                  <a:txBody>
                    <a:bodyPr/>
                    <a:lstStyle/>
                    <a:p>
                      <a:pPr marL="0" algn="l" rtl="0" eaLnBrk="1" fontAlgn="base" latinLnBrk="0" hangingPunct="1">
                        <a:spcBef>
                          <a:spcPts val="0"/>
                        </a:spcBef>
                        <a:spcAft>
                          <a:spcPts val="0"/>
                        </a:spcAft>
                      </a:pPr>
                      <a:r>
                        <a:rPr lang="fr-FR" sz="1300" kern="1200" cap="none" spc="0" dirty="0">
                          <a:solidFill>
                            <a:schemeClr val="tx1"/>
                          </a:solidFill>
                          <a:effectLst/>
                        </a:rPr>
                        <a:t>NOM DES CELLULES SUBISSANT LA MÉIOSE​</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12700" cmpd="sng">
                      <a:noFill/>
                      <a:prstDash val="solid"/>
                    </a:lnB>
                    <a:solidFill>
                      <a:schemeClr val="bg1">
                        <a:lumMod val="85000"/>
                      </a:schemeClr>
                    </a:solid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Spermatocytes I​</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12700" cmpd="sng">
                      <a:noFill/>
                      <a:prstDash val="solid"/>
                    </a:lnB>
                    <a:solidFill>
                      <a:schemeClr val="bg1">
                        <a:lumMod val="85000"/>
                      </a:schemeClr>
                    </a:solid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Ovocyte I​</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12700" cmpd="sng">
                      <a:noFill/>
                      <a:prstDash val="solid"/>
                    </a:lnR>
                    <a:lnT w="19050" cap="flat" cmpd="sng" algn="ctr">
                      <a:solidFill>
                        <a:schemeClr val="tx1"/>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2056054956"/>
                  </a:ext>
                </a:extLst>
              </a:tr>
              <a:tr h="987329">
                <a:tc>
                  <a:txBody>
                    <a:bodyPr/>
                    <a:lstStyle/>
                    <a:p>
                      <a:pPr marL="0" algn="l" rtl="0" eaLnBrk="1" fontAlgn="base" latinLnBrk="0" hangingPunct="1">
                        <a:spcBef>
                          <a:spcPts val="0"/>
                        </a:spcBef>
                        <a:spcAft>
                          <a:spcPts val="0"/>
                        </a:spcAft>
                      </a:pPr>
                      <a:r>
                        <a:rPr lang="fr-FR" sz="1300" kern="1200" cap="none" spc="0" dirty="0">
                          <a:solidFill>
                            <a:schemeClr val="tx1"/>
                          </a:solidFill>
                          <a:effectLst/>
                        </a:rPr>
                        <a:t>NOM DES CELLULESRÉSULTANT DE LAMÉIOSE​</a:t>
                      </a:r>
                      <a:endParaRPr lang="fr-FR" sz="1300" cap="none" spc="0" dirty="0">
                        <a:solidFill>
                          <a:schemeClr val="tx1"/>
                        </a:solidFill>
                        <a:effectLst/>
                      </a:endParaRPr>
                    </a:p>
                  </a:txBody>
                  <a:tcPr marL="108384" marR="0" marT="83372" marB="83372" anchor="ctr">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19050" cap="flat" cmpd="sng" algn="ctr">
                      <a:solidFill>
                        <a:schemeClr val="tx1"/>
                      </a:solidFill>
                      <a:prstDash val="solid"/>
                    </a:lnB>
                    <a:no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Spermatides (4)​</a:t>
                      </a:r>
                      <a:endParaRPr lang="fr-FR" sz="1300" cap="none" spc="0" dirty="0">
                        <a:solidFill>
                          <a:schemeClr val="tx1"/>
                        </a:solidFill>
                        <a:effectLst/>
                      </a:endParaRPr>
                    </a:p>
                    <a:p>
                      <a:pPr marL="0" algn="l" rtl="0" eaLnBrk="1" fontAlgn="base" latinLnBrk="0" hangingPunct="1">
                        <a:spcBef>
                          <a:spcPts val="0"/>
                        </a:spcBef>
                        <a:spcAft>
                          <a:spcPts val="0"/>
                        </a:spcAft>
                      </a:pPr>
                      <a:r>
                        <a:rPr lang="fr-FR" sz="1300" kern="1200" cap="none" spc="0" dirty="0">
                          <a:solidFill>
                            <a:schemeClr val="tx1"/>
                          </a:solidFill>
                          <a:effectLst/>
                        </a:rPr>
                        <a:t>Quatre cellules appelées à devenir des gamètes fonctionnels : les spermatozoïdes​</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19050" cap="flat" cmpd="sng" algn="ctr">
                      <a:solidFill>
                        <a:schemeClr val="tx1"/>
                      </a:solidFill>
                      <a:prstDash val="solid"/>
                    </a:lnB>
                    <a:no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Ovule (1) et globules polaires (3)​</a:t>
                      </a:r>
                      <a:endParaRPr lang="fr-FR" sz="1300" cap="none" spc="0" dirty="0">
                        <a:solidFill>
                          <a:schemeClr val="tx1"/>
                        </a:solidFill>
                        <a:effectLst/>
                      </a:endParaRPr>
                    </a:p>
                    <a:p>
                      <a:pPr marL="0" algn="l" rtl="0" eaLnBrk="1" fontAlgn="base" latinLnBrk="0" hangingPunct="1">
                        <a:spcBef>
                          <a:spcPts val="0"/>
                        </a:spcBef>
                        <a:spcAft>
                          <a:spcPts val="0"/>
                        </a:spcAft>
                      </a:pPr>
                      <a:r>
                        <a:rPr lang="fr-FR" sz="1300" kern="1200" cap="none" spc="0" dirty="0">
                          <a:solidFill>
                            <a:schemeClr val="tx1"/>
                          </a:solidFill>
                          <a:effectLst/>
                        </a:rPr>
                        <a:t>Un gamète fonctionnel et trois cellules dégénératives​</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19050" cap="flat" cmpd="sng" algn="ctr">
                      <a:solidFill>
                        <a:schemeClr val="tx1"/>
                      </a:solidFill>
                      <a:prstDash val="solid"/>
                    </a:lnB>
                    <a:noFill/>
                  </a:tcPr>
                </a:tc>
                <a:extLst>
                  <a:ext uri="{0D108BD9-81ED-4DB2-BD59-A6C34878D82A}">
                    <a16:rowId xmlns:a16="http://schemas.microsoft.com/office/drawing/2014/main" val="4120060814"/>
                  </a:ext>
                </a:extLst>
              </a:tr>
              <a:tr h="787001">
                <a:tc>
                  <a:txBody>
                    <a:bodyPr/>
                    <a:lstStyle/>
                    <a:p>
                      <a:pPr marL="0" algn="l" rtl="0" eaLnBrk="1" fontAlgn="base" latinLnBrk="0" hangingPunct="1">
                        <a:spcBef>
                          <a:spcPts val="0"/>
                        </a:spcBef>
                        <a:spcAft>
                          <a:spcPts val="0"/>
                        </a:spcAft>
                      </a:pPr>
                      <a:r>
                        <a:rPr lang="fr-FR" sz="1300" kern="1200" cap="none" spc="0" dirty="0">
                          <a:solidFill>
                            <a:schemeClr val="tx1"/>
                          </a:solidFill>
                          <a:effectLst/>
                        </a:rPr>
                        <a:t>NOMBRE DEMÉIOSES​</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12700" cmpd="sng">
                      <a:noFill/>
                      <a:prstDash val="solid"/>
                    </a:lnB>
                    <a:solidFill>
                      <a:schemeClr val="bg1">
                        <a:lumMod val="85000"/>
                      </a:schemeClr>
                    </a:solid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Un nombre infini​</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9050" cap="flat" cmpd="sng" algn="ctr">
                      <a:solidFill>
                        <a:schemeClr val="tx1"/>
                      </a:solidFill>
                      <a:prstDash val="solid"/>
                    </a:lnT>
                    <a:lnB w="12700" cmpd="sng">
                      <a:noFill/>
                      <a:prstDash val="solid"/>
                    </a:lnB>
                    <a:solidFill>
                      <a:schemeClr val="bg1">
                        <a:lumMod val="85000"/>
                      </a:schemeClr>
                    </a:solidFill>
                  </a:tcPr>
                </a:tc>
                <a:tc>
                  <a:txBody>
                    <a:bodyPr/>
                    <a:lstStyle/>
                    <a:p>
                      <a:pPr marL="0" algn="l" rtl="0" eaLnBrk="1" fontAlgn="base" latinLnBrk="0" hangingPunct="1">
                        <a:spcBef>
                          <a:spcPts val="0"/>
                        </a:spcBef>
                        <a:spcAft>
                          <a:spcPts val="0"/>
                        </a:spcAft>
                      </a:pPr>
                      <a:r>
                        <a:rPr lang="fr-FR" sz="1300" kern="1200" cap="none" spc="0" dirty="0">
                          <a:solidFill>
                            <a:schemeClr val="tx1"/>
                          </a:solidFill>
                          <a:effectLst/>
                        </a:rPr>
                        <a:t>Très rare​</a:t>
                      </a:r>
                      <a:endParaRPr lang="fr-FR" sz="1300" cap="none" spc="0" dirty="0">
                        <a:solidFill>
                          <a:schemeClr val="tx1"/>
                        </a:solidFill>
                        <a:effectLst/>
                      </a:endParaRPr>
                    </a:p>
                    <a:p>
                      <a:pPr marL="0" algn="l" rtl="0" eaLnBrk="1" fontAlgn="base" latinLnBrk="0" hangingPunct="1">
                        <a:spcBef>
                          <a:spcPts val="0"/>
                        </a:spcBef>
                        <a:spcAft>
                          <a:spcPts val="0"/>
                        </a:spcAft>
                      </a:pPr>
                      <a:r>
                        <a:rPr lang="fr-FR" sz="1300" kern="1200" cap="none" spc="0" dirty="0">
                          <a:solidFill>
                            <a:schemeClr val="tx1"/>
                          </a:solidFill>
                          <a:effectLst/>
                        </a:rPr>
                        <a:t>Équivaut au nombre d’enfants plus les avortements​</a:t>
                      </a:r>
                      <a:endParaRPr lang="fr-FR" sz="1300" cap="none" spc="0" dirty="0">
                        <a:solidFill>
                          <a:schemeClr val="tx1"/>
                        </a:solidFill>
                        <a:effectLst/>
                      </a:endParaRPr>
                    </a:p>
                  </a:txBody>
                  <a:tcPr marL="108384" marR="0" marT="83372" marB="83372" anchor="ctr">
                    <a:lnL w="6350" cap="flat" cmpd="sng" algn="ctr">
                      <a:solidFill>
                        <a:schemeClr val="tx1">
                          <a:lumMod val="50000"/>
                          <a:lumOff val="50000"/>
                        </a:schemeClr>
                      </a:solidFill>
                      <a:prstDash val="solid"/>
                    </a:lnL>
                    <a:lnR w="12700" cmpd="sng">
                      <a:noFill/>
                      <a:prstDash val="solid"/>
                    </a:lnR>
                    <a:lnT w="19050" cap="flat" cmpd="sng" algn="ctr">
                      <a:solidFill>
                        <a:schemeClr val="tx1"/>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1097789809"/>
                  </a:ext>
                </a:extLst>
              </a:tr>
            </a:tbl>
          </a:graphicData>
        </a:graphic>
      </p:graphicFrame>
    </p:spTree>
    <p:extLst>
      <p:ext uri="{BB962C8B-B14F-4D97-AF65-F5344CB8AC3E}">
        <p14:creationId xmlns:p14="http://schemas.microsoft.com/office/powerpoint/2010/main" val="363989774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1375</TotalTime>
  <Words>943</Words>
  <Application>Microsoft Office PowerPoint</Application>
  <PresentationFormat>Affichage à l'écran (4:3)</PresentationFormat>
  <Paragraphs>200</Paragraphs>
  <Slides>30</Slides>
  <Notes>6</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30</vt:i4>
      </vt:variant>
    </vt:vector>
  </HeadingPairs>
  <TitlesOfParts>
    <vt:vector size="35" baseType="lpstr">
      <vt:lpstr>Arial</vt:lpstr>
      <vt:lpstr>Calibri</vt:lpstr>
      <vt:lpstr>Times</vt:lpstr>
      <vt:lpstr>Times New Roman</vt:lpstr>
      <vt:lpstr>Thème Office</vt:lpstr>
      <vt:lpstr>Phases principales du développement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Figure 47.8</vt:lpstr>
      <vt:lpstr>Présentation PowerPoint</vt:lpstr>
      <vt:lpstr>Présentation PowerPoint</vt:lpstr>
      <vt:lpstr>Figure 47.13</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Aspects cellulaires du développement</dc:title>
  <dc:creator>FUJITSU</dc:creator>
  <cp:lastModifiedBy>monpc</cp:lastModifiedBy>
  <cp:revision>178</cp:revision>
  <dcterms:created xsi:type="dcterms:W3CDTF">2019-11-13T20:21:54Z</dcterms:created>
  <dcterms:modified xsi:type="dcterms:W3CDTF">2021-02-02T23:15:53Z</dcterms:modified>
</cp:coreProperties>
</file>