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71"/>
  </p:notesMasterIdLst>
  <p:sldIdLst>
    <p:sldId id="256" r:id="rId2"/>
    <p:sldId id="257" r:id="rId3"/>
    <p:sldId id="258" r:id="rId4"/>
    <p:sldId id="280" r:id="rId5"/>
    <p:sldId id="270" r:id="rId6"/>
    <p:sldId id="278" r:id="rId7"/>
    <p:sldId id="279" r:id="rId8"/>
    <p:sldId id="281" r:id="rId9"/>
    <p:sldId id="282" r:id="rId10"/>
    <p:sldId id="283" r:id="rId11"/>
    <p:sldId id="274" r:id="rId12"/>
    <p:sldId id="286" r:id="rId13"/>
    <p:sldId id="275" r:id="rId14"/>
    <p:sldId id="284" r:id="rId15"/>
    <p:sldId id="285" r:id="rId16"/>
    <p:sldId id="290" r:id="rId17"/>
    <p:sldId id="293" r:id="rId18"/>
    <p:sldId id="291" r:id="rId19"/>
    <p:sldId id="292" r:id="rId20"/>
    <p:sldId id="294" r:id="rId21"/>
    <p:sldId id="287" r:id="rId22"/>
    <p:sldId id="259" r:id="rId23"/>
    <p:sldId id="260" r:id="rId24"/>
    <p:sldId id="262" r:id="rId25"/>
    <p:sldId id="295" r:id="rId26"/>
    <p:sldId id="297" r:id="rId27"/>
    <p:sldId id="298" r:id="rId28"/>
    <p:sldId id="299" r:id="rId29"/>
    <p:sldId id="300" r:id="rId30"/>
    <p:sldId id="301" r:id="rId31"/>
    <p:sldId id="302" r:id="rId32"/>
    <p:sldId id="303" r:id="rId33"/>
    <p:sldId id="304" r:id="rId34"/>
    <p:sldId id="305" r:id="rId35"/>
    <p:sldId id="306" r:id="rId36"/>
    <p:sldId id="307" r:id="rId37"/>
    <p:sldId id="308" r:id="rId38"/>
    <p:sldId id="309" r:id="rId39"/>
    <p:sldId id="310" r:id="rId40"/>
    <p:sldId id="311" r:id="rId41"/>
    <p:sldId id="312" r:id="rId42"/>
    <p:sldId id="313" r:id="rId43"/>
    <p:sldId id="314" r:id="rId44"/>
    <p:sldId id="315" r:id="rId45"/>
    <p:sldId id="316" r:id="rId46"/>
    <p:sldId id="317" r:id="rId47"/>
    <p:sldId id="318" r:id="rId48"/>
    <p:sldId id="319" r:id="rId49"/>
    <p:sldId id="320" r:id="rId50"/>
    <p:sldId id="325" r:id="rId51"/>
    <p:sldId id="263" r:id="rId52"/>
    <p:sldId id="326" r:id="rId53"/>
    <p:sldId id="327" r:id="rId54"/>
    <p:sldId id="328" r:id="rId55"/>
    <p:sldId id="331" r:id="rId56"/>
    <p:sldId id="264" r:id="rId57"/>
    <p:sldId id="333" r:id="rId58"/>
    <p:sldId id="334" r:id="rId59"/>
    <p:sldId id="337" r:id="rId60"/>
    <p:sldId id="338" r:id="rId61"/>
    <p:sldId id="339" r:id="rId62"/>
    <p:sldId id="340" r:id="rId63"/>
    <p:sldId id="343" r:id="rId64"/>
    <p:sldId id="341" r:id="rId65"/>
    <p:sldId id="342" r:id="rId66"/>
    <p:sldId id="335" r:id="rId67"/>
    <p:sldId id="332" r:id="rId68"/>
    <p:sldId id="265" r:id="rId69"/>
    <p:sldId id="261" r:id="rId7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17" autoAdjust="0"/>
    <p:restoredTop sz="92821" autoAdjust="0"/>
  </p:normalViewPr>
  <p:slideViewPr>
    <p:cSldViewPr>
      <p:cViewPr>
        <p:scale>
          <a:sx n="50" d="100"/>
          <a:sy n="50" d="100"/>
        </p:scale>
        <p:origin x="-99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586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745AFD-DC8A-4001-B291-6D3D146491CB}" type="datetimeFigureOut">
              <a:rPr lang="id-ID" smtClean="0"/>
              <a:pPr/>
              <a:t>17/04/2012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F5A4AC-CF51-40B2-AF4A-3E4B3DFFA483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B83080-C016-4298-8ED0-B0BADF46B4CD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2271FB0-9B4F-4F10-B8B8-0A921A3E856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627FC77-0DC0-46D8-9D63-959424AA2A7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D240D0-632E-4B40-AE68-5FB2CF15780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46C8D1A-7605-4C51-966B-1E433DAC73B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1543112-A32B-4D2A-8D01-F95486C3E30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7669755-33F4-451D-B902-51CFDBC2C4A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01EEE64-75BE-45EB-A6A4-0FB00EF3BEC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CD1BD3F-281B-4CA2-979F-A83ADDA8FE6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95DE640-8B77-46FB-BB63-F956BFD65DD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F9F9462-8C43-4B09-9E7C-4ED91C1A787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492C63-B305-4E19-888B-9F187CED273B}" type="slidenum">
              <a:rPr lang="en-US" smtClean="0">
                <a:latin typeface="Arial" pitchFamily="34" charset="0"/>
              </a:rPr>
              <a:pPr/>
              <a:t>17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5C7BC1C-3C26-4674-8CBD-260161BB73C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008094D-AA7B-4B83-8208-DB607CCF87A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485F23-7055-4800-AE5E-F91B19032FC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4EE320A-A246-4156-8469-AE70969E551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D24AEEE-DD42-4F5C-ABD9-A0180FE1F53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2992CEF-627D-42D2-A76C-56844AECE5F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672E10-82BD-4915-B7F0-21F195E6F4F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DEAF9C3-CE3D-42DF-AE79-70089970987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1BB16D4-A851-4E68-AC09-D166D7B1B03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3E2DFFF-D26E-4BAB-B20D-CBB742654A8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E0C0E3-2445-450C-AD0A-60DD8784A388}" type="slidenum">
              <a:rPr lang="en-US" smtClean="0">
                <a:latin typeface="Arial" pitchFamily="34" charset="0"/>
              </a:rPr>
              <a:pPr/>
              <a:t>18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56EAD9F-7C17-41C4-9089-89679043C0B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B2FF94D-AEE5-466E-AB42-3F77002F626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D5E2B28-AF30-443D-AA2A-DAF480AB345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85FDFDC-F52F-4F2B-B76F-1C8F2BDF12E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3F2E857-9E09-4B57-9628-341DE73084B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dirty="0" smtClean="0">
              <a:latin typeface="Arial" pitchFamily="34" charset="0"/>
            </a:endParaRP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B2F65E-8032-48F6-9FAC-54F0E0F58DA9}" type="slidenum">
              <a:rPr lang="en-US" smtClean="0">
                <a:latin typeface="Arial" pitchFamily="34" charset="0"/>
              </a:rPr>
              <a:pPr/>
              <a:t>19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dirty="0" smtClean="0">
              <a:latin typeface="Arial" pitchFamily="34" charset="0"/>
            </a:endParaRP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A73968-9489-4F72-973E-00C808F74D61}" type="slidenum">
              <a:rPr lang="en-US" smtClean="0">
                <a:latin typeface="Arial" pitchFamily="34" charset="0"/>
              </a:rPr>
              <a:pPr/>
              <a:t>20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FEBD637-924E-4A29-B841-E5DF5432B27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A1C7574-356A-4307-A088-25445E60E72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D535A8C-84B3-4A1E-9AF3-6517E43CAD9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49D6D7C-D519-4E46-8F44-369863D2C6B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48BD2-17EB-4A76-831A-89C2756BCC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2FEB9-F520-434C-B35A-2ACCA648AE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B9C4C-AD52-4AC1-AC74-8DE5C149CD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0ECBA-6F55-4864-8B93-05B26F555E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EAF297-9516-484D-9F66-8CCBFBCAA1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066800"/>
            <a:ext cx="8229600" cy="37004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16AE97-DFD3-4157-B9F0-0A8D8F9083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>
            <a:lvl1pPr algn="r">
              <a:defRPr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29542F-A007-4268-B7B5-77845FC7D5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D21F3-4F5C-4457-99BA-9C2473C0A6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B8A0F-E0CB-4E9C-A9AD-9660F37B00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3BF3E-BFBB-4393-AD65-AC371512D5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58787-8E46-4B7E-B5B3-51053B6866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C3E3E-D9C5-4D68-A73A-610E466F8C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0C1BB-2531-4990-9D8B-802ADF1EF9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E18C3-58B1-4BA5-BC69-073CFAF683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91C70-72E5-4E8E-BC06-68E979A7F1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fld id="{50EF1691-FF96-4BAB-A9AA-720EDC7499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69" r:id="rId2"/>
    <p:sldLayoutId id="2147483775" r:id="rId3"/>
    <p:sldLayoutId id="2147483770" r:id="rId4"/>
    <p:sldLayoutId id="2147483771" r:id="rId5"/>
    <p:sldLayoutId id="2147483772" r:id="rId6"/>
    <p:sldLayoutId id="2147483776" r:id="rId7"/>
    <p:sldLayoutId id="2147483777" r:id="rId8"/>
    <p:sldLayoutId id="2147483778" r:id="rId9"/>
    <p:sldLayoutId id="2147483773" r:id="rId10"/>
    <p:sldLayoutId id="2147483779" r:id="rId11"/>
    <p:sldLayoutId id="2147483780" r:id="rId12"/>
    <p:sldLayoutId id="2147483781" r:id="rId13"/>
    <p:sldLayoutId id="2147483782" r:id="rId14"/>
    <p:sldLayoutId id="2147483783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alibri" pitchFamily="34" charset="0"/>
        </a:defRPr>
      </a:lvl9pPr>
      <a:extLst/>
    </p:titleStyle>
    <p:bodyStyle>
      <a:lvl1pPr marL="438150" indent="-319088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eaLnBrk="0" fontAlgn="base" hangingPunct="0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eaLnBrk="0" fontAlgn="base" hangingPunct="0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slide" Target="slide29.xml"/><Relationship Id="rId4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33.xml"/><Relationship Id="rId4" Type="http://schemas.openxmlformats.org/officeDocument/2006/relationships/image" Target="../media/image2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openxmlformats.org/officeDocument/2006/relationships/image" Target="../media/image4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emf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gif"/><Relationship Id="rId5" Type="http://schemas.openxmlformats.org/officeDocument/2006/relationships/image" Target="../media/image61.emf"/><Relationship Id="rId4" Type="http://schemas.openxmlformats.org/officeDocument/2006/relationships/image" Target="../media/image60.emf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7" Type="http://schemas.openxmlformats.org/officeDocument/2006/relationships/image" Target="../media/image68.wmf"/><Relationship Id="rId2" Type="http://schemas.openxmlformats.org/officeDocument/2006/relationships/image" Target="../media/image6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wmf"/><Relationship Id="rId5" Type="http://schemas.openxmlformats.org/officeDocument/2006/relationships/image" Target="../media/image66.wmf"/><Relationship Id="rId4" Type="http://schemas.openxmlformats.org/officeDocument/2006/relationships/image" Target="../media/image65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>
                <a:solidFill>
                  <a:schemeClr val="accent1">
                    <a:satMod val="150000"/>
                  </a:schemeClr>
                </a:solidFill>
              </a:rPr>
              <a:t>EVALUASI K3 &amp;</a:t>
            </a:r>
            <a:br>
              <a:rPr lang="en-US" sz="4000">
                <a:solidFill>
                  <a:schemeClr val="accent1">
                    <a:satMod val="150000"/>
                  </a:schemeClr>
                </a:solidFill>
              </a:rPr>
            </a:br>
            <a:r>
              <a:rPr lang="en-US" sz="4000">
                <a:solidFill>
                  <a:schemeClr val="accent1">
                    <a:satMod val="150000"/>
                  </a:schemeClr>
                </a:solidFill>
              </a:rPr>
              <a:t>METODA PENGAMANAN UMUM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1828800"/>
            <a:ext cx="8077200" cy="1500188"/>
          </a:xfrm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5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smtClean="0">
                <a:solidFill>
                  <a:srgbClr val="FFC000"/>
                </a:solidFill>
              </a:rPr>
              <a:t>TWA </a:t>
            </a:r>
            <a:r>
              <a:rPr lang="en-US" sz="3600" dirty="0" err="1" smtClean="0">
                <a:solidFill>
                  <a:srgbClr val="FFC000"/>
                </a:solidFill>
              </a:rPr>
              <a:t>untuk</a:t>
            </a:r>
            <a:r>
              <a:rPr lang="en-US" sz="3600" dirty="0" smtClean="0">
                <a:solidFill>
                  <a:srgbClr val="FFC000"/>
                </a:solidFill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</a:rPr>
              <a:t>kebisingan</a:t>
            </a:r>
            <a:r>
              <a:rPr lang="en-US" sz="3600" dirty="0" smtClean="0">
                <a:solidFill>
                  <a:srgbClr val="FFC000"/>
                </a:solidFill>
              </a:rPr>
              <a:t>: </a:t>
            </a:r>
            <a:r>
              <a:rPr lang="en-US" sz="3600" dirty="0" err="1" smtClean="0">
                <a:solidFill>
                  <a:srgbClr val="FFC000"/>
                </a:solidFill>
              </a:rPr>
              <a:t>berdasarkan</a:t>
            </a:r>
            <a:r>
              <a:rPr lang="en-US" sz="3600" dirty="0" smtClean="0">
                <a:solidFill>
                  <a:srgbClr val="FFC000"/>
                </a:solidFill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</a:rPr>
              <a:t>standar</a:t>
            </a:r>
            <a:r>
              <a:rPr lang="en-US" sz="3600" dirty="0" smtClean="0">
                <a:solidFill>
                  <a:srgbClr val="FFC000"/>
                </a:solidFill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</a:rPr>
              <a:t>kebisingan</a:t>
            </a:r>
            <a:r>
              <a:rPr lang="en-US" sz="3600" dirty="0" smtClean="0">
                <a:solidFill>
                  <a:srgbClr val="FFC000"/>
                </a:solidFill>
              </a:rPr>
              <a:t>. </a:t>
            </a:r>
            <a:r>
              <a:rPr lang="en-US" sz="3600" dirty="0" err="1" smtClean="0">
                <a:solidFill>
                  <a:srgbClr val="FFC000"/>
                </a:solidFill>
              </a:rPr>
              <a:t>Bila</a:t>
            </a:r>
            <a:r>
              <a:rPr lang="en-US" sz="3600" dirty="0" smtClean="0">
                <a:solidFill>
                  <a:srgbClr val="FFC000"/>
                </a:solidFill>
              </a:rPr>
              <a:t> </a:t>
            </a:r>
            <a:r>
              <a:rPr lang="en-US" sz="3600" dirty="0" err="1" smtClean="0">
                <a:solidFill>
                  <a:srgbClr val="FFC000"/>
                </a:solidFill>
              </a:rPr>
              <a:t>standar</a:t>
            </a:r>
            <a:r>
              <a:rPr lang="en-US" sz="3600" dirty="0" smtClean="0">
                <a:solidFill>
                  <a:srgbClr val="FFC000"/>
                </a:solidFill>
              </a:rPr>
              <a:t>:</a:t>
            </a:r>
            <a:endParaRPr lang="en-US" sz="3600" dirty="0">
              <a:solidFill>
                <a:schemeClr val="accent1">
                  <a:satMod val="150000"/>
                </a:schemeClr>
              </a:solidFill>
            </a:endParaRPr>
          </a:p>
        </p:txBody>
      </p:sp>
      <p:graphicFrame>
        <p:nvGraphicFramePr>
          <p:cNvPr id="22604" name="Group 76"/>
          <p:cNvGraphicFramePr>
            <a:graphicFrameLocks noGrp="1"/>
          </p:cNvGraphicFramePr>
          <p:nvPr>
            <p:ph sz="quarter" idx="4294967295"/>
          </p:nvPr>
        </p:nvGraphicFramePr>
        <p:xfrm>
          <a:off x="4648200" y="1752600"/>
          <a:ext cx="2819400" cy="2054226"/>
        </p:xfrm>
        <a:graphic>
          <a:graphicData uri="http://schemas.openxmlformats.org/drawingml/2006/table">
            <a:tbl>
              <a:tblPr/>
              <a:tblGrid>
                <a:gridCol w="1611313"/>
                <a:gridCol w="1208087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Jumlah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jam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dB(A)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1,5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1,0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0,75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0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9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0,25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605" name="Group 77"/>
          <p:cNvGraphicFramePr>
            <a:graphicFrameLocks noGrp="1"/>
          </p:cNvGraphicFramePr>
          <p:nvPr>
            <p:ph sz="quarter" idx="4294967295"/>
          </p:nvPr>
        </p:nvGraphicFramePr>
        <p:xfrm>
          <a:off x="990600" y="1752600"/>
          <a:ext cx="2819400" cy="2066926"/>
        </p:xfrm>
        <a:graphic>
          <a:graphicData uri="http://schemas.openxmlformats.org/drawingml/2006/table">
            <a:tbl>
              <a:tblPr/>
              <a:tblGrid>
                <a:gridCol w="1409700"/>
                <a:gridCol w="1409700"/>
              </a:tblGrid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Jumlah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jam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dB(A)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3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4" name="Table 53"/>
          <p:cNvGraphicFramePr>
            <a:graphicFrameLocks noGrp="1"/>
          </p:cNvGraphicFramePr>
          <p:nvPr/>
        </p:nvGraphicFramePr>
        <p:xfrm>
          <a:off x="609600" y="3886200"/>
          <a:ext cx="7365206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1155"/>
                <a:gridCol w="872241"/>
                <a:gridCol w="1001082"/>
                <a:gridCol w="802005"/>
                <a:gridCol w="749618"/>
                <a:gridCol w="749618"/>
                <a:gridCol w="2839487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dB(A)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100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 </a:t>
                      </a:r>
                      <a:r>
                        <a:rPr lang="en-US" dirty="0" err="1" smtClean="0"/>
                        <a:t>ukur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 jam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 jam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 jam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 TLV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tt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 jam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 jam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 jam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TWA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4/8</a:t>
                      </a: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2/4</a:t>
                      </a: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= 1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dirty="0" smtClean="0"/>
                        <a:t>&lt; </a:t>
                      </a:r>
                      <a:r>
                        <a:rPr lang="en-US" dirty="0" err="1" smtClean="0"/>
                        <a:t>batas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aman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 </a:t>
                      </a:r>
                      <a:r>
                        <a:rPr lang="en-US" dirty="0" err="1" smtClean="0"/>
                        <a:t>ukur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  jam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 jam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 jam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 TLV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tt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 jam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 jam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 jam</a:t>
                      </a:r>
                      <a:endParaRPr lang="en-US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TWA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2/8</a:t>
                      </a: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2/4</a:t>
                      </a: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2/3</a:t>
                      </a:r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= 17/12 &gt;</a:t>
                      </a:r>
                      <a:r>
                        <a:rPr lang="en-US" dirty="0" err="1" smtClean="0"/>
                        <a:t>batas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aman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6"/>
          <p:cNvSpPr txBox="1">
            <a:spLocks noChangeArrowheads="1"/>
          </p:cNvSpPr>
          <p:nvPr/>
        </p:nvSpPr>
        <p:spPr bwMode="auto">
          <a:xfrm>
            <a:off x="1965325" y="7275513"/>
            <a:ext cx="12350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21507" name="Text Box 8"/>
          <p:cNvSpPr txBox="1">
            <a:spLocks noChangeArrowheads="1"/>
          </p:cNvSpPr>
          <p:nvPr/>
        </p:nvSpPr>
        <p:spPr bwMode="auto">
          <a:xfrm>
            <a:off x="7543800" y="3962400"/>
            <a:ext cx="106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21508" name="TextBox 10"/>
          <p:cNvSpPr txBox="1">
            <a:spLocks noChangeArrowheads="1"/>
          </p:cNvSpPr>
          <p:nvPr/>
        </p:nvSpPr>
        <p:spPr bwMode="auto">
          <a:xfrm>
            <a:off x="685800" y="304800"/>
            <a:ext cx="6477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d-ID" sz="5400" b="1">
                <a:solidFill>
                  <a:schemeClr val="bg1"/>
                </a:solidFill>
              </a:rPr>
              <a:t>LASER</a:t>
            </a:r>
          </a:p>
        </p:txBody>
      </p:sp>
      <p:pic>
        <p:nvPicPr>
          <p:cNvPr id="21509" name="Picture 12" descr="http://www.freaklasers.com/laser-pointer/green-laser-pointer-diode-dpss-beam-show%20(5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752600"/>
            <a:ext cx="2362200" cy="2096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1600200"/>
            <a:ext cx="76962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b="1" dirty="0" smtClean="0"/>
              <a:t>JARAK AMAN LASER</a:t>
            </a:r>
            <a:r>
              <a:rPr lang="en-US" sz="2000" dirty="0" smtClean="0"/>
              <a:t>:</a:t>
            </a:r>
          </a:p>
          <a:p>
            <a:pPr eaLnBrk="1" hangingPunct="1">
              <a:lnSpc>
                <a:spcPct val="90000"/>
              </a:lnSpc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smtClean="0"/>
              <a:t>		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smtClean="0"/>
              <a:t>				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err="1" smtClean="0"/>
              <a:t>dimana</a:t>
            </a:r>
            <a:r>
              <a:rPr lang="en-US" sz="2000" dirty="0" smtClean="0"/>
              <a:t>:     E	= </a:t>
            </a:r>
            <a:r>
              <a:rPr lang="en-US" sz="2000" dirty="0" err="1" smtClean="0"/>
              <a:t>energi</a:t>
            </a:r>
            <a:r>
              <a:rPr lang="en-US" sz="2000" dirty="0" smtClean="0"/>
              <a:t> </a:t>
            </a:r>
            <a:r>
              <a:rPr lang="en-US" sz="2000" dirty="0" err="1" smtClean="0"/>
              <a:t>sinar</a:t>
            </a:r>
            <a:r>
              <a:rPr lang="en-US" sz="2000" dirty="0" smtClean="0"/>
              <a:t> laser (Watt/Joule)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smtClean="0"/>
              <a:t>		      E</a:t>
            </a:r>
            <a:r>
              <a:rPr lang="en-US" sz="2000" baseline="-25000" dirty="0" smtClean="0"/>
              <a:t>a</a:t>
            </a:r>
            <a:r>
              <a:rPr lang="en-US" sz="2000" dirty="0" smtClean="0"/>
              <a:t>	=  allowable  cornea exposure  </a:t>
            </a:r>
            <a:r>
              <a:rPr lang="en-US" sz="2000" dirty="0" err="1" smtClean="0"/>
              <a:t>MeV</a:t>
            </a:r>
            <a:r>
              <a:rPr lang="en-US" sz="2000" dirty="0" smtClean="0"/>
              <a:t> (Watt/cm</a:t>
            </a:r>
            <a:r>
              <a:rPr lang="en-US" sz="2000" baseline="30000" dirty="0" smtClean="0"/>
              <a:t>2</a:t>
            </a:r>
            <a:r>
              <a:rPr lang="en-US" sz="2000" dirty="0" smtClean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  		                    Joule/cm</a:t>
            </a:r>
            <a:r>
              <a:rPr lang="en-US" sz="2000" baseline="30000" dirty="0" smtClean="0"/>
              <a:t>2</a:t>
            </a:r>
            <a:r>
              <a:rPr lang="en-US" sz="2000" dirty="0" smtClean="0"/>
              <a:t>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smtClean="0"/>
              <a:t>		       a 	= diameter </a:t>
            </a:r>
            <a:r>
              <a:rPr lang="en-US" sz="2000" dirty="0" err="1" smtClean="0"/>
              <a:t>sinar</a:t>
            </a: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smtClean="0"/>
              <a:t>		       </a:t>
            </a:r>
            <a:r>
              <a:rPr lang="el-GR" sz="2000" dirty="0" smtClean="0"/>
              <a:t>φ</a:t>
            </a:r>
            <a:r>
              <a:rPr lang="en-US" sz="2000" dirty="0" smtClean="0"/>
              <a:t>	= </a:t>
            </a:r>
            <a:r>
              <a:rPr lang="en-US" sz="2000" dirty="0" err="1" smtClean="0"/>
              <a:t>divergensi</a:t>
            </a:r>
            <a:r>
              <a:rPr lang="en-US" sz="2000" dirty="0" smtClean="0"/>
              <a:t> </a:t>
            </a:r>
            <a:r>
              <a:rPr lang="en-US" sz="2000" dirty="0" err="1" smtClean="0"/>
              <a:t>sinar</a:t>
            </a:r>
            <a:r>
              <a:rPr lang="en-US" sz="2000" dirty="0" smtClean="0"/>
              <a:t> (radian)</a:t>
            </a:r>
          </a:p>
          <a:p>
            <a:pPr eaLnBrk="1" hangingPunct="1">
              <a:lnSpc>
                <a:spcPct val="90000"/>
              </a:lnSpc>
            </a:pPr>
            <a:endParaRPr lang="el-GR" sz="20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000" dirty="0" smtClean="0"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400" dirty="0" smtClean="0"/>
          </a:p>
        </p:txBody>
      </p:sp>
      <p:sp>
        <p:nvSpPr>
          <p:cNvPr id="22533" name="Text Box 6"/>
          <p:cNvSpPr txBox="1">
            <a:spLocks noChangeArrowheads="1"/>
          </p:cNvSpPr>
          <p:nvPr/>
        </p:nvSpPr>
        <p:spPr bwMode="auto">
          <a:xfrm>
            <a:off x="1965325" y="7275513"/>
            <a:ext cx="12350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22534" name="Text Box 7"/>
          <p:cNvSpPr txBox="1">
            <a:spLocks noChangeArrowheads="1"/>
          </p:cNvSpPr>
          <p:nvPr/>
        </p:nvSpPr>
        <p:spPr bwMode="auto">
          <a:xfrm>
            <a:off x="1371600" y="2057400"/>
            <a:ext cx="69342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r </a:t>
            </a:r>
            <a:r>
              <a:rPr lang="en-US" sz="2000" dirty="0" smtClean="0"/>
              <a:t>= safe viewing distance</a:t>
            </a:r>
          </a:p>
          <a:p>
            <a:pPr>
              <a:spcBef>
                <a:spcPct val="50000"/>
              </a:spcBef>
            </a:pPr>
            <a:endParaRPr lang="en-US" sz="2000" dirty="0"/>
          </a:p>
        </p:txBody>
      </p:sp>
      <p:sp>
        <p:nvSpPr>
          <p:cNvPr id="22535" name="Text Box 8"/>
          <p:cNvSpPr txBox="1">
            <a:spLocks noChangeArrowheads="1"/>
          </p:cNvSpPr>
          <p:nvPr/>
        </p:nvSpPr>
        <p:spPr bwMode="auto">
          <a:xfrm>
            <a:off x="7543800" y="3962400"/>
            <a:ext cx="106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id-ID"/>
          </a:p>
        </p:txBody>
      </p:sp>
      <p:sp>
        <p:nvSpPr>
          <p:cNvPr id="22538" name="TextBox 10"/>
          <p:cNvSpPr txBox="1">
            <a:spLocks noChangeArrowheads="1"/>
          </p:cNvSpPr>
          <p:nvPr/>
        </p:nvSpPr>
        <p:spPr bwMode="auto">
          <a:xfrm>
            <a:off x="685800" y="304800"/>
            <a:ext cx="6477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d-ID" sz="5400" b="1">
                <a:solidFill>
                  <a:schemeClr val="bg1"/>
                </a:solidFill>
              </a:rPr>
              <a:t>LASER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3200400" y="2819400"/>
          <a:ext cx="2444750" cy="1466850"/>
        </p:xfrm>
        <a:graphic>
          <a:graphicData uri="http://schemas.openxmlformats.org/presentationml/2006/ole">
            <p:oleObj spid="_x0000_s22539" name="Equation" r:id="rId3" imgW="1079280" imgH="647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id-ID" dirty="0" smtClean="0"/>
              <a:t>Optical density (OD)</a:t>
            </a:r>
            <a:endParaRPr lang="id-ID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905000" y="2667000"/>
          <a:ext cx="4184650" cy="1371600"/>
        </p:xfrm>
        <a:graphic>
          <a:graphicData uri="http://schemas.openxmlformats.org/presentationml/2006/ole">
            <p:oleObj spid="_x0000_s2050" name="Equation" r:id="rId3" imgW="1180800" imgH="380880" progId="Equation.3">
              <p:embed/>
            </p:oleObj>
          </a:graphicData>
        </a:graphic>
      </p:graphicFrame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228600" y="4083050"/>
            <a:ext cx="8839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d-ID" sz="2000"/>
              <a:t>Ho    = Kasus paparan terburuk  diantisipasi (J/cm</a:t>
            </a:r>
            <a:r>
              <a:rPr lang="id-ID" sz="2000" baseline="30000"/>
              <a:t>2</a:t>
            </a:r>
            <a:r>
              <a:rPr lang="id-ID" sz="2000"/>
              <a:t> atau W/cm</a:t>
            </a:r>
            <a:r>
              <a:rPr lang="id-ID" sz="2000" baseline="30000"/>
              <a:t>2</a:t>
            </a:r>
            <a:r>
              <a:rPr lang="id-ID" sz="2000"/>
              <a:t>)</a:t>
            </a:r>
          </a:p>
          <a:p>
            <a:r>
              <a:rPr lang="id-ID" sz="2000"/>
              <a:t>MPE = Maximum Permissible Exposure Level  (satuan = Ho)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1066800" y="4876800"/>
            <a:ext cx="76962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d-ID" sz="2000" dirty="0"/>
              <a:t>MPE tergantung dari tipe laser (CO</a:t>
            </a:r>
            <a:r>
              <a:rPr lang="id-ID" sz="2000" baseline="-25000" dirty="0"/>
              <a:t>2</a:t>
            </a:r>
            <a:r>
              <a:rPr lang="id-ID" sz="2000" dirty="0"/>
              <a:t>, Argon, dll)   dan pada batas waktu tertentu</a:t>
            </a:r>
          </a:p>
          <a:p>
            <a:r>
              <a:rPr lang="id-ID" sz="2000" dirty="0"/>
              <a:t>Contoh: </a:t>
            </a:r>
          </a:p>
          <a:p>
            <a:r>
              <a:rPr lang="id-ID" sz="2000" dirty="0"/>
              <a:t>Laser tipe Argon, panjang gel 0,514 </a:t>
            </a:r>
            <a:r>
              <a:rPr lang="el-GR" sz="2000" dirty="0"/>
              <a:t>μ</a:t>
            </a:r>
            <a:r>
              <a:rPr lang="id-ID" sz="2000" dirty="0"/>
              <a:t>m,  MPE pada 600 detik adalah sebesar = 16,7 x 10</a:t>
            </a:r>
            <a:r>
              <a:rPr lang="id-ID" sz="2000" baseline="30000" dirty="0"/>
              <a:t>-6</a:t>
            </a:r>
          </a:p>
        </p:txBody>
      </p:sp>
      <p:sp>
        <p:nvSpPr>
          <p:cNvPr id="2054" name="TextBox 5"/>
          <p:cNvSpPr txBox="1">
            <a:spLocks noChangeArrowheads="1"/>
          </p:cNvSpPr>
          <p:nvPr/>
        </p:nvSpPr>
        <p:spPr bwMode="auto">
          <a:xfrm>
            <a:off x="228600" y="1752600"/>
            <a:ext cx="8458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dirty="0" err="1" smtClean="0"/>
              <a:t>Penurunan</a:t>
            </a:r>
            <a:r>
              <a:rPr lang="en-US" sz="2400" dirty="0" smtClean="0"/>
              <a:t> </a:t>
            </a:r>
            <a:r>
              <a:rPr lang="en-US" sz="2400" dirty="0" err="1" smtClean="0"/>
              <a:t>intensitas</a:t>
            </a:r>
            <a:r>
              <a:rPr lang="en-US" sz="2400" dirty="0" smtClean="0"/>
              <a:t> </a:t>
            </a:r>
            <a:r>
              <a:rPr lang="en-US" sz="2400" dirty="0" err="1" smtClean="0"/>
              <a:t>cahaya</a:t>
            </a:r>
            <a:r>
              <a:rPr lang="en-US" sz="2400" dirty="0" smtClean="0"/>
              <a:t> </a:t>
            </a:r>
            <a:r>
              <a:rPr lang="en-US" sz="2400" dirty="0" err="1" smtClean="0"/>
              <a:t>skala</a:t>
            </a:r>
            <a:r>
              <a:rPr lang="en-US" sz="2400" dirty="0" smtClean="0"/>
              <a:t> </a:t>
            </a:r>
            <a:r>
              <a:rPr lang="en-US" sz="2400" dirty="0" err="1" smtClean="0"/>
              <a:t>logaritmik</a:t>
            </a:r>
            <a:r>
              <a:rPr lang="en-US" sz="2400" dirty="0" smtClean="0"/>
              <a:t> </a:t>
            </a:r>
            <a:r>
              <a:rPr lang="en-US" sz="2400" dirty="0" err="1" smtClean="0"/>
              <a:t>oleh</a:t>
            </a:r>
            <a:r>
              <a:rPr lang="en-US" sz="2400" dirty="0" smtClean="0"/>
              <a:t> </a:t>
            </a:r>
            <a:r>
              <a:rPr lang="en-US" sz="2400" dirty="0" err="1" smtClean="0"/>
              <a:t>suatu</a:t>
            </a:r>
            <a:r>
              <a:rPr lang="en-US" sz="2400" dirty="0" smtClean="0"/>
              <a:t> filter</a:t>
            </a:r>
            <a:endParaRPr lang="id-ID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id-ID" dirty="0" smtClean="0"/>
              <a:t>LASER</a:t>
            </a:r>
            <a:endParaRPr lang="id-ID" dirty="0"/>
          </a:p>
        </p:txBody>
      </p:sp>
      <p:sp>
        <p:nvSpPr>
          <p:cNvPr id="23555" name="TextBox 3"/>
          <p:cNvSpPr txBox="1">
            <a:spLocks noChangeArrowheads="1"/>
          </p:cNvSpPr>
          <p:nvPr/>
        </p:nvSpPr>
        <p:spPr bwMode="auto">
          <a:xfrm>
            <a:off x="457200" y="1676400"/>
            <a:ext cx="8229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id-ID" sz="2000"/>
              <a:t>1. Hitunglah Optical Density minimal yan diperlukan jika terdapat  paparan laser tipe Argon sebesar 5 watt agar  memenuhi MPE: panjang gelombang 0,514 </a:t>
            </a:r>
            <a:r>
              <a:rPr lang="el-GR" sz="2000"/>
              <a:t>μ</a:t>
            </a:r>
            <a:r>
              <a:rPr lang="id-ID" sz="2000"/>
              <a:t>m selama 600 detik  ? </a:t>
            </a:r>
          </a:p>
        </p:txBody>
      </p:sp>
      <p:sp>
        <p:nvSpPr>
          <p:cNvPr id="23556" name="TextBox 5"/>
          <p:cNvSpPr txBox="1">
            <a:spLocks noChangeArrowheads="1"/>
          </p:cNvSpPr>
          <p:nvPr/>
        </p:nvSpPr>
        <p:spPr bwMode="auto">
          <a:xfrm>
            <a:off x="685800" y="2819400"/>
            <a:ext cx="73914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d-ID"/>
              <a:t>f = 5 Watt</a:t>
            </a:r>
          </a:p>
          <a:p>
            <a:r>
              <a:rPr lang="id-ID"/>
              <a:t>MPE = 16,7</a:t>
            </a:r>
            <a:r>
              <a:rPr lang="en-US"/>
              <a:t> * 10</a:t>
            </a:r>
            <a:r>
              <a:rPr lang="en-US" baseline="30000"/>
              <a:t>-6</a:t>
            </a:r>
            <a:r>
              <a:rPr lang="id-ID"/>
              <a:t> W/cm</a:t>
            </a:r>
            <a:r>
              <a:rPr lang="id-ID" baseline="30000"/>
              <a:t>2</a:t>
            </a:r>
            <a:endParaRPr lang="en-US" baseline="30000"/>
          </a:p>
          <a:p>
            <a:r>
              <a:rPr lang="en-US"/>
              <a:t>d = 7 mm (bukaan pupil mata)</a:t>
            </a:r>
          </a:p>
          <a:p>
            <a:pPr>
              <a:buFont typeface="Wingdings" pitchFamily="2" charset="2"/>
              <a:buChar char="à"/>
            </a:pPr>
            <a:r>
              <a:rPr lang="en-US">
                <a:sym typeface="Wingdings" pitchFamily="2" charset="2"/>
              </a:rPr>
              <a:t>Ho= f/A = 12,99 </a:t>
            </a:r>
            <a:r>
              <a:rPr lang="id-ID"/>
              <a:t> W/cm</a:t>
            </a:r>
            <a:r>
              <a:rPr lang="id-ID" baseline="30000"/>
              <a:t>2</a:t>
            </a:r>
            <a:r>
              <a:rPr lang="en-US"/>
              <a:t> </a:t>
            </a:r>
          </a:p>
          <a:p>
            <a:pPr>
              <a:buFont typeface="Wingdings" pitchFamily="2" charset="2"/>
              <a:buChar char="à"/>
            </a:pPr>
            <a:endParaRPr lang="en-US"/>
          </a:p>
          <a:p>
            <a:r>
              <a:rPr lang="en-US"/>
              <a:t> OD = log [(12,99)/(</a:t>
            </a:r>
            <a:r>
              <a:rPr lang="id-ID"/>
              <a:t>16,7</a:t>
            </a:r>
            <a:r>
              <a:rPr lang="en-US"/>
              <a:t> * 10</a:t>
            </a:r>
            <a:r>
              <a:rPr lang="en-US" baseline="30000"/>
              <a:t>-6</a:t>
            </a:r>
            <a:r>
              <a:rPr lang="id-ID"/>
              <a:t> </a:t>
            </a:r>
            <a:r>
              <a:rPr lang="en-US"/>
              <a:t>)] = 5,9 </a:t>
            </a:r>
            <a:endParaRPr lang="id-ID"/>
          </a:p>
        </p:txBody>
      </p:sp>
      <p:sp>
        <p:nvSpPr>
          <p:cNvPr id="23557" name="TextBox 6"/>
          <p:cNvSpPr txBox="1">
            <a:spLocks noChangeArrowheads="1"/>
          </p:cNvSpPr>
          <p:nvPr/>
        </p:nvSpPr>
        <p:spPr bwMode="auto">
          <a:xfrm>
            <a:off x="762000" y="4876800"/>
            <a:ext cx="78486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Jika diberlakukan bagi jam kerja selama 8 jam hitunglah OD yang hrs dicapai:</a:t>
            </a:r>
          </a:p>
          <a:p>
            <a:pPr>
              <a:buFont typeface="Wingdings" pitchFamily="2" charset="2"/>
              <a:buChar char="à"/>
            </a:pPr>
            <a:r>
              <a:rPr lang="en-US">
                <a:sym typeface="Wingdings" pitchFamily="2" charset="2"/>
              </a:rPr>
              <a:t>MPE 8 jam (30000 detik): 1,0 *10</a:t>
            </a:r>
            <a:r>
              <a:rPr lang="en-US" baseline="30000">
                <a:sym typeface="Wingdings" pitchFamily="2" charset="2"/>
              </a:rPr>
              <a:t>-6</a:t>
            </a:r>
            <a:r>
              <a:rPr lang="en-US">
                <a:sym typeface="Wingdings" pitchFamily="2" charset="2"/>
              </a:rPr>
              <a:t> W/cm</a:t>
            </a:r>
            <a:r>
              <a:rPr lang="en-US" baseline="30000">
                <a:sym typeface="Wingdings" pitchFamily="2" charset="2"/>
              </a:rPr>
              <a:t>2   </a:t>
            </a:r>
            <a:endParaRPr lang="en-US">
              <a:sym typeface="Wingdings" pitchFamily="2" charset="2"/>
            </a:endParaRPr>
          </a:p>
          <a:p>
            <a:pPr>
              <a:buFont typeface="Wingdings" pitchFamily="2" charset="2"/>
              <a:buChar char="à"/>
            </a:pPr>
            <a:r>
              <a:rPr lang="en-US">
                <a:sym typeface="Wingdings" pitchFamily="2" charset="2"/>
              </a:rPr>
              <a:t>OD = 7,1 </a:t>
            </a:r>
          </a:p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id-ID"/>
          </a:p>
        </p:txBody>
      </p:sp>
      <p:sp>
        <p:nvSpPr>
          <p:cNvPr id="24579" name="TextBox 2"/>
          <p:cNvSpPr txBox="1">
            <a:spLocks noChangeArrowheads="1"/>
          </p:cNvSpPr>
          <p:nvPr/>
        </p:nvSpPr>
        <p:spPr bwMode="auto">
          <a:xfrm>
            <a:off x="381000" y="2438400"/>
            <a:ext cx="8305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/>
              <a:t>2.  </a:t>
            </a:r>
            <a:r>
              <a:rPr lang="id-ID"/>
              <a:t>Seorang operator pemotongan  logam menggunakan laser  (IR dan laser cahaya tampak) menggunakan goggles yang mereduksi  intensitas cahay</a:t>
            </a:r>
            <a:r>
              <a:rPr lang="en-US"/>
              <a:t>a</a:t>
            </a:r>
            <a:r>
              <a:rPr lang="id-ID"/>
              <a:t> pada mata sebesar 475 mW/cm2   menjadi 0,45 mW/cm2.  Hitung Optical Density efektif dari goggles yang digunakan.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 descr="G:\P O S T G R A D U A T E\t h e s i s\thesis welding\BAB-BAB\DOKUMENTASI\Observasi Awal\DSC00974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4419600" y="1524000"/>
            <a:ext cx="4095778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533400" y="381000"/>
            <a:ext cx="7086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 smtClean="0"/>
              <a:t>Pengelasan</a:t>
            </a:r>
            <a:r>
              <a:rPr lang="en-US" sz="7200" b="1" dirty="0" smtClean="0"/>
              <a:t> </a:t>
            </a:r>
            <a:endParaRPr lang="id-ID" sz="7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09600" y="2133600"/>
            <a:ext cx="32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 UV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 IR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 Welding Fume - </a:t>
            </a:r>
            <a:r>
              <a:rPr lang="en-US" dirty="0" err="1" smtClean="0"/>
              <a:t>Mangan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4" descr="Untitled-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821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55" descr="card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821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56" descr="card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821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7" descr="card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38100" y="-76200"/>
            <a:ext cx="91821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03"/>
          <p:cNvSpPr txBox="1">
            <a:spLocks noChangeArrowheads="1"/>
          </p:cNvSpPr>
          <p:nvPr/>
        </p:nvSpPr>
        <p:spPr bwMode="auto">
          <a:xfrm>
            <a:off x="427038" y="622300"/>
            <a:ext cx="41910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6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Welding on </a:t>
            </a:r>
            <a:r>
              <a:rPr lang="en-US" sz="2600" b="1" dirty="0" err="1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Jalan</a:t>
            </a:r>
            <a:r>
              <a:rPr lang="en-US" sz="2600" b="1" dirty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Bogor </a:t>
            </a:r>
          </a:p>
        </p:txBody>
      </p:sp>
      <p:pic>
        <p:nvPicPr>
          <p:cNvPr id="88066" name="Picture 2" descr="D:\TA\gambar welding\foto\100_1507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609600" y="2003286"/>
            <a:ext cx="5355352" cy="40165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6153" name="Rectangle 15"/>
          <p:cNvSpPr>
            <a:spLocks noChangeArrowheads="1"/>
          </p:cNvSpPr>
          <p:nvPr/>
        </p:nvSpPr>
        <p:spPr bwMode="auto">
          <a:xfrm>
            <a:off x="876300" y="1295400"/>
            <a:ext cx="71247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69863" indent="-169863"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bg1">
                    <a:lumMod val="10000"/>
                  </a:schemeClr>
                </a:solidFill>
                <a:latin typeface="Trebuchet MS" pitchFamily="34" charset="0"/>
              </a:rPr>
              <a:t>Work in outdoor workplace</a:t>
            </a:r>
          </a:p>
          <a:p>
            <a:pPr marL="169863" indent="-169863"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bg1">
                    <a:lumMod val="10000"/>
                  </a:schemeClr>
                </a:solidFill>
                <a:latin typeface="Trebuchet MS" pitchFamily="34" charset="0"/>
              </a:rPr>
              <a:t>Careless of safety</a:t>
            </a:r>
          </a:p>
        </p:txBody>
      </p:sp>
      <p:pic>
        <p:nvPicPr>
          <p:cNvPr id="88068" name="Picture 4" descr="D:\TA\gambar welding\foto\100_150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21670" y="2003286"/>
            <a:ext cx="5107930" cy="409034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3" name="Text Box 103"/>
          <p:cNvSpPr txBox="1">
            <a:spLocks noChangeArrowheads="1"/>
          </p:cNvSpPr>
          <p:nvPr/>
        </p:nvSpPr>
        <p:spPr bwMode="auto">
          <a:xfrm>
            <a:off x="5105400" y="346075"/>
            <a:ext cx="2895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US" sz="2800" b="1" dirty="0">
                <a:solidFill>
                  <a:srgbClr val="F2FDF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Introduction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8" descr="Untitled-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821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59" descr="card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821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60" descr="card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82100" cy="6886575"/>
          </a:xfrm>
          <a:prstGeom prst="rect">
            <a:avLst/>
          </a:prstGeom>
          <a:noFill/>
          <a:ln w="9525">
            <a:solidFill>
              <a:schemeClr val="bg1">
                <a:lumMod val="10000"/>
              </a:schemeClr>
            </a:solidFill>
            <a:miter lim="800000"/>
            <a:headEnd/>
            <a:tailEnd/>
          </a:ln>
        </p:spPr>
      </p:pic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609600" y="590550"/>
            <a:ext cx="284885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tabLst>
                <a:tab pos="0" algn="l"/>
              </a:tabLst>
              <a:defRPr/>
            </a:pPr>
            <a:r>
              <a:rPr lang="en-US" sz="2000" b="1" dirty="0">
                <a:solidFill>
                  <a:schemeClr val="bg1">
                    <a:lumMod val="25000"/>
                  </a:schemeClr>
                </a:solidFill>
                <a:latin typeface="Comic Sans MS" pitchFamily="66" charset="0"/>
                <a:ea typeface="Times New Roman" pitchFamily="18" charset="0"/>
              </a:rPr>
              <a:t>Sampling Instrument </a:t>
            </a:r>
            <a:endParaRPr lang="en-US" sz="2000" b="1" dirty="0">
              <a:solidFill>
                <a:schemeClr val="bg1">
                  <a:lumMod val="2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7" name="Picture 26" descr="D:\TA\gambar welding\foto\100_1489.JPG"/>
          <p:cNvPicPr/>
          <p:nvPr/>
        </p:nvPicPr>
        <p:blipFill>
          <a:blip r:embed="rId6" cstate="print"/>
          <a:srcRect t="5607" r="10877"/>
          <a:stretch>
            <a:fillRect/>
          </a:stretch>
        </p:blipFill>
        <p:spPr bwMode="auto">
          <a:xfrm>
            <a:off x="1066800" y="1523999"/>
            <a:ext cx="3048000" cy="24354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0" name="Rectangle 29"/>
          <p:cNvSpPr/>
          <p:nvPr/>
        </p:nvSpPr>
        <p:spPr>
          <a:xfrm>
            <a:off x="914400" y="4535488"/>
            <a:ext cx="331152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bg1">
                    <a:lumMod val="10000"/>
                  </a:schemeClr>
                </a:solidFill>
                <a:latin typeface="Trebuchet MS" pitchFamily="34" charset="0"/>
              </a:rPr>
              <a:t>Radiometer UV-B with sensitivity up to 0.01 µW/cm</a:t>
            </a:r>
            <a:r>
              <a:rPr lang="en-US" baseline="30000" dirty="0">
                <a:solidFill>
                  <a:schemeClr val="bg1">
                    <a:lumMod val="10000"/>
                  </a:schemeClr>
                </a:solidFill>
                <a:latin typeface="Trebuchet MS" pitchFamily="34" charset="0"/>
              </a:rPr>
              <a:t>2</a:t>
            </a:r>
            <a:endParaRPr lang="id-ID" dirty="0">
              <a:solidFill>
                <a:schemeClr val="bg1">
                  <a:lumMod val="10000"/>
                </a:schemeClr>
              </a:solidFill>
              <a:latin typeface="Trebuchet MS" pitchFamily="34" charset="0"/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2209800" y="4035609"/>
            <a:ext cx="381000" cy="460191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TA\gambar welding\bru\100KM753\100_21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437" y="182827"/>
            <a:ext cx="5243107" cy="39319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5298" name="Picture 2" descr="D:\TA\gambar welding\bru\100KM753\100_213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8800" y="1143000"/>
            <a:ext cx="5875338" cy="4406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 descr="D:\TA\gambar welding\bru\100KM753\100_21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1" y="1752600"/>
            <a:ext cx="4805282" cy="4892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4" dur="1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4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2" dur="1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>
                <a:solidFill>
                  <a:schemeClr val="accent1">
                    <a:satMod val="150000"/>
                  </a:schemeClr>
                </a:solidFill>
              </a:rPr>
              <a:t>Evaluasi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524000"/>
            <a:ext cx="8686800" cy="4724400"/>
          </a:xfrm>
        </p:spPr>
        <p:txBody>
          <a:bodyPr rtlCol="0">
            <a:noAutofit/>
          </a:bodyPr>
          <a:lstStyle/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2400" dirty="0" err="1" smtClean="0"/>
              <a:t>proses</a:t>
            </a:r>
            <a:r>
              <a:rPr lang="en-US" sz="2400" dirty="0" smtClean="0"/>
              <a:t> </a:t>
            </a:r>
            <a:r>
              <a:rPr lang="en-US" sz="2400" dirty="0" err="1"/>
              <a:t>pengambilan</a:t>
            </a:r>
            <a:r>
              <a:rPr lang="en-US" sz="2400" dirty="0"/>
              <a:t> </a:t>
            </a:r>
            <a:r>
              <a:rPr lang="en-US" sz="2400" dirty="0" err="1"/>
              <a:t>keputusan</a:t>
            </a:r>
            <a:r>
              <a:rPr lang="en-US" sz="2400" dirty="0"/>
              <a:t>/</a:t>
            </a:r>
            <a:r>
              <a:rPr lang="en-US" sz="2400" dirty="0" err="1"/>
              <a:t>penentuan</a:t>
            </a:r>
            <a:r>
              <a:rPr lang="en-US" sz="2400" dirty="0"/>
              <a:t> </a:t>
            </a:r>
            <a:r>
              <a:rPr lang="en-US" sz="2400" dirty="0" err="1" smtClean="0"/>
              <a:t>tingkat</a:t>
            </a:r>
            <a:r>
              <a:rPr lang="en-US" sz="2400" dirty="0" smtClean="0"/>
              <a:t> </a:t>
            </a:r>
            <a:r>
              <a:rPr lang="en-US" sz="2400" dirty="0" err="1" smtClean="0"/>
              <a:t>bahaya</a:t>
            </a:r>
            <a:r>
              <a:rPr lang="en-US" sz="2400" dirty="0" smtClean="0"/>
              <a:t>  </a:t>
            </a:r>
            <a:r>
              <a:rPr lang="en-US" sz="2400" dirty="0" err="1" smtClean="0"/>
              <a:t>akibat</a:t>
            </a:r>
            <a:r>
              <a:rPr lang="en-US" sz="2400" dirty="0" smtClean="0"/>
              <a:t> </a:t>
            </a:r>
            <a:r>
              <a:rPr lang="en-US" sz="2400" dirty="0" err="1" smtClean="0"/>
              <a:t>pengoperasian</a:t>
            </a:r>
            <a:r>
              <a:rPr lang="en-US" sz="2400" dirty="0" smtClean="0"/>
              <a:t>  </a:t>
            </a:r>
            <a:r>
              <a:rPr lang="en-US" sz="2400" dirty="0" err="1"/>
              <a:t>industri</a:t>
            </a:r>
            <a:endParaRPr lang="en-US" sz="2400" dirty="0"/>
          </a:p>
          <a:p>
            <a:pPr marL="609600" indent="-60960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1800" dirty="0"/>
          </a:p>
          <a:p>
            <a:pPr marL="609600" indent="-60960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2000" b="1" dirty="0" err="1">
                <a:solidFill>
                  <a:srgbClr val="00B0F0"/>
                </a:solidFill>
              </a:rPr>
              <a:t>Untuk</a:t>
            </a:r>
            <a:r>
              <a:rPr lang="en-US" sz="2000" b="1" dirty="0">
                <a:solidFill>
                  <a:srgbClr val="00B0F0"/>
                </a:solidFill>
              </a:rPr>
              <a:t> </a:t>
            </a:r>
            <a:r>
              <a:rPr lang="en-US" sz="2000" b="1" dirty="0" err="1">
                <a:solidFill>
                  <a:srgbClr val="00B0F0"/>
                </a:solidFill>
              </a:rPr>
              <a:t>mengevaluasi</a:t>
            </a:r>
            <a:r>
              <a:rPr lang="en-US" sz="2000" b="1" dirty="0">
                <a:solidFill>
                  <a:srgbClr val="00B0F0"/>
                </a:solidFill>
              </a:rPr>
              <a:t> </a:t>
            </a:r>
            <a:r>
              <a:rPr lang="en-US" sz="2000" b="1" dirty="0" err="1">
                <a:solidFill>
                  <a:srgbClr val="00B0F0"/>
                </a:solidFill>
              </a:rPr>
              <a:t>perlu</a:t>
            </a:r>
            <a:r>
              <a:rPr lang="en-US" sz="2000" b="1" dirty="0">
                <a:solidFill>
                  <a:srgbClr val="00B0F0"/>
                </a:solidFill>
              </a:rPr>
              <a:t> </a:t>
            </a:r>
            <a:r>
              <a:rPr lang="en-US" sz="2000" b="1" dirty="0" err="1" smtClean="0">
                <a:solidFill>
                  <a:srgbClr val="00B0F0"/>
                </a:solidFill>
              </a:rPr>
              <a:t>kemampuan</a:t>
            </a:r>
            <a:r>
              <a:rPr lang="en-US" sz="2000" b="1" dirty="0" smtClean="0">
                <a:solidFill>
                  <a:srgbClr val="00B0F0"/>
                </a:solidFill>
              </a:rPr>
              <a:t>/</a:t>
            </a:r>
            <a:r>
              <a:rPr lang="en-US" sz="2000" b="1" dirty="0" err="1" smtClean="0">
                <a:solidFill>
                  <a:srgbClr val="00B0F0"/>
                </a:solidFill>
              </a:rPr>
              <a:t>informasi</a:t>
            </a:r>
            <a:r>
              <a:rPr lang="en-US" sz="2000" b="1" dirty="0" smtClean="0">
                <a:solidFill>
                  <a:srgbClr val="00B0F0"/>
                </a:solidFill>
              </a:rPr>
              <a:t>:</a:t>
            </a:r>
            <a:endParaRPr lang="en-US" sz="2000" b="1" dirty="0">
              <a:solidFill>
                <a:srgbClr val="00B0F0"/>
              </a:solidFill>
            </a:endParaRPr>
          </a:p>
          <a:p>
            <a:pPr marL="280988" indent="-280988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1800" dirty="0" err="1"/>
              <a:t>Identifikasi</a:t>
            </a:r>
            <a:r>
              <a:rPr lang="en-US" sz="1800" dirty="0"/>
              <a:t> </a:t>
            </a:r>
            <a:r>
              <a:rPr lang="en-US" sz="1800" dirty="0" err="1"/>
              <a:t>faktor</a:t>
            </a:r>
            <a:r>
              <a:rPr lang="en-US" sz="1800" dirty="0"/>
              <a:t> </a:t>
            </a:r>
            <a:r>
              <a:rPr lang="en-US" sz="1800" dirty="0" err="1"/>
              <a:t>bahaya</a:t>
            </a:r>
            <a:endParaRPr lang="en-US" sz="1800" dirty="0"/>
          </a:p>
          <a:p>
            <a:pPr marL="280988" indent="-280988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1800" dirty="0" err="1"/>
              <a:t>Pengukuran</a:t>
            </a:r>
            <a:r>
              <a:rPr lang="en-US" sz="1800" dirty="0"/>
              <a:t> </a:t>
            </a:r>
            <a:r>
              <a:rPr lang="en-US" sz="1800" dirty="0" err="1"/>
              <a:t>tingkat</a:t>
            </a:r>
            <a:r>
              <a:rPr lang="en-US" sz="1800" dirty="0"/>
              <a:t> </a:t>
            </a:r>
            <a:r>
              <a:rPr lang="en-US" sz="1800" dirty="0" err="1"/>
              <a:t>bahaya</a:t>
            </a:r>
            <a:r>
              <a:rPr lang="en-US" sz="1800" dirty="0"/>
              <a:t> </a:t>
            </a:r>
            <a:r>
              <a:rPr lang="en-US" sz="1800" dirty="0" err="1"/>
              <a:t>dari</a:t>
            </a:r>
            <a:r>
              <a:rPr lang="en-US" sz="1800" dirty="0"/>
              <a:t> </a:t>
            </a:r>
            <a:r>
              <a:rPr lang="en-US" sz="1800" dirty="0" err="1"/>
              <a:t>alat</a:t>
            </a:r>
            <a:r>
              <a:rPr lang="en-US" sz="1800" dirty="0"/>
              <a:t>, </a:t>
            </a:r>
            <a:r>
              <a:rPr lang="en-US" sz="1800" dirty="0" err="1"/>
              <a:t>proses</a:t>
            </a:r>
            <a:r>
              <a:rPr lang="en-US" sz="1800" dirty="0"/>
              <a:t>, material </a:t>
            </a:r>
            <a:r>
              <a:rPr lang="en-US" sz="1800" dirty="0" err="1"/>
              <a:t>secara</a:t>
            </a:r>
            <a:r>
              <a:rPr lang="en-US" sz="1800" dirty="0"/>
              <a:t> </a:t>
            </a:r>
            <a:r>
              <a:rPr lang="en-US" sz="1800" dirty="0" err="1"/>
              <a:t>kualitatif</a:t>
            </a:r>
            <a:r>
              <a:rPr lang="en-US" sz="1800" dirty="0"/>
              <a:t> 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/>
              <a:t>kuantitatif</a:t>
            </a:r>
            <a:endParaRPr lang="en-US" sz="1800" dirty="0"/>
          </a:p>
          <a:p>
            <a:pPr marL="280988" indent="-280988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1800" dirty="0" err="1"/>
              <a:t>Produk</a:t>
            </a:r>
            <a:r>
              <a:rPr lang="en-US" sz="1800" dirty="0"/>
              <a:t>/</a:t>
            </a:r>
            <a:r>
              <a:rPr lang="en-US" sz="1800" dirty="0" err="1"/>
              <a:t>produk</a:t>
            </a:r>
            <a:r>
              <a:rPr lang="en-US" sz="1800" dirty="0"/>
              <a:t> </a:t>
            </a:r>
            <a:r>
              <a:rPr lang="en-US" sz="1800" dirty="0" err="1"/>
              <a:t>samping</a:t>
            </a:r>
            <a:endParaRPr lang="en-US" sz="1800" dirty="0"/>
          </a:p>
          <a:p>
            <a:pPr marL="280988" indent="-280988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1800" dirty="0"/>
              <a:t>Material yang </a:t>
            </a:r>
            <a:r>
              <a:rPr lang="en-US" sz="1800" dirty="0" err="1"/>
              <a:t>digunakan</a:t>
            </a:r>
            <a:endParaRPr lang="en-US" sz="1800" dirty="0"/>
          </a:p>
          <a:p>
            <a:pPr marL="280988" indent="-280988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1800" dirty="0"/>
              <a:t>Cara </a:t>
            </a:r>
            <a:r>
              <a:rPr lang="en-US" sz="1800" dirty="0" err="1"/>
              <a:t>kerja</a:t>
            </a:r>
            <a:r>
              <a:rPr lang="en-US" sz="1800" dirty="0"/>
              <a:t>, </a:t>
            </a:r>
            <a:r>
              <a:rPr lang="en-US" sz="1800" dirty="0" err="1"/>
              <a:t>pola</a:t>
            </a:r>
            <a:r>
              <a:rPr lang="en-US" sz="1800" dirty="0"/>
              <a:t> </a:t>
            </a:r>
            <a:r>
              <a:rPr lang="en-US" sz="1800" dirty="0" err="1"/>
              <a:t>kerja</a:t>
            </a:r>
            <a:endParaRPr lang="en-US" sz="1800" dirty="0"/>
          </a:p>
          <a:p>
            <a:pPr marL="280988" indent="-280988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1800" dirty="0"/>
              <a:t>Kadar </a:t>
            </a:r>
            <a:r>
              <a:rPr lang="en-US" sz="1800" dirty="0" err="1"/>
              <a:t>kontaminan</a:t>
            </a:r>
            <a:endParaRPr lang="en-US" sz="1800" dirty="0"/>
          </a:p>
          <a:p>
            <a:pPr marL="280988" indent="-280988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1800" dirty="0"/>
              <a:t>Lama </a:t>
            </a:r>
            <a:r>
              <a:rPr lang="en-US" sz="1800" dirty="0" err="1"/>
              <a:t>paparan</a:t>
            </a:r>
            <a:endParaRPr lang="en-US" sz="1800" dirty="0"/>
          </a:p>
          <a:p>
            <a:pPr marL="280988" indent="-280988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1800" dirty="0" err="1"/>
              <a:t>Pengamanan</a:t>
            </a:r>
            <a:r>
              <a:rPr lang="en-US" sz="1800" dirty="0"/>
              <a:t> yang </a:t>
            </a:r>
            <a:r>
              <a:rPr lang="en-US" sz="1800" dirty="0" err="1"/>
              <a:t>diterapkan</a:t>
            </a:r>
            <a:endParaRPr lang="en-US" sz="1800" dirty="0"/>
          </a:p>
          <a:p>
            <a:pPr marL="280988" indent="-280988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1800" dirty="0" err="1"/>
              <a:t>Toksisitas</a:t>
            </a:r>
            <a:r>
              <a:rPr lang="en-US" sz="1800" dirty="0"/>
              <a:t>? </a:t>
            </a:r>
            <a:r>
              <a:rPr lang="en-US" sz="1800" dirty="0" err="1"/>
              <a:t>Apa</a:t>
            </a:r>
            <a:r>
              <a:rPr lang="en-US" sz="1800" dirty="0"/>
              <a:t>, </a:t>
            </a:r>
            <a:r>
              <a:rPr lang="en-US" sz="1800" dirty="0" err="1"/>
              <a:t>thd</a:t>
            </a:r>
            <a:r>
              <a:rPr lang="en-US" sz="1800" dirty="0"/>
              <a:t> </a:t>
            </a:r>
            <a:r>
              <a:rPr lang="en-US" sz="1800" dirty="0" err="1"/>
              <a:t>siapa</a:t>
            </a:r>
            <a:r>
              <a:rPr lang="en-US" sz="1800" dirty="0"/>
              <a:t>, </a:t>
            </a:r>
            <a:r>
              <a:rPr lang="en-US" sz="1800" dirty="0" err="1"/>
              <a:t>dimana</a:t>
            </a:r>
            <a:r>
              <a:rPr lang="en-US" sz="1800" dirty="0"/>
              <a:t>, </a:t>
            </a:r>
            <a:r>
              <a:rPr lang="en-US" sz="1800" dirty="0" err="1"/>
              <a:t>berapa</a:t>
            </a:r>
            <a:r>
              <a:rPr lang="en-US" sz="1800" dirty="0"/>
              <a:t> </a:t>
            </a:r>
            <a:r>
              <a:rPr lang="en-US" sz="1800" dirty="0" smtClean="0"/>
              <a:t>lama  (who uses what, where and  how long)</a:t>
            </a:r>
            <a:endParaRPr lang="en-US" sz="1800" dirty="0"/>
          </a:p>
          <a:p>
            <a:pPr marL="280988" indent="-280988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1800" dirty="0"/>
              <a:t>Events unexpected?</a:t>
            </a:r>
          </a:p>
          <a:p>
            <a:pPr marL="280988" indent="-280988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1800" dirty="0"/>
              <a:t>Maintenance &amp; operation, safety health &amp; environment</a:t>
            </a:r>
          </a:p>
          <a:p>
            <a:pPr marL="280988" indent="-280988" eaLnBrk="1" fontAlgn="auto" hangingPunct="1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1800" dirty="0"/>
              <a:t>Variable </a:t>
            </a:r>
            <a:r>
              <a:rPr lang="en-US" sz="1800" dirty="0" err="1"/>
              <a:t>pekerja</a:t>
            </a:r>
            <a:r>
              <a:rPr lang="en-US" sz="1800" dirty="0"/>
              <a:t>: </a:t>
            </a:r>
            <a:r>
              <a:rPr lang="en-US" sz="1800" dirty="0" err="1"/>
              <a:t>usia</a:t>
            </a:r>
            <a:r>
              <a:rPr lang="en-US" sz="1800" dirty="0"/>
              <a:t>, </a:t>
            </a:r>
            <a:r>
              <a:rPr lang="en-US" sz="1800" dirty="0" err="1"/>
              <a:t>jenis</a:t>
            </a:r>
            <a:r>
              <a:rPr lang="en-US" sz="1800" dirty="0"/>
              <a:t> </a:t>
            </a:r>
            <a:r>
              <a:rPr lang="en-US" sz="1800" dirty="0" err="1"/>
              <a:t>kelamin</a:t>
            </a:r>
            <a:r>
              <a:rPr lang="en-US" sz="1800" dirty="0"/>
              <a:t>, lama </a:t>
            </a:r>
            <a:r>
              <a:rPr lang="en-US" sz="1800" dirty="0" err="1"/>
              <a:t>kerja</a:t>
            </a:r>
            <a:r>
              <a:rPr lang="en-US" sz="1800" dirty="0"/>
              <a:t>, </a:t>
            </a:r>
            <a:r>
              <a:rPr lang="en-US" sz="1800" dirty="0" err="1"/>
              <a:t>pengamanan</a:t>
            </a:r>
            <a:r>
              <a:rPr lang="en-US" sz="1800" dirty="0"/>
              <a:t>, </a:t>
            </a:r>
            <a:r>
              <a:rPr lang="en-US" sz="1800" dirty="0" err="1"/>
              <a:t>sakit</a:t>
            </a:r>
            <a:r>
              <a:rPr lang="en-US" sz="1800" dirty="0"/>
              <a:t>, </a:t>
            </a:r>
            <a:r>
              <a:rPr lang="en-US" sz="1800" dirty="0" err="1"/>
              <a:t>kecelakaan</a:t>
            </a:r>
            <a:r>
              <a:rPr lang="en-US" sz="1800" dirty="0"/>
              <a:t>, biomarkers?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 smtClean="0"/>
          </a:p>
        </p:txBody>
      </p:sp>
      <p:pic>
        <p:nvPicPr>
          <p:cNvPr id="20483" name="Picture 59" descr="Untitled-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821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60" descr="card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82100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D:\TA\gambar welding\bru\DSC0032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4788" y="1524000"/>
            <a:ext cx="3832412" cy="4343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3" descr="D:\TA\gambar welding\bru\DSC0033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5026" y="1523999"/>
            <a:ext cx="3736974" cy="43434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 - PANAS</a:t>
            </a:r>
            <a:endParaRPr lang="id-ID" dirty="0"/>
          </a:p>
        </p:txBody>
      </p:sp>
      <p:sp>
        <p:nvSpPr>
          <p:cNvPr id="3" name="TextBox 2"/>
          <p:cNvSpPr txBox="1"/>
          <p:nvPr/>
        </p:nvSpPr>
        <p:spPr>
          <a:xfrm>
            <a:off x="304800" y="1769507"/>
            <a:ext cx="8534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dirty="0" err="1" smtClean="0"/>
              <a:t>Hitunglah</a:t>
            </a:r>
            <a:r>
              <a:rPr lang="en-US" sz="1600" dirty="0" smtClean="0"/>
              <a:t> </a:t>
            </a:r>
            <a:r>
              <a:rPr lang="en-US" sz="1600" dirty="0" err="1" smtClean="0"/>
              <a:t>nilai</a:t>
            </a:r>
            <a:r>
              <a:rPr lang="en-US" sz="1600" dirty="0" smtClean="0"/>
              <a:t> WBGT  Index </a:t>
            </a:r>
            <a:r>
              <a:rPr lang="en-US" sz="1600" dirty="0" err="1" smtClean="0"/>
              <a:t>untuk</a:t>
            </a:r>
            <a:r>
              <a:rPr lang="en-US" sz="1600" dirty="0" smtClean="0"/>
              <a:t> </a:t>
            </a:r>
            <a:r>
              <a:rPr lang="en-US" sz="1600" dirty="0" err="1" smtClean="0"/>
              <a:t>pekerja</a:t>
            </a:r>
            <a:r>
              <a:rPr lang="en-US" sz="1600" dirty="0" smtClean="0"/>
              <a:t>  yang </a:t>
            </a:r>
            <a:r>
              <a:rPr lang="en-US" sz="1600" dirty="0" err="1" smtClean="0"/>
              <a:t>bekerja</a:t>
            </a:r>
            <a:r>
              <a:rPr lang="en-US" sz="1600" dirty="0" smtClean="0"/>
              <a:t> </a:t>
            </a:r>
            <a:r>
              <a:rPr lang="en-US" sz="1600" dirty="0" err="1" smtClean="0"/>
              <a:t>pada</a:t>
            </a:r>
            <a:r>
              <a:rPr lang="en-US" sz="1600" dirty="0" smtClean="0"/>
              <a:t> </a:t>
            </a:r>
            <a:r>
              <a:rPr lang="en-US" sz="1600" dirty="0" err="1" smtClean="0"/>
              <a:t>pagi</a:t>
            </a:r>
            <a:r>
              <a:rPr lang="en-US" sz="1600" dirty="0" smtClean="0"/>
              <a:t> </a:t>
            </a:r>
            <a:r>
              <a:rPr lang="en-US" sz="1600" dirty="0" err="1" smtClean="0"/>
              <a:t>hari</a:t>
            </a:r>
            <a:r>
              <a:rPr lang="en-US" sz="1600" dirty="0" smtClean="0"/>
              <a:t> </a:t>
            </a:r>
            <a:r>
              <a:rPr lang="en-US" sz="1600" dirty="0" err="1" smtClean="0"/>
              <a:t>cerah</a:t>
            </a:r>
            <a:r>
              <a:rPr lang="en-US" sz="1600" dirty="0" smtClean="0"/>
              <a:t> </a:t>
            </a:r>
            <a:r>
              <a:rPr lang="en-US" sz="1600" dirty="0" err="1" smtClean="0"/>
              <a:t>jika</a:t>
            </a:r>
            <a:r>
              <a:rPr lang="en-US" sz="1600" dirty="0" smtClean="0"/>
              <a:t>  Outdoor Dry Bulb Temperature 88</a:t>
            </a:r>
            <a:r>
              <a:rPr lang="en-US" sz="1600" baseline="30000" dirty="0" smtClean="0"/>
              <a:t>0 </a:t>
            </a:r>
            <a:r>
              <a:rPr lang="en-US" sz="1600" dirty="0" smtClean="0"/>
              <a:t>F, Wet Bulb Temperature 72</a:t>
            </a:r>
            <a:r>
              <a:rPr lang="en-US" sz="1600" baseline="30000" dirty="0" smtClean="0"/>
              <a:t>0 </a:t>
            </a:r>
            <a:r>
              <a:rPr lang="en-US" sz="1600" dirty="0" smtClean="0"/>
              <a:t>F </a:t>
            </a:r>
            <a:r>
              <a:rPr lang="en-US" sz="1600" dirty="0" err="1" smtClean="0"/>
              <a:t>dan</a:t>
            </a:r>
            <a:r>
              <a:rPr lang="en-US" sz="1600" dirty="0" smtClean="0"/>
              <a:t> Globe Temperature 102</a:t>
            </a:r>
            <a:r>
              <a:rPr lang="en-US" sz="1600" baseline="30000" dirty="0" smtClean="0"/>
              <a:t>0 </a:t>
            </a:r>
            <a:r>
              <a:rPr lang="en-US" sz="1600" dirty="0" smtClean="0"/>
              <a:t>F, </a:t>
            </a:r>
            <a:r>
              <a:rPr lang="en-US" sz="1600" dirty="0" err="1" smtClean="0"/>
              <a:t>nyatakan</a:t>
            </a:r>
            <a:r>
              <a:rPr lang="en-US" sz="1600" dirty="0" smtClean="0"/>
              <a:t>  </a:t>
            </a:r>
            <a:r>
              <a:rPr lang="en-US" sz="1600" dirty="0" err="1" smtClean="0"/>
              <a:t>dalam</a:t>
            </a:r>
            <a:r>
              <a:rPr lang="en-US" sz="1600" dirty="0" smtClean="0"/>
              <a:t> </a:t>
            </a:r>
            <a:r>
              <a:rPr lang="en-US" sz="1600" dirty="0" err="1" smtClean="0"/>
              <a:t>derajat</a:t>
            </a:r>
            <a:r>
              <a:rPr lang="en-US" sz="1600" dirty="0" smtClean="0"/>
              <a:t> </a:t>
            </a:r>
            <a:r>
              <a:rPr lang="en-US" sz="1600" dirty="0" err="1" smtClean="0"/>
              <a:t>celcius</a:t>
            </a:r>
            <a:r>
              <a:rPr lang="en-US" sz="1600" dirty="0" smtClean="0"/>
              <a:t>?</a:t>
            </a:r>
          </a:p>
          <a:p>
            <a:pPr marL="342900" indent="-342900">
              <a:buFont typeface="+mj-lt"/>
              <a:buAutoNum type="arabicPeriod"/>
            </a:pPr>
            <a:endParaRPr lang="en-US" sz="1600" dirty="0"/>
          </a:p>
          <a:p>
            <a:pPr marL="342900" indent="-342900">
              <a:buFont typeface="+mj-lt"/>
              <a:buAutoNum type="arabicPeriod"/>
            </a:pPr>
            <a:r>
              <a:rPr lang="en-US" sz="1600" dirty="0" err="1" smtClean="0"/>
              <a:t>Pada</a:t>
            </a:r>
            <a:r>
              <a:rPr lang="en-US" sz="1600" dirty="0" smtClean="0"/>
              <a:t> </a:t>
            </a:r>
            <a:r>
              <a:rPr lang="en-US" sz="1600" dirty="0" err="1" smtClean="0"/>
              <a:t>industri</a:t>
            </a:r>
            <a:r>
              <a:rPr lang="en-US" sz="1600" dirty="0" smtClean="0"/>
              <a:t> </a:t>
            </a:r>
            <a:r>
              <a:rPr lang="en-US" sz="1600" dirty="0" err="1" smtClean="0"/>
              <a:t>baja</a:t>
            </a:r>
            <a:r>
              <a:rPr lang="en-US" sz="1600" dirty="0" smtClean="0"/>
              <a:t>, </a:t>
            </a:r>
            <a:r>
              <a:rPr lang="en-US" sz="1600" dirty="0" err="1" smtClean="0"/>
              <a:t>diidentifikasi</a:t>
            </a:r>
            <a:r>
              <a:rPr lang="en-US" sz="1600" dirty="0" smtClean="0"/>
              <a:t> </a:t>
            </a:r>
            <a:r>
              <a:rPr lang="en-US" sz="1600" dirty="0" err="1" smtClean="0"/>
              <a:t>terdapat</a:t>
            </a:r>
            <a:r>
              <a:rPr lang="en-US" sz="1600" dirty="0" smtClean="0"/>
              <a:t>  </a:t>
            </a:r>
            <a:r>
              <a:rPr lang="en-US" sz="1600" dirty="0" err="1" smtClean="0"/>
              <a:t>bahaya</a:t>
            </a:r>
            <a:r>
              <a:rPr lang="en-US" sz="1600" dirty="0" smtClean="0"/>
              <a:t> </a:t>
            </a:r>
            <a:r>
              <a:rPr lang="en-US" sz="1600" dirty="0" err="1" smtClean="0"/>
              <a:t>panas</a:t>
            </a:r>
            <a:r>
              <a:rPr lang="en-US" sz="1600" dirty="0" smtClean="0"/>
              <a:t> </a:t>
            </a:r>
            <a:r>
              <a:rPr lang="en-US" sz="1600" dirty="0" err="1" smtClean="0"/>
              <a:t>terhadap</a:t>
            </a:r>
            <a:r>
              <a:rPr lang="en-US" sz="1600" dirty="0" smtClean="0"/>
              <a:t> operator. </a:t>
            </a:r>
            <a:r>
              <a:rPr lang="en-US" sz="1600" dirty="0" err="1" smtClean="0"/>
              <a:t>Pekerja</a:t>
            </a:r>
            <a:r>
              <a:rPr lang="en-US" sz="1600" dirty="0" smtClean="0"/>
              <a:t> yang </a:t>
            </a:r>
            <a:r>
              <a:rPr lang="en-US" sz="1600" dirty="0" err="1" smtClean="0"/>
              <a:t>telah</a:t>
            </a:r>
            <a:r>
              <a:rPr lang="en-US" sz="1600" dirty="0" smtClean="0"/>
              <a:t> </a:t>
            </a:r>
            <a:r>
              <a:rPr lang="en-US" sz="1600" dirty="0" err="1" smtClean="0"/>
              <a:t>teraklimatisasi</a:t>
            </a:r>
            <a:r>
              <a:rPr lang="en-US" sz="1600" dirty="0" smtClean="0"/>
              <a:t> </a:t>
            </a:r>
            <a:r>
              <a:rPr lang="en-US" sz="1600" dirty="0" err="1" smtClean="0"/>
              <a:t>pada</a:t>
            </a:r>
            <a:r>
              <a:rPr lang="en-US" sz="1600" dirty="0" smtClean="0"/>
              <a:t> </a:t>
            </a:r>
            <a:r>
              <a:rPr lang="en-US" sz="1600" dirty="0" err="1" smtClean="0"/>
              <a:t>lingkungan</a:t>
            </a:r>
            <a:r>
              <a:rPr lang="en-US" sz="1600" dirty="0" smtClean="0"/>
              <a:t> </a:t>
            </a:r>
            <a:r>
              <a:rPr lang="en-US" sz="1600" dirty="0" err="1" smtClean="0"/>
              <a:t>panas</a:t>
            </a:r>
            <a:r>
              <a:rPr lang="en-US" sz="1600" dirty="0" smtClean="0"/>
              <a:t> </a:t>
            </a:r>
            <a:r>
              <a:rPr lang="en-US" sz="1600" dirty="0" err="1" smtClean="0"/>
              <a:t>ini</a:t>
            </a:r>
            <a:r>
              <a:rPr lang="en-US" sz="1600" dirty="0" smtClean="0"/>
              <a:t>, </a:t>
            </a:r>
            <a:r>
              <a:rPr lang="en-US" sz="1600" dirty="0" err="1" smtClean="0"/>
              <a:t>harus</a:t>
            </a:r>
            <a:r>
              <a:rPr lang="en-US" sz="1600" dirty="0" smtClean="0"/>
              <a:t> </a:t>
            </a:r>
            <a:r>
              <a:rPr lang="en-US" sz="1600" dirty="0" err="1" smtClean="0"/>
              <a:t>nekerja</a:t>
            </a:r>
            <a:r>
              <a:rPr lang="en-US" sz="1600" dirty="0" smtClean="0"/>
              <a:t> </a:t>
            </a:r>
            <a:r>
              <a:rPr lang="en-US" sz="1600" dirty="0" err="1" smtClean="0"/>
              <a:t>pada</a:t>
            </a:r>
            <a:r>
              <a:rPr lang="en-US" sz="1600" dirty="0" smtClean="0"/>
              <a:t>  area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</a:t>
            </a:r>
            <a:r>
              <a:rPr lang="en-US" sz="1600" dirty="0" err="1" smtClean="0"/>
              <a:t>panas</a:t>
            </a:r>
            <a:r>
              <a:rPr lang="en-US" sz="1600" dirty="0" smtClean="0"/>
              <a:t> </a:t>
            </a:r>
            <a:r>
              <a:rPr lang="en-US" sz="1600" dirty="0" err="1" smtClean="0"/>
              <a:t>tinggi</a:t>
            </a:r>
            <a:r>
              <a:rPr lang="en-US" sz="1600" dirty="0" smtClean="0"/>
              <a:t>.  </a:t>
            </a:r>
            <a:r>
              <a:rPr lang="en-US" sz="1600" dirty="0" err="1" smtClean="0"/>
              <a:t>Pada</a:t>
            </a:r>
            <a:r>
              <a:rPr lang="en-US" sz="1600" dirty="0" smtClean="0"/>
              <a:t> </a:t>
            </a:r>
            <a:r>
              <a:rPr lang="en-US" sz="1600" dirty="0" err="1" smtClean="0"/>
              <a:t>setiap</a:t>
            </a:r>
            <a:r>
              <a:rPr lang="en-US" sz="1600" dirty="0" smtClean="0"/>
              <a:t> </a:t>
            </a:r>
            <a:r>
              <a:rPr lang="en-US" sz="1600" dirty="0" err="1" smtClean="0"/>
              <a:t>paparan</a:t>
            </a:r>
            <a:r>
              <a:rPr lang="en-US" sz="1600" dirty="0" smtClean="0"/>
              <a:t> </a:t>
            </a:r>
            <a:r>
              <a:rPr lang="en-US" sz="1600" dirty="0" err="1" smtClean="0"/>
              <a:t>panas</a:t>
            </a:r>
            <a:r>
              <a:rPr lang="en-US" sz="1600" dirty="0" smtClean="0"/>
              <a:t> yang </a:t>
            </a:r>
            <a:r>
              <a:rPr lang="en-US" sz="1600" dirty="0" err="1" smtClean="0"/>
              <a:t>diterima</a:t>
            </a:r>
            <a:r>
              <a:rPr lang="en-US" sz="1600" dirty="0" smtClean="0"/>
              <a:t>, </a:t>
            </a:r>
            <a:r>
              <a:rPr lang="en-US" sz="1600" dirty="0" err="1" smtClean="0"/>
              <a:t>pekerja</a:t>
            </a:r>
            <a:r>
              <a:rPr lang="en-US" sz="1600" dirty="0" smtClean="0"/>
              <a:t>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 </a:t>
            </a:r>
            <a:r>
              <a:rPr lang="en-US" sz="1600" dirty="0" err="1" smtClean="0"/>
              <a:t>harus</a:t>
            </a:r>
            <a:r>
              <a:rPr lang="en-US" sz="1600" dirty="0" smtClean="0"/>
              <a:t> </a:t>
            </a:r>
            <a:r>
              <a:rPr lang="en-US" sz="1600" dirty="0" err="1" smtClean="0"/>
              <a:t>beristirahat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ruang</a:t>
            </a:r>
            <a:r>
              <a:rPr lang="en-US" sz="1600" dirty="0" smtClean="0"/>
              <a:t>  </a:t>
            </a:r>
            <a:r>
              <a:rPr lang="en-US" sz="1600" dirty="0" err="1" smtClean="0"/>
              <a:t>istirahat</a:t>
            </a:r>
            <a:r>
              <a:rPr lang="en-US" sz="1600" dirty="0" smtClean="0"/>
              <a:t>. </a:t>
            </a:r>
            <a:r>
              <a:rPr lang="en-US" sz="1600" dirty="0" err="1" smtClean="0"/>
              <a:t>Kondisi</a:t>
            </a:r>
            <a:r>
              <a:rPr lang="en-US" sz="1600" dirty="0" smtClean="0"/>
              <a:t> </a:t>
            </a:r>
            <a:r>
              <a:rPr lang="en-US" sz="1600" dirty="0" err="1" smtClean="0"/>
              <a:t>temperatur</a:t>
            </a:r>
            <a:r>
              <a:rPr lang="en-US" sz="1600" dirty="0" smtClean="0"/>
              <a:t> </a:t>
            </a:r>
            <a:r>
              <a:rPr lang="en-US" sz="1600" dirty="0" err="1" smtClean="0"/>
              <a:t>pada</a:t>
            </a:r>
            <a:r>
              <a:rPr lang="en-US" sz="1600" dirty="0" smtClean="0"/>
              <a:t> </a:t>
            </a:r>
            <a:r>
              <a:rPr lang="en-US" sz="1600" dirty="0" err="1" smtClean="0"/>
              <a:t>industri</a:t>
            </a:r>
            <a:r>
              <a:rPr lang="en-US" sz="1600" dirty="0" smtClean="0"/>
              <a:t> </a:t>
            </a:r>
            <a:r>
              <a:rPr lang="en-US" sz="1600" dirty="0" err="1" smtClean="0"/>
              <a:t>adalah</a:t>
            </a:r>
            <a:r>
              <a:rPr lang="en-US" sz="1600" dirty="0" smtClean="0"/>
              <a:t> </a:t>
            </a:r>
            <a:r>
              <a:rPr lang="en-US" sz="1600" dirty="0" err="1" smtClean="0"/>
              <a:t>sbb</a:t>
            </a:r>
            <a:r>
              <a:rPr lang="en-US" sz="1600" dirty="0" smtClean="0"/>
              <a:t>:</a:t>
            </a:r>
          </a:p>
          <a:p>
            <a:pPr marL="342900" indent="-342900"/>
            <a:r>
              <a:rPr lang="en-US" sz="1600" dirty="0"/>
              <a:t> </a:t>
            </a:r>
            <a:r>
              <a:rPr lang="en-US" sz="1600" dirty="0" smtClean="0"/>
              <a:t>       </a:t>
            </a:r>
          </a:p>
          <a:p>
            <a:pPr marL="342900" indent="-342900"/>
            <a:r>
              <a:rPr lang="en-US" sz="1600" dirty="0"/>
              <a:t> </a:t>
            </a:r>
            <a:r>
              <a:rPr lang="en-US" sz="1600" dirty="0" smtClean="0"/>
              <a:t>     </a:t>
            </a:r>
            <a:r>
              <a:rPr lang="en-US" sz="1600" dirty="0" err="1" smtClean="0"/>
              <a:t>Lokasi</a:t>
            </a:r>
            <a:r>
              <a:rPr lang="en-US" sz="1600" dirty="0" smtClean="0"/>
              <a:t>		Wet Bulb Temp		Globe Temperature</a:t>
            </a:r>
          </a:p>
          <a:p>
            <a:pPr marL="342900" indent="-342900"/>
            <a:r>
              <a:rPr lang="en-US" sz="1600" dirty="0"/>
              <a:t> </a:t>
            </a:r>
            <a:r>
              <a:rPr lang="en-US" sz="1600" dirty="0" smtClean="0"/>
              <a:t>     Area </a:t>
            </a:r>
            <a:r>
              <a:rPr lang="en-US" sz="1600" dirty="0" err="1" smtClean="0"/>
              <a:t>panas</a:t>
            </a:r>
            <a:r>
              <a:rPr lang="en-US" sz="1600" dirty="0" smtClean="0"/>
              <a:t>			117 </a:t>
            </a:r>
            <a:r>
              <a:rPr lang="en-US" sz="1600" baseline="30000" dirty="0" smtClean="0"/>
              <a:t>0 </a:t>
            </a:r>
            <a:r>
              <a:rPr lang="en-US" sz="1600" dirty="0" smtClean="0"/>
              <a:t>F			175</a:t>
            </a:r>
            <a:r>
              <a:rPr lang="en-US" sz="1600" baseline="30000" dirty="0" smtClean="0"/>
              <a:t>0 </a:t>
            </a:r>
            <a:r>
              <a:rPr lang="en-US" sz="1600" dirty="0" smtClean="0"/>
              <a:t>F </a:t>
            </a:r>
          </a:p>
          <a:p>
            <a:pPr marL="342900" indent="-342900"/>
            <a:r>
              <a:rPr lang="en-US" sz="1600" dirty="0"/>
              <a:t> </a:t>
            </a:r>
            <a:r>
              <a:rPr lang="en-US" sz="1600" dirty="0" smtClean="0"/>
              <a:t>     </a:t>
            </a:r>
            <a:r>
              <a:rPr lang="en-US" sz="1600" dirty="0" err="1" smtClean="0"/>
              <a:t>Lokasi</a:t>
            </a:r>
            <a:r>
              <a:rPr lang="en-US" sz="1600" dirty="0" smtClean="0"/>
              <a:t> lain </a:t>
            </a:r>
            <a:r>
              <a:rPr lang="en-US" sz="1600" dirty="0" err="1" smtClean="0"/>
              <a:t>dlm</a:t>
            </a:r>
            <a:r>
              <a:rPr lang="en-US" sz="1600" dirty="0" smtClean="0"/>
              <a:t> </a:t>
            </a:r>
            <a:r>
              <a:rPr lang="en-US" sz="1600" dirty="0" err="1" smtClean="0"/>
              <a:t>ind</a:t>
            </a:r>
            <a:r>
              <a:rPr lang="en-US" sz="1600" dirty="0" smtClean="0"/>
              <a:t>		102 </a:t>
            </a:r>
            <a:r>
              <a:rPr lang="en-US" sz="1600" baseline="30000" dirty="0" smtClean="0"/>
              <a:t>0 </a:t>
            </a:r>
            <a:r>
              <a:rPr lang="en-US" sz="1600" dirty="0" smtClean="0"/>
              <a:t>F			   93</a:t>
            </a:r>
            <a:r>
              <a:rPr lang="en-US" sz="1600" baseline="30000" dirty="0" smtClean="0"/>
              <a:t>0 </a:t>
            </a:r>
            <a:r>
              <a:rPr lang="en-US" sz="1600" dirty="0" smtClean="0"/>
              <a:t>F</a:t>
            </a:r>
          </a:p>
          <a:p>
            <a:pPr marL="342900" indent="-342900"/>
            <a:r>
              <a:rPr lang="en-US" sz="1600" dirty="0"/>
              <a:t> </a:t>
            </a:r>
            <a:r>
              <a:rPr lang="en-US" sz="1600" dirty="0" smtClean="0"/>
              <a:t>     </a:t>
            </a:r>
            <a:r>
              <a:rPr lang="en-US" sz="1600" dirty="0" err="1" smtClean="0"/>
              <a:t>Ruang</a:t>
            </a:r>
            <a:r>
              <a:rPr lang="en-US" sz="1600" dirty="0" smtClean="0"/>
              <a:t> </a:t>
            </a:r>
            <a:r>
              <a:rPr lang="en-US" sz="1600" dirty="0" err="1" smtClean="0"/>
              <a:t>istirahat</a:t>
            </a:r>
            <a:r>
              <a:rPr lang="en-US" sz="1600" dirty="0" smtClean="0"/>
              <a:t>		  	 63 </a:t>
            </a:r>
            <a:r>
              <a:rPr lang="en-US" sz="1600" baseline="30000" dirty="0" smtClean="0"/>
              <a:t>0 </a:t>
            </a:r>
            <a:r>
              <a:rPr lang="en-US" sz="1600" dirty="0" smtClean="0"/>
              <a:t>F			   75 </a:t>
            </a:r>
            <a:r>
              <a:rPr lang="en-US" sz="1600" baseline="30000" dirty="0" smtClean="0"/>
              <a:t>0 </a:t>
            </a:r>
            <a:r>
              <a:rPr lang="en-US" sz="1600" dirty="0" smtClean="0"/>
              <a:t>F</a:t>
            </a:r>
          </a:p>
          <a:p>
            <a:pPr marL="342900" indent="-342900"/>
            <a:r>
              <a:rPr lang="en-US" sz="1600" dirty="0"/>
              <a:t> </a:t>
            </a:r>
            <a:r>
              <a:rPr lang="en-US" sz="1600" dirty="0" smtClean="0"/>
              <a:t> </a:t>
            </a:r>
          </a:p>
          <a:p>
            <a:pPr marL="342900" indent="-342900"/>
            <a:r>
              <a:rPr lang="en-US" sz="1600" dirty="0"/>
              <a:t> </a:t>
            </a:r>
            <a:r>
              <a:rPr lang="en-US" sz="1600" dirty="0" smtClean="0"/>
              <a:t>     </a:t>
            </a:r>
            <a:r>
              <a:rPr lang="en-US" sz="1600" dirty="0" err="1" smtClean="0"/>
              <a:t>Pekerja</a:t>
            </a:r>
            <a:r>
              <a:rPr lang="en-US" sz="1600" dirty="0" smtClean="0"/>
              <a:t>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 </a:t>
            </a:r>
            <a:r>
              <a:rPr lang="en-US" sz="1600" dirty="0" err="1" smtClean="0"/>
              <a:t>berada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ruang</a:t>
            </a:r>
            <a:r>
              <a:rPr lang="en-US" sz="1600" dirty="0" smtClean="0"/>
              <a:t> </a:t>
            </a:r>
            <a:r>
              <a:rPr lang="en-US" sz="1600" dirty="0" err="1" smtClean="0"/>
              <a:t>panas</a:t>
            </a:r>
            <a:r>
              <a:rPr lang="en-US" sz="1600" dirty="0" smtClean="0"/>
              <a:t> </a:t>
            </a:r>
            <a:r>
              <a:rPr lang="en-US" sz="1600" dirty="0" err="1" smtClean="0"/>
              <a:t>selama</a:t>
            </a:r>
            <a:r>
              <a:rPr lang="en-US" sz="1600" dirty="0" smtClean="0"/>
              <a:t> 12 </a:t>
            </a:r>
            <a:r>
              <a:rPr lang="en-US" sz="1600" dirty="0" err="1" smtClean="0"/>
              <a:t>menit</a:t>
            </a:r>
            <a:r>
              <a:rPr lang="en-US" sz="1600" dirty="0" smtClean="0"/>
              <a:t> </a:t>
            </a:r>
            <a:r>
              <a:rPr lang="en-US" sz="1600" dirty="0" err="1" smtClean="0"/>
              <a:t>sebanyak</a:t>
            </a:r>
            <a:r>
              <a:rPr lang="en-US" sz="1600" dirty="0" smtClean="0"/>
              <a:t> 6 kali,  </a:t>
            </a:r>
            <a:r>
              <a:rPr lang="en-US" sz="1600" dirty="0" err="1" smtClean="0"/>
              <a:t>dilanjutkan</a:t>
            </a:r>
            <a:r>
              <a:rPr lang="en-US" sz="1600" dirty="0" smtClean="0"/>
              <a:t> </a:t>
            </a:r>
            <a:r>
              <a:rPr lang="en-US" sz="1600" dirty="0" err="1" smtClean="0"/>
              <a:t>dengan</a:t>
            </a:r>
            <a:r>
              <a:rPr lang="en-US" sz="1600" dirty="0" smtClean="0"/>
              <a:t> 6 kali  </a:t>
            </a:r>
            <a:r>
              <a:rPr lang="en-US" sz="1600" dirty="0" err="1" smtClean="0"/>
              <a:t>selama</a:t>
            </a:r>
            <a:r>
              <a:rPr lang="en-US" sz="1600" dirty="0" smtClean="0"/>
              <a:t> 35 </a:t>
            </a:r>
            <a:r>
              <a:rPr lang="en-US" sz="1600" dirty="0" err="1" smtClean="0"/>
              <a:t>menit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ruang</a:t>
            </a:r>
            <a:r>
              <a:rPr lang="en-US" sz="1600" dirty="0" smtClean="0"/>
              <a:t> </a:t>
            </a:r>
            <a:r>
              <a:rPr lang="en-US" sz="1600" dirty="0" err="1" smtClean="0"/>
              <a:t>istirahat</a:t>
            </a:r>
            <a:r>
              <a:rPr lang="en-US" sz="1600" dirty="0" smtClean="0"/>
              <a:t>  , </a:t>
            </a:r>
            <a:r>
              <a:rPr lang="en-US" sz="1600" dirty="0" err="1" smtClean="0"/>
              <a:t>sisa</a:t>
            </a:r>
            <a:r>
              <a:rPr lang="en-US" sz="1600" dirty="0" smtClean="0"/>
              <a:t>  </a:t>
            </a:r>
            <a:r>
              <a:rPr lang="en-US" sz="1600" dirty="0" err="1" smtClean="0"/>
              <a:t>hari</a:t>
            </a:r>
            <a:r>
              <a:rPr lang="en-US" sz="1600" dirty="0" smtClean="0"/>
              <a:t> </a:t>
            </a:r>
            <a:r>
              <a:rPr lang="en-US" sz="1600" dirty="0" err="1" smtClean="0"/>
              <a:t>kerja</a:t>
            </a:r>
            <a:r>
              <a:rPr lang="en-US" sz="1600" dirty="0"/>
              <a:t> </a:t>
            </a:r>
            <a:r>
              <a:rPr lang="en-US" sz="1600" dirty="0" err="1" smtClean="0"/>
              <a:t>berada</a:t>
            </a:r>
            <a:r>
              <a:rPr lang="en-US" sz="1600" dirty="0" smtClean="0"/>
              <a:t> </a:t>
            </a:r>
            <a:r>
              <a:rPr lang="en-US" sz="1600" dirty="0" err="1" smtClean="0"/>
              <a:t>pada</a:t>
            </a:r>
            <a:r>
              <a:rPr lang="en-US" sz="1600" dirty="0" smtClean="0"/>
              <a:t> </a:t>
            </a:r>
            <a:r>
              <a:rPr lang="en-US" sz="1600" dirty="0" err="1" smtClean="0"/>
              <a:t>lokasi</a:t>
            </a:r>
            <a:r>
              <a:rPr lang="en-US" sz="1600" dirty="0" smtClean="0"/>
              <a:t> lain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industri</a:t>
            </a:r>
            <a:r>
              <a:rPr lang="en-US" sz="1600" dirty="0" smtClean="0"/>
              <a:t>.  </a:t>
            </a:r>
            <a:r>
              <a:rPr lang="en-US" sz="1600" dirty="0" err="1" smtClean="0"/>
              <a:t>Hitung</a:t>
            </a:r>
            <a:r>
              <a:rPr lang="en-US" sz="1600" dirty="0" smtClean="0"/>
              <a:t> TWA WBGT Index </a:t>
            </a:r>
            <a:r>
              <a:rPr lang="en-US" sz="1600" dirty="0" err="1" smtClean="0"/>
              <a:t>untuk</a:t>
            </a:r>
            <a:r>
              <a:rPr lang="en-US" sz="1600" dirty="0" smtClean="0"/>
              <a:t> operator </a:t>
            </a:r>
            <a:r>
              <a:rPr lang="en-US" sz="1600" dirty="0" err="1" smtClean="0"/>
              <a:t>tersebut</a:t>
            </a:r>
            <a:r>
              <a:rPr lang="en-US" sz="1600" dirty="0" smtClean="0"/>
              <a:t>.</a:t>
            </a:r>
          </a:p>
          <a:p>
            <a:pPr marL="342900" indent="-342900">
              <a:buFont typeface="+mj-lt"/>
              <a:buAutoNum type="arabicPeriod"/>
            </a:pPr>
            <a:endParaRPr lang="id-ID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>
                <a:solidFill>
                  <a:schemeClr val="accent1">
                    <a:satMod val="150000"/>
                  </a:schemeClr>
                </a:solidFill>
              </a:rPr>
              <a:t>METODA PENGAMANAN UMUM</a:t>
            </a:r>
          </a:p>
        </p:txBody>
      </p:sp>
      <p:sp>
        <p:nvSpPr>
          <p:cNvPr id="2560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85800" y="1828800"/>
            <a:ext cx="8077200" cy="1500188"/>
          </a:xfrm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accent1">
                    <a:satMod val="150000"/>
                  </a:schemeClr>
                </a:solidFill>
              </a:rPr>
              <a:t>Pengamanan umum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713038"/>
            <a:ext cx="8229600" cy="4144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mtClean="0"/>
              <a:t>	</a:t>
            </a:r>
            <a:r>
              <a:rPr lang="en-US" sz="2800" smtClean="0"/>
              <a:t>Prinsip dasar pengamana dibagi atas dasar 3 bagian: SUMBER, PATHWAY, dan RECEIVER</a:t>
            </a:r>
          </a:p>
          <a:p>
            <a:pPr eaLnBrk="1" hangingPunct="1">
              <a:buFontTx/>
              <a:buNone/>
            </a:pPr>
            <a:endParaRPr lang="en-US" sz="2800" smtClean="0"/>
          </a:p>
        </p:txBody>
      </p:sp>
      <p:grpSp>
        <p:nvGrpSpPr>
          <p:cNvPr id="26628" name="Group 31"/>
          <p:cNvGrpSpPr>
            <a:grpSpLocks/>
          </p:cNvGrpSpPr>
          <p:nvPr/>
        </p:nvGrpSpPr>
        <p:grpSpPr bwMode="auto">
          <a:xfrm>
            <a:off x="1371600" y="3581400"/>
            <a:ext cx="6400800" cy="1814513"/>
            <a:chOff x="960" y="1968"/>
            <a:chExt cx="4032" cy="1143"/>
          </a:xfrm>
        </p:grpSpPr>
        <p:grpSp>
          <p:nvGrpSpPr>
            <p:cNvPr id="26629" name="Group 5"/>
            <p:cNvGrpSpPr>
              <a:grpSpLocks/>
            </p:cNvGrpSpPr>
            <p:nvPr/>
          </p:nvGrpSpPr>
          <p:grpSpPr bwMode="auto">
            <a:xfrm>
              <a:off x="1008" y="2064"/>
              <a:ext cx="528" cy="720"/>
              <a:chOff x="1632" y="1248"/>
              <a:chExt cx="2682" cy="2286"/>
            </a:xfrm>
          </p:grpSpPr>
          <p:sp>
            <p:nvSpPr>
              <p:cNvPr id="26642" name="Gear"/>
              <p:cNvSpPr>
                <a:spLocks noEditPoints="1" noChangeArrowheads="1"/>
              </p:cNvSpPr>
              <p:nvPr/>
            </p:nvSpPr>
            <p:spPr bwMode="auto">
              <a:xfrm>
                <a:off x="3119" y="1248"/>
                <a:ext cx="1195" cy="104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374 w 21600"/>
                  <a:gd name="T13" fmla="*/ 3957 h 21600"/>
                  <a:gd name="T14" fmla="*/ 17840 w 21600"/>
                  <a:gd name="T15" fmla="*/ 1764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9689" y="1725"/>
                    </a:moveTo>
                    <a:lnTo>
                      <a:pt x="10304" y="85"/>
                    </a:lnTo>
                    <a:lnTo>
                      <a:pt x="11637" y="85"/>
                    </a:lnTo>
                    <a:lnTo>
                      <a:pt x="12303" y="1777"/>
                    </a:lnTo>
                    <a:lnTo>
                      <a:pt x="13072" y="1931"/>
                    </a:lnTo>
                    <a:lnTo>
                      <a:pt x="14303" y="598"/>
                    </a:lnTo>
                    <a:lnTo>
                      <a:pt x="15533" y="1110"/>
                    </a:lnTo>
                    <a:lnTo>
                      <a:pt x="15584" y="2905"/>
                    </a:lnTo>
                    <a:lnTo>
                      <a:pt x="16405" y="3520"/>
                    </a:lnTo>
                    <a:lnTo>
                      <a:pt x="17891" y="2751"/>
                    </a:lnTo>
                    <a:lnTo>
                      <a:pt x="18917" y="3674"/>
                    </a:lnTo>
                    <a:lnTo>
                      <a:pt x="18199" y="5314"/>
                    </a:lnTo>
                    <a:lnTo>
                      <a:pt x="18763" y="6083"/>
                    </a:lnTo>
                    <a:lnTo>
                      <a:pt x="20403" y="6032"/>
                    </a:lnTo>
                    <a:lnTo>
                      <a:pt x="20865" y="7211"/>
                    </a:lnTo>
                    <a:lnTo>
                      <a:pt x="19737" y="8185"/>
                    </a:lnTo>
                    <a:lnTo>
                      <a:pt x="20096" y="9723"/>
                    </a:lnTo>
                    <a:lnTo>
                      <a:pt x="21634" y="10287"/>
                    </a:lnTo>
                    <a:lnTo>
                      <a:pt x="21582" y="11620"/>
                    </a:lnTo>
                    <a:lnTo>
                      <a:pt x="20147" y="12184"/>
                    </a:lnTo>
                    <a:lnTo>
                      <a:pt x="19942" y="13158"/>
                    </a:lnTo>
                    <a:lnTo>
                      <a:pt x="21070" y="14234"/>
                    </a:lnTo>
                    <a:lnTo>
                      <a:pt x="20608" y="15362"/>
                    </a:lnTo>
                    <a:lnTo>
                      <a:pt x="19019" y="15465"/>
                    </a:lnTo>
                    <a:lnTo>
                      <a:pt x="18404" y="16439"/>
                    </a:lnTo>
                    <a:lnTo>
                      <a:pt x="19122" y="17925"/>
                    </a:lnTo>
                    <a:lnTo>
                      <a:pt x="18096" y="18797"/>
                    </a:lnTo>
                    <a:lnTo>
                      <a:pt x="16763" y="18284"/>
                    </a:lnTo>
                    <a:lnTo>
                      <a:pt x="15431" y="19002"/>
                    </a:lnTo>
                    <a:lnTo>
                      <a:pt x="15277" y="20848"/>
                    </a:lnTo>
                    <a:lnTo>
                      <a:pt x="14149" y="21155"/>
                    </a:lnTo>
                    <a:lnTo>
                      <a:pt x="13021" y="19925"/>
                    </a:lnTo>
                    <a:lnTo>
                      <a:pt x="12252" y="20181"/>
                    </a:lnTo>
                    <a:lnTo>
                      <a:pt x="11739" y="21668"/>
                    </a:lnTo>
                    <a:lnTo>
                      <a:pt x="10201" y="21668"/>
                    </a:lnTo>
                    <a:lnTo>
                      <a:pt x="9740" y="20130"/>
                    </a:lnTo>
                    <a:lnTo>
                      <a:pt x="8253" y="19771"/>
                    </a:lnTo>
                    <a:lnTo>
                      <a:pt x="7125" y="21001"/>
                    </a:lnTo>
                    <a:lnTo>
                      <a:pt x="5895" y="20489"/>
                    </a:lnTo>
                    <a:lnTo>
                      <a:pt x="5946" y="18592"/>
                    </a:lnTo>
                    <a:lnTo>
                      <a:pt x="5177" y="18131"/>
                    </a:lnTo>
                    <a:lnTo>
                      <a:pt x="3383" y="18848"/>
                    </a:lnTo>
                    <a:lnTo>
                      <a:pt x="2614" y="17874"/>
                    </a:lnTo>
                    <a:lnTo>
                      <a:pt x="3383" y="16182"/>
                    </a:lnTo>
                    <a:lnTo>
                      <a:pt x="2922" y="15465"/>
                    </a:lnTo>
                    <a:lnTo>
                      <a:pt x="922" y="15516"/>
                    </a:lnTo>
                    <a:lnTo>
                      <a:pt x="512" y="14234"/>
                    </a:lnTo>
                    <a:lnTo>
                      <a:pt x="1948" y="12901"/>
                    </a:lnTo>
                    <a:lnTo>
                      <a:pt x="1896" y="12184"/>
                    </a:lnTo>
                    <a:lnTo>
                      <a:pt x="0" y="11415"/>
                    </a:lnTo>
                    <a:lnTo>
                      <a:pt x="51" y="10031"/>
                    </a:lnTo>
                    <a:lnTo>
                      <a:pt x="1948" y="9313"/>
                    </a:lnTo>
                    <a:lnTo>
                      <a:pt x="2101" y="8595"/>
                    </a:lnTo>
                    <a:lnTo>
                      <a:pt x="615" y="7160"/>
                    </a:lnTo>
                    <a:lnTo>
                      <a:pt x="1127" y="5878"/>
                    </a:lnTo>
                    <a:lnTo>
                      <a:pt x="3178" y="5981"/>
                    </a:lnTo>
                    <a:lnTo>
                      <a:pt x="3588" y="5417"/>
                    </a:lnTo>
                    <a:lnTo>
                      <a:pt x="2819" y="3520"/>
                    </a:lnTo>
                    <a:lnTo>
                      <a:pt x="3742" y="2597"/>
                    </a:lnTo>
                    <a:lnTo>
                      <a:pt x="5536" y="3417"/>
                    </a:lnTo>
                    <a:lnTo>
                      <a:pt x="6049" y="3058"/>
                    </a:lnTo>
                    <a:lnTo>
                      <a:pt x="6100" y="1264"/>
                    </a:lnTo>
                    <a:lnTo>
                      <a:pt x="7228" y="700"/>
                    </a:lnTo>
                    <a:lnTo>
                      <a:pt x="8510" y="2033"/>
                    </a:lnTo>
                    <a:lnTo>
                      <a:pt x="9689" y="1725"/>
                    </a:lnTo>
                    <a:close/>
                    <a:moveTo>
                      <a:pt x="10817" y="14422"/>
                    </a:moveTo>
                    <a:lnTo>
                      <a:pt x="11175" y="14388"/>
                    </a:lnTo>
                    <a:lnTo>
                      <a:pt x="11534" y="14354"/>
                    </a:lnTo>
                    <a:lnTo>
                      <a:pt x="11893" y="14268"/>
                    </a:lnTo>
                    <a:lnTo>
                      <a:pt x="12218" y="14166"/>
                    </a:lnTo>
                    <a:lnTo>
                      <a:pt x="12508" y="13995"/>
                    </a:lnTo>
                    <a:lnTo>
                      <a:pt x="12816" y="13807"/>
                    </a:lnTo>
                    <a:lnTo>
                      <a:pt x="13106" y="13602"/>
                    </a:lnTo>
                    <a:lnTo>
                      <a:pt x="13329" y="13380"/>
                    </a:lnTo>
                    <a:lnTo>
                      <a:pt x="13568" y="13106"/>
                    </a:lnTo>
                    <a:lnTo>
                      <a:pt x="13790" y="12850"/>
                    </a:lnTo>
                    <a:lnTo>
                      <a:pt x="13961" y="12560"/>
                    </a:lnTo>
                    <a:lnTo>
                      <a:pt x="14115" y="12269"/>
                    </a:lnTo>
                    <a:lnTo>
                      <a:pt x="14217" y="11927"/>
                    </a:lnTo>
                    <a:lnTo>
                      <a:pt x="14320" y="11568"/>
                    </a:lnTo>
                    <a:lnTo>
                      <a:pt x="14388" y="11210"/>
                    </a:lnTo>
                    <a:lnTo>
                      <a:pt x="14388" y="10851"/>
                    </a:lnTo>
                    <a:lnTo>
                      <a:pt x="14388" y="10492"/>
                    </a:lnTo>
                    <a:lnTo>
                      <a:pt x="14320" y="10133"/>
                    </a:lnTo>
                    <a:lnTo>
                      <a:pt x="14217" y="9808"/>
                    </a:lnTo>
                    <a:lnTo>
                      <a:pt x="14115" y="9467"/>
                    </a:lnTo>
                    <a:lnTo>
                      <a:pt x="13961" y="9142"/>
                    </a:lnTo>
                    <a:lnTo>
                      <a:pt x="13790" y="8851"/>
                    </a:lnTo>
                    <a:lnTo>
                      <a:pt x="13568" y="8595"/>
                    </a:lnTo>
                    <a:lnTo>
                      <a:pt x="13329" y="8322"/>
                    </a:lnTo>
                    <a:lnTo>
                      <a:pt x="13106" y="8100"/>
                    </a:lnTo>
                    <a:lnTo>
                      <a:pt x="12816" y="7894"/>
                    </a:lnTo>
                    <a:lnTo>
                      <a:pt x="12508" y="7741"/>
                    </a:lnTo>
                    <a:lnTo>
                      <a:pt x="12218" y="7570"/>
                    </a:lnTo>
                    <a:lnTo>
                      <a:pt x="11893" y="7433"/>
                    </a:lnTo>
                    <a:lnTo>
                      <a:pt x="11534" y="7382"/>
                    </a:lnTo>
                    <a:lnTo>
                      <a:pt x="11175" y="7313"/>
                    </a:lnTo>
                    <a:lnTo>
                      <a:pt x="10817" y="7313"/>
                    </a:lnTo>
                    <a:lnTo>
                      <a:pt x="10441" y="7313"/>
                    </a:lnTo>
                    <a:lnTo>
                      <a:pt x="10082" y="7382"/>
                    </a:lnTo>
                    <a:lnTo>
                      <a:pt x="9757" y="7433"/>
                    </a:lnTo>
                    <a:lnTo>
                      <a:pt x="9432" y="7570"/>
                    </a:lnTo>
                    <a:lnTo>
                      <a:pt x="9142" y="7741"/>
                    </a:lnTo>
                    <a:lnTo>
                      <a:pt x="8834" y="7894"/>
                    </a:lnTo>
                    <a:lnTo>
                      <a:pt x="8544" y="8100"/>
                    </a:lnTo>
                    <a:lnTo>
                      <a:pt x="8287" y="8322"/>
                    </a:lnTo>
                    <a:lnTo>
                      <a:pt x="8048" y="8595"/>
                    </a:lnTo>
                    <a:lnTo>
                      <a:pt x="7860" y="8851"/>
                    </a:lnTo>
                    <a:lnTo>
                      <a:pt x="7689" y="9142"/>
                    </a:lnTo>
                    <a:lnTo>
                      <a:pt x="7536" y="9467"/>
                    </a:lnTo>
                    <a:lnTo>
                      <a:pt x="7399" y="9808"/>
                    </a:lnTo>
                    <a:lnTo>
                      <a:pt x="7331" y="10133"/>
                    </a:lnTo>
                    <a:lnTo>
                      <a:pt x="7262" y="10492"/>
                    </a:lnTo>
                    <a:lnTo>
                      <a:pt x="7262" y="10851"/>
                    </a:lnTo>
                    <a:lnTo>
                      <a:pt x="7262" y="11210"/>
                    </a:lnTo>
                    <a:lnTo>
                      <a:pt x="7331" y="11568"/>
                    </a:lnTo>
                    <a:lnTo>
                      <a:pt x="7399" y="11927"/>
                    </a:lnTo>
                    <a:lnTo>
                      <a:pt x="7536" y="12269"/>
                    </a:lnTo>
                    <a:lnTo>
                      <a:pt x="7689" y="12560"/>
                    </a:lnTo>
                    <a:lnTo>
                      <a:pt x="7860" y="12850"/>
                    </a:lnTo>
                    <a:lnTo>
                      <a:pt x="8048" y="13106"/>
                    </a:lnTo>
                    <a:lnTo>
                      <a:pt x="8287" y="13380"/>
                    </a:lnTo>
                    <a:lnTo>
                      <a:pt x="8544" y="13602"/>
                    </a:lnTo>
                    <a:lnTo>
                      <a:pt x="8834" y="13807"/>
                    </a:lnTo>
                    <a:lnTo>
                      <a:pt x="9142" y="13995"/>
                    </a:lnTo>
                    <a:lnTo>
                      <a:pt x="9432" y="14166"/>
                    </a:lnTo>
                    <a:lnTo>
                      <a:pt x="9757" y="14268"/>
                    </a:lnTo>
                    <a:lnTo>
                      <a:pt x="10082" y="14354"/>
                    </a:lnTo>
                    <a:lnTo>
                      <a:pt x="10441" y="14388"/>
                    </a:lnTo>
                    <a:lnTo>
                      <a:pt x="10817" y="14422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miter lim="800000"/>
                <a:headEnd/>
                <a:tailEnd/>
              </a:ln>
              <a:scene3d>
                <a:camera prst="legacyPerspectiveFront">
                  <a:rot lat="20099991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C0C0C0"/>
                </a:extrusionClr>
              </a:sp3d>
            </p:spPr>
            <p:txBody>
              <a:bodyPr>
                <a:flatTx/>
              </a:bodyPr>
              <a:lstStyle/>
              <a:p>
                <a:endParaRPr lang="id-ID"/>
              </a:p>
            </p:txBody>
          </p:sp>
          <p:sp>
            <p:nvSpPr>
              <p:cNvPr id="26643" name="AutoShape 7"/>
              <p:cNvSpPr>
                <a:spLocks noEditPoints="1" noChangeArrowheads="1"/>
              </p:cNvSpPr>
              <p:nvPr/>
            </p:nvSpPr>
            <p:spPr bwMode="auto">
              <a:xfrm>
                <a:off x="1632" y="1680"/>
                <a:ext cx="1429" cy="125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368 w 21600"/>
                  <a:gd name="T13" fmla="*/ 3965 h 21600"/>
                  <a:gd name="T14" fmla="*/ 17836 w 21600"/>
                  <a:gd name="T15" fmla="*/ 1763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9689" y="1725"/>
                    </a:moveTo>
                    <a:lnTo>
                      <a:pt x="10304" y="85"/>
                    </a:lnTo>
                    <a:lnTo>
                      <a:pt x="11637" y="85"/>
                    </a:lnTo>
                    <a:lnTo>
                      <a:pt x="12303" y="1777"/>
                    </a:lnTo>
                    <a:lnTo>
                      <a:pt x="13072" y="1931"/>
                    </a:lnTo>
                    <a:lnTo>
                      <a:pt x="14303" y="598"/>
                    </a:lnTo>
                    <a:lnTo>
                      <a:pt x="15533" y="1110"/>
                    </a:lnTo>
                    <a:lnTo>
                      <a:pt x="15584" y="2905"/>
                    </a:lnTo>
                    <a:lnTo>
                      <a:pt x="16405" y="3520"/>
                    </a:lnTo>
                    <a:lnTo>
                      <a:pt x="17891" y="2751"/>
                    </a:lnTo>
                    <a:lnTo>
                      <a:pt x="18917" y="3674"/>
                    </a:lnTo>
                    <a:lnTo>
                      <a:pt x="18199" y="5314"/>
                    </a:lnTo>
                    <a:lnTo>
                      <a:pt x="18763" y="6083"/>
                    </a:lnTo>
                    <a:lnTo>
                      <a:pt x="20403" y="6032"/>
                    </a:lnTo>
                    <a:lnTo>
                      <a:pt x="20865" y="7211"/>
                    </a:lnTo>
                    <a:lnTo>
                      <a:pt x="19737" y="8185"/>
                    </a:lnTo>
                    <a:lnTo>
                      <a:pt x="20096" y="9723"/>
                    </a:lnTo>
                    <a:lnTo>
                      <a:pt x="21634" y="10287"/>
                    </a:lnTo>
                    <a:lnTo>
                      <a:pt x="21582" y="11620"/>
                    </a:lnTo>
                    <a:lnTo>
                      <a:pt x="20147" y="12184"/>
                    </a:lnTo>
                    <a:lnTo>
                      <a:pt x="19942" y="13158"/>
                    </a:lnTo>
                    <a:lnTo>
                      <a:pt x="21070" y="14234"/>
                    </a:lnTo>
                    <a:lnTo>
                      <a:pt x="20608" y="15362"/>
                    </a:lnTo>
                    <a:lnTo>
                      <a:pt x="19019" y="15465"/>
                    </a:lnTo>
                    <a:lnTo>
                      <a:pt x="18404" y="16439"/>
                    </a:lnTo>
                    <a:lnTo>
                      <a:pt x="19122" y="17925"/>
                    </a:lnTo>
                    <a:lnTo>
                      <a:pt x="18096" y="18797"/>
                    </a:lnTo>
                    <a:lnTo>
                      <a:pt x="16763" y="18284"/>
                    </a:lnTo>
                    <a:lnTo>
                      <a:pt x="15431" y="19002"/>
                    </a:lnTo>
                    <a:lnTo>
                      <a:pt x="15277" y="20848"/>
                    </a:lnTo>
                    <a:lnTo>
                      <a:pt x="14149" y="21155"/>
                    </a:lnTo>
                    <a:lnTo>
                      <a:pt x="13021" y="19925"/>
                    </a:lnTo>
                    <a:lnTo>
                      <a:pt x="12252" y="20181"/>
                    </a:lnTo>
                    <a:lnTo>
                      <a:pt x="11739" y="21668"/>
                    </a:lnTo>
                    <a:lnTo>
                      <a:pt x="10201" y="21668"/>
                    </a:lnTo>
                    <a:lnTo>
                      <a:pt x="9740" y="20130"/>
                    </a:lnTo>
                    <a:lnTo>
                      <a:pt x="8253" y="19771"/>
                    </a:lnTo>
                    <a:lnTo>
                      <a:pt x="7125" y="21001"/>
                    </a:lnTo>
                    <a:lnTo>
                      <a:pt x="5895" y="20489"/>
                    </a:lnTo>
                    <a:lnTo>
                      <a:pt x="5946" y="18592"/>
                    </a:lnTo>
                    <a:lnTo>
                      <a:pt x="5177" y="18131"/>
                    </a:lnTo>
                    <a:lnTo>
                      <a:pt x="3383" y="18848"/>
                    </a:lnTo>
                    <a:lnTo>
                      <a:pt x="2614" y="17874"/>
                    </a:lnTo>
                    <a:lnTo>
                      <a:pt x="3383" y="16182"/>
                    </a:lnTo>
                    <a:lnTo>
                      <a:pt x="2922" y="15465"/>
                    </a:lnTo>
                    <a:lnTo>
                      <a:pt x="922" y="15516"/>
                    </a:lnTo>
                    <a:lnTo>
                      <a:pt x="512" y="14234"/>
                    </a:lnTo>
                    <a:lnTo>
                      <a:pt x="1948" y="12901"/>
                    </a:lnTo>
                    <a:lnTo>
                      <a:pt x="1896" y="12184"/>
                    </a:lnTo>
                    <a:lnTo>
                      <a:pt x="0" y="11415"/>
                    </a:lnTo>
                    <a:lnTo>
                      <a:pt x="51" y="10031"/>
                    </a:lnTo>
                    <a:lnTo>
                      <a:pt x="1948" y="9313"/>
                    </a:lnTo>
                    <a:lnTo>
                      <a:pt x="2101" y="8595"/>
                    </a:lnTo>
                    <a:lnTo>
                      <a:pt x="615" y="7160"/>
                    </a:lnTo>
                    <a:lnTo>
                      <a:pt x="1127" y="5878"/>
                    </a:lnTo>
                    <a:lnTo>
                      <a:pt x="3178" y="5981"/>
                    </a:lnTo>
                    <a:lnTo>
                      <a:pt x="3588" y="5417"/>
                    </a:lnTo>
                    <a:lnTo>
                      <a:pt x="2819" y="3520"/>
                    </a:lnTo>
                    <a:lnTo>
                      <a:pt x="3742" y="2597"/>
                    </a:lnTo>
                    <a:lnTo>
                      <a:pt x="5536" y="3417"/>
                    </a:lnTo>
                    <a:lnTo>
                      <a:pt x="6049" y="3058"/>
                    </a:lnTo>
                    <a:lnTo>
                      <a:pt x="6100" y="1264"/>
                    </a:lnTo>
                    <a:lnTo>
                      <a:pt x="7228" y="700"/>
                    </a:lnTo>
                    <a:lnTo>
                      <a:pt x="8510" y="2033"/>
                    </a:lnTo>
                    <a:lnTo>
                      <a:pt x="9689" y="1725"/>
                    </a:lnTo>
                    <a:close/>
                    <a:moveTo>
                      <a:pt x="10817" y="14422"/>
                    </a:moveTo>
                    <a:lnTo>
                      <a:pt x="11175" y="14388"/>
                    </a:lnTo>
                    <a:lnTo>
                      <a:pt x="11534" y="14354"/>
                    </a:lnTo>
                    <a:lnTo>
                      <a:pt x="11893" y="14268"/>
                    </a:lnTo>
                    <a:lnTo>
                      <a:pt x="12218" y="14166"/>
                    </a:lnTo>
                    <a:lnTo>
                      <a:pt x="12508" y="13995"/>
                    </a:lnTo>
                    <a:lnTo>
                      <a:pt x="12816" y="13807"/>
                    </a:lnTo>
                    <a:lnTo>
                      <a:pt x="13106" y="13602"/>
                    </a:lnTo>
                    <a:lnTo>
                      <a:pt x="13329" y="13380"/>
                    </a:lnTo>
                    <a:lnTo>
                      <a:pt x="13568" y="13106"/>
                    </a:lnTo>
                    <a:lnTo>
                      <a:pt x="13790" y="12850"/>
                    </a:lnTo>
                    <a:lnTo>
                      <a:pt x="13961" y="12560"/>
                    </a:lnTo>
                    <a:lnTo>
                      <a:pt x="14115" y="12269"/>
                    </a:lnTo>
                    <a:lnTo>
                      <a:pt x="14217" y="11927"/>
                    </a:lnTo>
                    <a:lnTo>
                      <a:pt x="14320" y="11568"/>
                    </a:lnTo>
                    <a:lnTo>
                      <a:pt x="14388" y="11210"/>
                    </a:lnTo>
                    <a:lnTo>
                      <a:pt x="14388" y="10851"/>
                    </a:lnTo>
                    <a:lnTo>
                      <a:pt x="14388" y="10492"/>
                    </a:lnTo>
                    <a:lnTo>
                      <a:pt x="14320" y="10133"/>
                    </a:lnTo>
                    <a:lnTo>
                      <a:pt x="14217" y="9808"/>
                    </a:lnTo>
                    <a:lnTo>
                      <a:pt x="14115" y="9467"/>
                    </a:lnTo>
                    <a:lnTo>
                      <a:pt x="13961" y="9142"/>
                    </a:lnTo>
                    <a:lnTo>
                      <a:pt x="13790" y="8851"/>
                    </a:lnTo>
                    <a:lnTo>
                      <a:pt x="13568" y="8595"/>
                    </a:lnTo>
                    <a:lnTo>
                      <a:pt x="13329" y="8322"/>
                    </a:lnTo>
                    <a:lnTo>
                      <a:pt x="13106" y="8100"/>
                    </a:lnTo>
                    <a:lnTo>
                      <a:pt x="12816" y="7894"/>
                    </a:lnTo>
                    <a:lnTo>
                      <a:pt x="12508" y="7741"/>
                    </a:lnTo>
                    <a:lnTo>
                      <a:pt x="12218" y="7570"/>
                    </a:lnTo>
                    <a:lnTo>
                      <a:pt x="11893" y="7433"/>
                    </a:lnTo>
                    <a:lnTo>
                      <a:pt x="11534" y="7382"/>
                    </a:lnTo>
                    <a:lnTo>
                      <a:pt x="11175" y="7313"/>
                    </a:lnTo>
                    <a:lnTo>
                      <a:pt x="10817" y="7313"/>
                    </a:lnTo>
                    <a:lnTo>
                      <a:pt x="10441" y="7313"/>
                    </a:lnTo>
                    <a:lnTo>
                      <a:pt x="10082" y="7382"/>
                    </a:lnTo>
                    <a:lnTo>
                      <a:pt x="9757" y="7433"/>
                    </a:lnTo>
                    <a:lnTo>
                      <a:pt x="9432" y="7570"/>
                    </a:lnTo>
                    <a:lnTo>
                      <a:pt x="9142" y="7741"/>
                    </a:lnTo>
                    <a:lnTo>
                      <a:pt x="8834" y="7894"/>
                    </a:lnTo>
                    <a:lnTo>
                      <a:pt x="8544" y="8100"/>
                    </a:lnTo>
                    <a:lnTo>
                      <a:pt x="8287" y="8322"/>
                    </a:lnTo>
                    <a:lnTo>
                      <a:pt x="8048" y="8595"/>
                    </a:lnTo>
                    <a:lnTo>
                      <a:pt x="7860" y="8851"/>
                    </a:lnTo>
                    <a:lnTo>
                      <a:pt x="7689" y="9142"/>
                    </a:lnTo>
                    <a:lnTo>
                      <a:pt x="7536" y="9467"/>
                    </a:lnTo>
                    <a:lnTo>
                      <a:pt x="7399" y="9808"/>
                    </a:lnTo>
                    <a:lnTo>
                      <a:pt x="7331" y="10133"/>
                    </a:lnTo>
                    <a:lnTo>
                      <a:pt x="7262" y="10492"/>
                    </a:lnTo>
                    <a:lnTo>
                      <a:pt x="7262" y="10851"/>
                    </a:lnTo>
                    <a:lnTo>
                      <a:pt x="7262" y="11210"/>
                    </a:lnTo>
                    <a:lnTo>
                      <a:pt x="7331" y="11568"/>
                    </a:lnTo>
                    <a:lnTo>
                      <a:pt x="7399" y="11927"/>
                    </a:lnTo>
                    <a:lnTo>
                      <a:pt x="7536" y="12269"/>
                    </a:lnTo>
                    <a:lnTo>
                      <a:pt x="7689" y="12560"/>
                    </a:lnTo>
                    <a:lnTo>
                      <a:pt x="7860" y="12850"/>
                    </a:lnTo>
                    <a:lnTo>
                      <a:pt x="8048" y="13106"/>
                    </a:lnTo>
                    <a:lnTo>
                      <a:pt x="8287" y="13380"/>
                    </a:lnTo>
                    <a:lnTo>
                      <a:pt x="8544" y="13602"/>
                    </a:lnTo>
                    <a:lnTo>
                      <a:pt x="8834" y="13807"/>
                    </a:lnTo>
                    <a:lnTo>
                      <a:pt x="9142" y="13995"/>
                    </a:lnTo>
                    <a:lnTo>
                      <a:pt x="9432" y="14166"/>
                    </a:lnTo>
                    <a:lnTo>
                      <a:pt x="9757" y="14268"/>
                    </a:lnTo>
                    <a:lnTo>
                      <a:pt x="10082" y="14354"/>
                    </a:lnTo>
                    <a:lnTo>
                      <a:pt x="10441" y="14388"/>
                    </a:lnTo>
                    <a:lnTo>
                      <a:pt x="10817" y="14422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miter lim="800000"/>
                <a:headEnd/>
                <a:tailEnd/>
              </a:ln>
              <a:scene3d>
                <a:camera prst="legacyPerspectiveFront">
                  <a:rot lat="20099991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C0C0C0"/>
                </a:extrusionClr>
              </a:sp3d>
            </p:spPr>
            <p:txBody>
              <a:bodyPr>
                <a:flatTx/>
              </a:bodyPr>
              <a:lstStyle/>
              <a:p>
                <a:endParaRPr lang="id-ID"/>
              </a:p>
            </p:txBody>
          </p:sp>
          <p:sp>
            <p:nvSpPr>
              <p:cNvPr id="26644" name="AutoShape 8"/>
              <p:cNvSpPr>
                <a:spLocks noEditPoints="1" noChangeArrowheads="1"/>
              </p:cNvSpPr>
              <p:nvPr/>
            </p:nvSpPr>
            <p:spPr bwMode="auto">
              <a:xfrm>
                <a:off x="2559" y="2142"/>
                <a:ext cx="1588" cy="139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380 w 21600"/>
                  <a:gd name="T13" fmla="*/ 3957 h 21600"/>
                  <a:gd name="T14" fmla="*/ 17846 w 21600"/>
                  <a:gd name="T15" fmla="*/ 1762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9689" y="1725"/>
                    </a:moveTo>
                    <a:lnTo>
                      <a:pt x="10304" y="85"/>
                    </a:lnTo>
                    <a:lnTo>
                      <a:pt x="11637" y="85"/>
                    </a:lnTo>
                    <a:lnTo>
                      <a:pt x="12303" y="1777"/>
                    </a:lnTo>
                    <a:lnTo>
                      <a:pt x="13072" y="1931"/>
                    </a:lnTo>
                    <a:lnTo>
                      <a:pt x="14303" y="598"/>
                    </a:lnTo>
                    <a:lnTo>
                      <a:pt x="15533" y="1110"/>
                    </a:lnTo>
                    <a:lnTo>
                      <a:pt x="15584" y="2905"/>
                    </a:lnTo>
                    <a:lnTo>
                      <a:pt x="16405" y="3520"/>
                    </a:lnTo>
                    <a:lnTo>
                      <a:pt x="17891" y="2751"/>
                    </a:lnTo>
                    <a:lnTo>
                      <a:pt x="18917" y="3674"/>
                    </a:lnTo>
                    <a:lnTo>
                      <a:pt x="18199" y="5314"/>
                    </a:lnTo>
                    <a:lnTo>
                      <a:pt x="18763" y="6083"/>
                    </a:lnTo>
                    <a:lnTo>
                      <a:pt x="20403" y="6032"/>
                    </a:lnTo>
                    <a:lnTo>
                      <a:pt x="20865" y="7211"/>
                    </a:lnTo>
                    <a:lnTo>
                      <a:pt x="19737" y="8185"/>
                    </a:lnTo>
                    <a:lnTo>
                      <a:pt x="20096" y="9723"/>
                    </a:lnTo>
                    <a:lnTo>
                      <a:pt x="21634" y="10287"/>
                    </a:lnTo>
                    <a:lnTo>
                      <a:pt x="21582" y="11620"/>
                    </a:lnTo>
                    <a:lnTo>
                      <a:pt x="20147" y="12184"/>
                    </a:lnTo>
                    <a:lnTo>
                      <a:pt x="19942" y="13158"/>
                    </a:lnTo>
                    <a:lnTo>
                      <a:pt x="21070" y="14234"/>
                    </a:lnTo>
                    <a:lnTo>
                      <a:pt x="20608" y="15362"/>
                    </a:lnTo>
                    <a:lnTo>
                      <a:pt x="19019" y="15465"/>
                    </a:lnTo>
                    <a:lnTo>
                      <a:pt x="18404" y="16439"/>
                    </a:lnTo>
                    <a:lnTo>
                      <a:pt x="19122" y="17925"/>
                    </a:lnTo>
                    <a:lnTo>
                      <a:pt x="18096" y="18797"/>
                    </a:lnTo>
                    <a:lnTo>
                      <a:pt x="16763" y="18284"/>
                    </a:lnTo>
                    <a:lnTo>
                      <a:pt x="15431" y="19002"/>
                    </a:lnTo>
                    <a:lnTo>
                      <a:pt x="15277" y="20848"/>
                    </a:lnTo>
                    <a:lnTo>
                      <a:pt x="14149" y="21155"/>
                    </a:lnTo>
                    <a:lnTo>
                      <a:pt x="13021" y="19925"/>
                    </a:lnTo>
                    <a:lnTo>
                      <a:pt x="12252" y="20181"/>
                    </a:lnTo>
                    <a:lnTo>
                      <a:pt x="11739" y="21668"/>
                    </a:lnTo>
                    <a:lnTo>
                      <a:pt x="10201" y="21668"/>
                    </a:lnTo>
                    <a:lnTo>
                      <a:pt x="9740" y="20130"/>
                    </a:lnTo>
                    <a:lnTo>
                      <a:pt x="8253" y="19771"/>
                    </a:lnTo>
                    <a:lnTo>
                      <a:pt x="7125" y="21001"/>
                    </a:lnTo>
                    <a:lnTo>
                      <a:pt x="5895" y="20489"/>
                    </a:lnTo>
                    <a:lnTo>
                      <a:pt x="5946" y="18592"/>
                    </a:lnTo>
                    <a:lnTo>
                      <a:pt x="5177" y="18131"/>
                    </a:lnTo>
                    <a:lnTo>
                      <a:pt x="3383" y="18848"/>
                    </a:lnTo>
                    <a:lnTo>
                      <a:pt x="2614" y="17874"/>
                    </a:lnTo>
                    <a:lnTo>
                      <a:pt x="3383" y="16182"/>
                    </a:lnTo>
                    <a:lnTo>
                      <a:pt x="2922" y="15465"/>
                    </a:lnTo>
                    <a:lnTo>
                      <a:pt x="922" y="15516"/>
                    </a:lnTo>
                    <a:lnTo>
                      <a:pt x="512" y="14234"/>
                    </a:lnTo>
                    <a:lnTo>
                      <a:pt x="1948" y="12901"/>
                    </a:lnTo>
                    <a:lnTo>
                      <a:pt x="1896" y="12184"/>
                    </a:lnTo>
                    <a:lnTo>
                      <a:pt x="0" y="11415"/>
                    </a:lnTo>
                    <a:lnTo>
                      <a:pt x="51" y="10031"/>
                    </a:lnTo>
                    <a:lnTo>
                      <a:pt x="1948" y="9313"/>
                    </a:lnTo>
                    <a:lnTo>
                      <a:pt x="2101" y="8595"/>
                    </a:lnTo>
                    <a:lnTo>
                      <a:pt x="615" y="7160"/>
                    </a:lnTo>
                    <a:lnTo>
                      <a:pt x="1127" y="5878"/>
                    </a:lnTo>
                    <a:lnTo>
                      <a:pt x="3178" y="5981"/>
                    </a:lnTo>
                    <a:lnTo>
                      <a:pt x="3588" y="5417"/>
                    </a:lnTo>
                    <a:lnTo>
                      <a:pt x="2819" y="3520"/>
                    </a:lnTo>
                    <a:lnTo>
                      <a:pt x="3742" y="2597"/>
                    </a:lnTo>
                    <a:lnTo>
                      <a:pt x="5536" y="3417"/>
                    </a:lnTo>
                    <a:lnTo>
                      <a:pt x="6049" y="3058"/>
                    </a:lnTo>
                    <a:lnTo>
                      <a:pt x="6100" y="1264"/>
                    </a:lnTo>
                    <a:lnTo>
                      <a:pt x="7228" y="700"/>
                    </a:lnTo>
                    <a:lnTo>
                      <a:pt x="8510" y="2033"/>
                    </a:lnTo>
                    <a:lnTo>
                      <a:pt x="9689" y="1725"/>
                    </a:lnTo>
                    <a:close/>
                    <a:moveTo>
                      <a:pt x="10817" y="14422"/>
                    </a:moveTo>
                    <a:lnTo>
                      <a:pt x="11175" y="14388"/>
                    </a:lnTo>
                    <a:lnTo>
                      <a:pt x="11534" y="14354"/>
                    </a:lnTo>
                    <a:lnTo>
                      <a:pt x="11893" y="14268"/>
                    </a:lnTo>
                    <a:lnTo>
                      <a:pt x="12218" y="14166"/>
                    </a:lnTo>
                    <a:lnTo>
                      <a:pt x="12508" y="13995"/>
                    </a:lnTo>
                    <a:lnTo>
                      <a:pt x="12816" y="13807"/>
                    </a:lnTo>
                    <a:lnTo>
                      <a:pt x="13106" y="13602"/>
                    </a:lnTo>
                    <a:lnTo>
                      <a:pt x="13329" y="13380"/>
                    </a:lnTo>
                    <a:lnTo>
                      <a:pt x="13568" y="13106"/>
                    </a:lnTo>
                    <a:lnTo>
                      <a:pt x="13790" y="12850"/>
                    </a:lnTo>
                    <a:lnTo>
                      <a:pt x="13961" y="12560"/>
                    </a:lnTo>
                    <a:lnTo>
                      <a:pt x="14115" y="12269"/>
                    </a:lnTo>
                    <a:lnTo>
                      <a:pt x="14217" y="11927"/>
                    </a:lnTo>
                    <a:lnTo>
                      <a:pt x="14320" y="11568"/>
                    </a:lnTo>
                    <a:lnTo>
                      <a:pt x="14388" y="11210"/>
                    </a:lnTo>
                    <a:lnTo>
                      <a:pt x="14388" y="10851"/>
                    </a:lnTo>
                    <a:lnTo>
                      <a:pt x="14388" y="10492"/>
                    </a:lnTo>
                    <a:lnTo>
                      <a:pt x="14320" y="10133"/>
                    </a:lnTo>
                    <a:lnTo>
                      <a:pt x="14217" y="9808"/>
                    </a:lnTo>
                    <a:lnTo>
                      <a:pt x="14115" y="9467"/>
                    </a:lnTo>
                    <a:lnTo>
                      <a:pt x="13961" y="9142"/>
                    </a:lnTo>
                    <a:lnTo>
                      <a:pt x="13790" y="8851"/>
                    </a:lnTo>
                    <a:lnTo>
                      <a:pt x="13568" y="8595"/>
                    </a:lnTo>
                    <a:lnTo>
                      <a:pt x="13329" y="8322"/>
                    </a:lnTo>
                    <a:lnTo>
                      <a:pt x="13106" y="8100"/>
                    </a:lnTo>
                    <a:lnTo>
                      <a:pt x="12816" y="7894"/>
                    </a:lnTo>
                    <a:lnTo>
                      <a:pt x="12508" y="7741"/>
                    </a:lnTo>
                    <a:lnTo>
                      <a:pt x="12218" y="7570"/>
                    </a:lnTo>
                    <a:lnTo>
                      <a:pt x="11893" y="7433"/>
                    </a:lnTo>
                    <a:lnTo>
                      <a:pt x="11534" y="7382"/>
                    </a:lnTo>
                    <a:lnTo>
                      <a:pt x="11175" y="7313"/>
                    </a:lnTo>
                    <a:lnTo>
                      <a:pt x="10817" y="7313"/>
                    </a:lnTo>
                    <a:lnTo>
                      <a:pt x="10441" y="7313"/>
                    </a:lnTo>
                    <a:lnTo>
                      <a:pt x="10082" y="7382"/>
                    </a:lnTo>
                    <a:lnTo>
                      <a:pt x="9757" y="7433"/>
                    </a:lnTo>
                    <a:lnTo>
                      <a:pt x="9432" y="7570"/>
                    </a:lnTo>
                    <a:lnTo>
                      <a:pt x="9142" y="7741"/>
                    </a:lnTo>
                    <a:lnTo>
                      <a:pt x="8834" y="7894"/>
                    </a:lnTo>
                    <a:lnTo>
                      <a:pt x="8544" y="8100"/>
                    </a:lnTo>
                    <a:lnTo>
                      <a:pt x="8287" y="8322"/>
                    </a:lnTo>
                    <a:lnTo>
                      <a:pt x="8048" y="8595"/>
                    </a:lnTo>
                    <a:lnTo>
                      <a:pt x="7860" y="8851"/>
                    </a:lnTo>
                    <a:lnTo>
                      <a:pt x="7689" y="9142"/>
                    </a:lnTo>
                    <a:lnTo>
                      <a:pt x="7536" y="9467"/>
                    </a:lnTo>
                    <a:lnTo>
                      <a:pt x="7399" y="9808"/>
                    </a:lnTo>
                    <a:lnTo>
                      <a:pt x="7331" y="10133"/>
                    </a:lnTo>
                    <a:lnTo>
                      <a:pt x="7262" y="10492"/>
                    </a:lnTo>
                    <a:lnTo>
                      <a:pt x="7262" y="10851"/>
                    </a:lnTo>
                    <a:lnTo>
                      <a:pt x="7262" y="11210"/>
                    </a:lnTo>
                    <a:lnTo>
                      <a:pt x="7331" y="11568"/>
                    </a:lnTo>
                    <a:lnTo>
                      <a:pt x="7399" y="11927"/>
                    </a:lnTo>
                    <a:lnTo>
                      <a:pt x="7536" y="12269"/>
                    </a:lnTo>
                    <a:lnTo>
                      <a:pt x="7689" y="12560"/>
                    </a:lnTo>
                    <a:lnTo>
                      <a:pt x="7860" y="12850"/>
                    </a:lnTo>
                    <a:lnTo>
                      <a:pt x="8048" y="13106"/>
                    </a:lnTo>
                    <a:lnTo>
                      <a:pt x="8287" y="13380"/>
                    </a:lnTo>
                    <a:lnTo>
                      <a:pt x="8544" y="13602"/>
                    </a:lnTo>
                    <a:lnTo>
                      <a:pt x="8834" y="13807"/>
                    </a:lnTo>
                    <a:lnTo>
                      <a:pt x="9142" y="13995"/>
                    </a:lnTo>
                    <a:lnTo>
                      <a:pt x="9432" y="14166"/>
                    </a:lnTo>
                    <a:lnTo>
                      <a:pt x="9757" y="14268"/>
                    </a:lnTo>
                    <a:lnTo>
                      <a:pt x="10082" y="14354"/>
                    </a:lnTo>
                    <a:lnTo>
                      <a:pt x="10441" y="14388"/>
                    </a:lnTo>
                    <a:lnTo>
                      <a:pt x="10817" y="14422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miter lim="800000"/>
                <a:headEnd/>
                <a:tailEnd/>
              </a:ln>
              <a:scene3d>
                <a:camera prst="legacyPerspectiveFront">
                  <a:rot lat="20099991" lon="1500000" rev="0"/>
                </a:camera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C0C0C0"/>
                </a:extrusionClr>
              </a:sp3d>
            </p:spPr>
            <p:txBody>
              <a:bodyPr>
                <a:flatTx/>
              </a:bodyPr>
              <a:lstStyle/>
              <a:p>
                <a:endParaRPr lang="id-ID"/>
              </a:p>
            </p:txBody>
          </p:sp>
        </p:grpSp>
        <p:grpSp>
          <p:nvGrpSpPr>
            <p:cNvPr id="26630" name="Group 9"/>
            <p:cNvGrpSpPr>
              <a:grpSpLocks/>
            </p:cNvGrpSpPr>
            <p:nvPr/>
          </p:nvGrpSpPr>
          <p:grpSpPr bwMode="auto">
            <a:xfrm>
              <a:off x="4032" y="1968"/>
              <a:ext cx="828" cy="816"/>
              <a:chOff x="1008" y="1059"/>
              <a:chExt cx="3768" cy="2733"/>
            </a:xfrm>
          </p:grpSpPr>
          <p:sp>
            <p:nvSpPr>
              <p:cNvPr id="26638" name="AutoShape 10"/>
              <p:cNvSpPr>
                <a:spLocks noChangeAspect="1" noChangeArrowheads="1"/>
              </p:cNvSpPr>
              <p:nvPr/>
            </p:nvSpPr>
            <p:spPr bwMode="auto">
              <a:xfrm>
                <a:off x="1915" y="1617"/>
                <a:ext cx="1942" cy="1675"/>
              </a:xfrm>
              <a:prstGeom prst="triangle">
                <a:avLst>
                  <a:gd name="adj" fmla="val 50000"/>
                </a:avLst>
              </a:prstGeom>
              <a:solidFill>
                <a:srgbClr val="CCCC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26639" name="Oval 11"/>
              <p:cNvSpPr>
                <a:spLocks noChangeArrowheads="1"/>
              </p:cNvSpPr>
              <p:nvPr/>
            </p:nvSpPr>
            <p:spPr bwMode="auto">
              <a:xfrm>
                <a:off x="1008" y="3234"/>
                <a:ext cx="1116" cy="558"/>
              </a:xfrm>
              <a:prstGeom prst="ellipse">
                <a:avLst/>
              </a:prstGeom>
              <a:solidFill>
                <a:srgbClr val="FFFFCC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26640" name="Oval 12"/>
              <p:cNvSpPr>
                <a:spLocks noChangeArrowheads="1"/>
              </p:cNvSpPr>
              <p:nvPr/>
            </p:nvSpPr>
            <p:spPr bwMode="auto">
              <a:xfrm>
                <a:off x="2334" y="1059"/>
                <a:ext cx="1116" cy="558"/>
              </a:xfrm>
              <a:prstGeom prst="ellipse">
                <a:avLst/>
              </a:prstGeom>
              <a:solidFill>
                <a:srgbClr val="FFBE7D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26641" name="Oval 13"/>
              <p:cNvSpPr>
                <a:spLocks noChangeArrowheads="1"/>
              </p:cNvSpPr>
              <p:nvPr/>
            </p:nvSpPr>
            <p:spPr bwMode="auto">
              <a:xfrm>
                <a:off x="3660" y="3234"/>
                <a:ext cx="1116" cy="558"/>
              </a:xfrm>
              <a:prstGeom prst="ellipse">
                <a:avLst/>
              </a:prstGeom>
              <a:solidFill>
                <a:srgbClr val="D8EBB3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</p:grpSp>
        <p:sp>
          <p:nvSpPr>
            <p:cNvPr id="26631" name="Line 22"/>
            <p:cNvSpPr>
              <a:spLocks noChangeShapeType="1"/>
            </p:cNvSpPr>
            <p:nvPr/>
          </p:nvSpPr>
          <p:spPr bwMode="auto">
            <a:xfrm>
              <a:off x="1968" y="1968"/>
              <a:ext cx="0" cy="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6632" name="Line 23"/>
            <p:cNvSpPr>
              <a:spLocks noChangeShapeType="1"/>
            </p:cNvSpPr>
            <p:nvPr/>
          </p:nvSpPr>
          <p:spPr bwMode="auto">
            <a:xfrm>
              <a:off x="3792" y="1968"/>
              <a:ext cx="0" cy="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6633" name="Freeform 24"/>
            <p:cNvSpPr>
              <a:spLocks/>
            </p:cNvSpPr>
            <p:nvPr/>
          </p:nvSpPr>
          <p:spPr bwMode="auto">
            <a:xfrm>
              <a:off x="1774" y="2203"/>
              <a:ext cx="2313" cy="172"/>
            </a:xfrm>
            <a:custGeom>
              <a:avLst/>
              <a:gdLst>
                <a:gd name="T0" fmla="*/ 0 w 2313"/>
                <a:gd name="T1" fmla="*/ 83 h 172"/>
                <a:gd name="T2" fmla="*/ 73 w 2313"/>
                <a:gd name="T3" fmla="*/ 64 h 172"/>
                <a:gd name="T4" fmla="*/ 137 w 2313"/>
                <a:gd name="T5" fmla="*/ 28 h 172"/>
                <a:gd name="T6" fmla="*/ 375 w 2313"/>
                <a:gd name="T7" fmla="*/ 101 h 172"/>
                <a:gd name="T8" fmla="*/ 384 w 2313"/>
                <a:gd name="T9" fmla="*/ 147 h 172"/>
                <a:gd name="T10" fmla="*/ 585 w 2313"/>
                <a:gd name="T11" fmla="*/ 138 h 172"/>
                <a:gd name="T12" fmla="*/ 960 w 2313"/>
                <a:gd name="T13" fmla="*/ 28 h 172"/>
                <a:gd name="T14" fmla="*/ 1115 w 2313"/>
                <a:gd name="T15" fmla="*/ 92 h 172"/>
                <a:gd name="T16" fmla="*/ 1143 w 2313"/>
                <a:gd name="T17" fmla="*/ 110 h 172"/>
                <a:gd name="T18" fmla="*/ 1197 w 2313"/>
                <a:gd name="T19" fmla="*/ 128 h 172"/>
                <a:gd name="T20" fmla="*/ 1517 w 2313"/>
                <a:gd name="T21" fmla="*/ 92 h 172"/>
                <a:gd name="T22" fmla="*/ 1591 w 2313"/>
                <a:gd name="T23" fmla="*/ 55 h 172"/>
                <a:gd name="T24" fmla="*/ 1773 w 2313"/>
                <a:gd name="T25" fmla="*/ 0 h 172"/>
                <a:gd name="T26" fmla="*/ 1847 w 2313"/>
                <a:gd name="T27" fmla="*/ 19 h 172"/>
                <a:gd name="T28" fmla="*/ 1865 w 2313"/>
                <a:gd name="T29" fmla="*/ 46 h 172"/>
                <a:gd name="T30" fmla="*/ 1956 w 2313"/>
                <a:gd name="T31" fmla="*/ 101 h 172"/>
                <a:gd name="T32" fmla="*/ 2194 w 2313"/>
                <a:gd name="T33" fmla="*/ 92 h 172"/>
                <a:gd name="T34" fmla="*/ 2267 w 2313"/>
                <a:gd name="T35" fmla="*/ 74 h 172"/>
                <a:gd name="T36" fmla="*/ 2285 w 2313"/>
                <a:gd name="T37" fmla="*/ 55 h 172"/>
                <a:gd name="T38" fmla="*/ 2313 w 2313"/>
                <a:gd name="T39" fmla="*/ 37 h 17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313"/>
                <a:gd name="T61" fmla="*/ 0 h 172"/>
                <a:gd name="T62" fmla="*/ 2313 w 2313"/>
                <a:gd name="T63" fmla="*/ 172 h 17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313" h="172">
                  <a:moveTo>
                    <a:pt x="0" y="83"/>
                  </a:moveTo>
                  <a:cubicBezTo>
                    <a:pt x="11" y="81"/>
                    <a:pt x="59" y="73"/>
                    <a:pt x="73" y="64"/>
                  </a:cubicBezTo>
                  <a:cubicBezTo>
                    <a:pt x="136" y="21"/>
                    <a:pt x="60" y="47"/>
                    <a:pt x="137" y="28"/>
                  </a:cubicBezTo>
                  <a:cubicBezTo>
                    <a:pt x="277" y="35"/>
                    <a:pt x="309" y="8"/>
                    <a:pt x="375" y="101"/>
                  </a:cubicBezTo>
                  <a:cubicBezTo>
                    <a:pt x="378" y="116"/>
                    <a:pt x="371" y="138"/>
                    <a:pt x="384" y="147"/>
                  </a:cubicBezTo>
                  <a:cubicBezTo>
                    <a:pt x="422" y="172"/>
                    <a:pt x="570" y="140"/>
                    <a:pt x="585" y="138"/>
                  </a:cubicBezTo>
                  <a:cubicBezTo>
                    <a:pt x="688" y="58"/>
                    <a:pt x="832" y="41"/>
                    <a:pt x="960" y="28"/>
                  </a:cubicBezTo>
                  <a:cubicBezTo>
                    <a:pt x="1033" y="38"/>
                    <a:pt x="1054" y="51"/>
                    <a:pt x="1115" y="92"/>
                  </a:cubicBezTo>
                  <a:cubicBezTo>
                    <a:pt x="1124" y="98"/>
                    <a:pt x="1132" y="106"/>
                    <a:pt x="1143" y="110"/>
                  </a:cubicBezTo>
                  <a:cubicBezTo>
                    <a:pt x="1161" y="116"/>
                    <a:pt x="1197" y="128"/>
                    <a:pt x="1197" y="128"/>
                  </a:cubicBezTo>
                  <a:cubicBezTo>
                    <a:pt x="1317" y="122"/>
                    <a:pt x="1403" y="103"/>
                    <a:pt x="1517" y="92"/>
                  </a:cubicBezTo>
                  <a:cubicBezTo>
                    <a:pt x="1548" y="82"/>
                    <a:pt x="1560" y="65"/>
                    <a:pt x="1591" y="55"/>
                  </a:cubicBezTo>
                  <a:cubicBezTo>
                    <a:pt x="1646" y="18"/>
                    <a:pt x="1711" y="23"/>
                    <a:pt x="1773" y="0"/>
                  </a:cubicBezTo>
                  <a:cubicBezTo>
                    <a:pt x="1798" y="5"/>
                    <a:pt x="1827" y="3"/>
                    <a:pt x="1847" y="19"/>
                  </a:cubicBezTo>
                  <a:cubicBezTo>
                    <a:pt x="1856" y="26"/>
                    <a:pt x="1857" y="38"/>
                    <a:pt x="1865" y="46"/>
                  </a:cubicBezTo>
                  <a:cubicBezTo>
                    <a:pt x="1889" y="70"/>
                    <a:pt x="1928" y="82"/>
                    <a:pt x="1956" y="101"/>
                  </a:cubicBezTo>
                  <a:cubicBezTo>
                    <a:pt x="2035" y="98"/>
                    <a:pt x="2115" y="99"/>
                    <a:pt x="2194" y="92"/>
                  </a:cubicBezTo>
                  <a:cubicBezTo>
                    <a:pt x="2219" y="90"/>
                    <a:pt x="2267" y="74"/>
                    <a:pt x="2267" y="74"/>
                  </a:cubicBezTo>
                  <a:cubicBezTo>
                    <a:pt x="2273" y="68"/>
                    <a:pt x="2278" y="60"/>
                    <a:pt x="2285" y="55"/>
                  </a:cubicBezTo>
                  <a:cubicBezTo>
                    <a:pt x="2294" y="48"/>
                    <a:pt x="2313" y="37"/>
                    <a:pt x="2313" y="37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6634" name="Freeform 25"/>
            <p:cNvSpPr>
              <a:spLocks/>
            </p:cNvSpPr>
            <p:nvPr/>
          </p:nvSpPr>
          <p:spPr bwMode="auto">
            <a:xfrm>
              <a:off x="1792" y="2505"/>
              <a:ext cx="2215" cy="187"/>
            </a:xfrm>
            <a:custGeom>
              <a:avLst/>
              <a:gdLst>
                <a:gd name="T0" fmla="*/ 0 w 2215"/>
                <a:gd name="T1" fmla="*/ 64 h 187"/>
                <a:gd name="T2" fmla="*/ 229 w 2215"/>
                <a:gd name="T3" fmla="*/ 92 h 187"/>
                <a:gd name="T4" fmla="*/ 366 w 2215"/>
                <a:gd name="T5" fmla="*/ 146 h 187"/>
                <a:gd name="T6" fmla="*/ 494 w 2215"/>
                <a:gd name="T7" fmla="*/ 174 h 187"/>
                <a:gd name="T8" fmla="*/ 576 w 2215"/>
                <a:gd name="T9" fmla="*/ 82 h 187"/>
                <a:gd name="T10" fmla="*/ 722 w 2215"/>
                <a:gd name="T11" fmla="*/ 46 h 187"/>
                <a:gd name="T12" fmla="*/ 805 w 2215"/>
                <a:gd name="T13" fmla="*/ 55 h 187"/>
                <a:gd name="T14" fmla="*/ 850 w 2215"/>
                <a:gd name="T15" fmla="*/ 82 h 187"/>
                <a:gd name="T16" fmla="*/ 869 w 2215"/>
                <a:gd name="T17" fmla="*/ 101 h 187"/>
                <a:gd name="T18" fmla="*/ 942 w 2215"/>
                <a:gd name="T19" fmla="*/ 119 h 187"/>
                <a:gd name="T20" fmla="*/ 1115 w 2215"/>
                <a:gd name="T21" fmla="*/ 146 h 187"/>
                <a:gd name="T22" fmla="*/ 1134 w 2215"/>
                <a:gd name="T23" fmla="*/ 119 h 187"/>
                <a:gd name="T24" fmla="*/ 1189 w 2215"/>
                <a:gd name="T25" fmla="*/ 82 h 187"/>
                <a:gd name="T26" fmla="*/ 1253 w 2215"/>
                <a:gd name="T27" fmla="*/ 28 h 187"/>
                <a:gd name="T28" fmla="*/ 1454 w 2215"/>
                <a:gd name="T29" fmla="*/ 55 h 187"/>
                <a:gd name="T30" fmla="*/ 1646 w 2215"/>
                <a:gd name="T31" fmla="*/ 46 h 187"/>
                <a:gd name="T32" fmla="*/ 1728 w 2215"/>
                <a:gd name="T33" fmla="*/ 0 h 187"/>
                <a:gd name="T34" fmla="*/ 1929 w 2215"/>
                <a:gd name="T35" fmla="*/ 37 h 187"/>
                <a:gd name="T36" fmla="*/ 1966 w 2215"/>
                <a:gd name="T37" fmla="*/ 55 h 187"/>
                <a:gd name="T38" fmla="*/ 2021 w 2215"/>
                <a:gd name="T39" fmla="*/ 92 h 187"/>
                <a:gd name="T40" fmla="*/ 2185 w 2215"/>
                <a:gd name="T41" fmla="*/ 82 h 187"/>
                <a:gd name="T42" fmla="*/ 2213 w 2215"/>
                <a:gd name="T43" fmla="*/ 46 h 18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215"/>
                <a:gd name="T67" fmla="*/ 0 h 187"/>
                <a:gd name="T68" fmla="*/ 2215 w 2215"/>
                <a:gd name="T69" fmla="*/ 187 h 18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215" h="187">
                  <a:moveTo>
                    <a:pt x="0" y="64"/>
                  </a:moveTo>
                  <a:cubicBezTo>
                    <a:pt x="94" y="70"/>
                    <a:pt x="144" y="79"/>
                    <a:pt x="229" y="92"/>
                  </a:cubicBezTo>
                  <a:cubicBezTo>
                    <a:pt x="281" y="118"/>
                    <a:pt x="313" y="133"/>
                    <a:pt x="366" y="146"/>
                  </a:cubicBezTo>
                  <a:cubicBezTo>
                    <a:pt x="419" y="187"/>
                    <a:pt x="423" y="184"/>
                    <a:pt x="494" y="174"/>
                  </a:cubicBezTo>
                  <a:cubicBezTo>
                    <a:pt x="518" y="149"/>
                    <a:pt x="544" y="98"/>
                    <a:pt x="576" y="82"/>
                  </a:cubicBezTo>
                  <a:cubicBezTo>
                    <a:pt x="621" y="59"/>
                    <a:pt x="673" y="53"/>
                    <a:pt x="722" y="46"/>
                  </a:cubicBezTo>
                  <a:cubicBezTo>
                    <a:pt x="750" y="49"/>
                    <a:pt x="778" y="47"/>
                    <a:pt x="805" y="55"/>
                  </a:cubicBezTo>
                  <a:cubicBezTo>
                    <a:pt x="822" y="60"/>
                    <a:pt x="836" y="72"/>
                    <a:pt x="850" y="82"/>
                  </a:cubicBezTo>
                  <a:cubicBezTo>
                    <a:pt x="857" y="87"/>
                    <a:pt x="861" y="97"/>
                    <a:pt x="869" y="101"/>
                  </a:cubicBezTo>
                  <a:cubicBezTo>
                    <a:pt x="892" y="111"/>
                    <a:pt x="918" y="111"/>
                    <a:pt x="942" y="119"/>
                  </a:cubicBezTo>
                  <a:cubicBezTo>
                    <a:pt x="1008" y="163"/>
                    <a:pt x="1028" y="155"/>
                    <a:pt x="1115" y="146"/>
                  </a:cubicBezTo>
                  <a:cubicBezTo>
                    <a:pt x="1121" y="137"/>
                    <a:pt x="1126" y="126"/>
                    <a:pt x="1134" y="119"/>
                  </a:cubicBezTo>
                  <a:cubicBezTo>
                    <a:pt x="1151" y="105"/>
                    <a:pt x="1189" y="82"/>
                    <a:pt x="1189" y="82"/>
                  </a:cubicBezTo>
                  <a:cubicBezTo>
                    <a:pt x="1201" y="45"/>
                    <a:pt x="1217" y="40"/>
                    <a:pt x="1253" y="28"/>
                  </a:cubicBezTo>
                  <a:cubicBezTo>
                    <a:pt x="1323" y="34"/>
                    <a:pt x="1386" y="39"/>
                    <a:pt x="1454" y="55"/>
                  </a:cubicBezTo>
                  <a:cubicBezTo>
                    <a:pt x="1518" y="52"/>
                    <a:pt x="1583" y="58"/>
                    <a:pt x="1646" y="46"/>
                  </a:cubicBezTo>
                  <a:cubicBezTo>
                    <a:pt x="1677" y="40"/>
                    <a:pt x="1698" y="10"/>
                    <a:pt x="1728" y="0"/>
                  </a:cubicBezTo>
                  <a:cubicBezTo>
                    <a:pt x="1787" y="6"/>
                    <a:pt x="1874" y="10"/>
                    <a:pt x="1929" y="37"/>
                  </a:cubicBezTo>
                  <a:cubicBezTo>
                    <a:pt x="1941" y="43"/>
                    <a:pt x="1954" y="48"/>
                    <a:pt x="1966" y="55"/>
                  </a:cubicBezTo>
                  <a:cubicBezTo>
                    <a:pt x="1985" y="66"/>
                    <a:pt x="2021" y="92"/>
                    <a:pt x="2021" y="92"/>
                  </a:cubicBezTo>
                  <a:cubicBezTo>
                    <a:pt x="2076" y="89"/>
                    <a:pt x="2131" y="92"/>
                    <a:pt x="2185" y="82"/>
                  </a:cubicBezTo>
                  <a:cubicBezTo>
                    <a:pt x="2215" y="76"/>
                    <a:pt x="2213" y="63"/>
                    <a:pt x="2213" y="4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id-ID"/>
            </a:p>
          </p:txBody>
        </p:sp>
        <p:sp>
          <p:nvSpPr>
            <p:cNvPr id="26635" name="Text Box 26"/>
            <p:cNvSpPr txBox="1">
              <a:spLocks noChangeArrowheads="1"/>
            </p:cNvSpPr>
            <p:nvPr/>
          </p:nvSpPr>
          <p:spPr bwMode="auto">
            <a:xfrm>
              <a:off x="960" y="2880"/>
              <a:ext cx="10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I. SUMBER</a:t>
              </a:r>
            </a:p>
          </p:txBody>
        </p:sp>
        <p:sp>
          <p:nvSpPr>
            <p:cNvPr id="26636" name="Text Box 27"/>
            <p:cNvSpPr txBox="1">
              <a:spLocks noChangeArrowheads="1"/>
            </p:cNvSpPr>
            <p:nvPr/>
          </p:nvSpPr>
          <p:spPr bwMode="auto">
            <a:xfrm>
              <a:off x="2016" y="2880"/>
              <a:ext cx="21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II. PATHWAY/AIR PATH</a:t>
              </a:r>
            </a:p>
          </p:txBody>
        </p:sp>
        <p:sp>
          <p:nvSpPr>
            <p:cNvPr id="26637" name="Text Box 28"/>
            <p:cNvSpPr txBox="1">
              <a:spLocks noChangeArrowheads="1"/>
            </p:cNvSpPr>
            <p:nvPr/>
          </p:nvSpPr>
          <p:spPr bwMode="auto">
            <a:xfrm>
              <a:off x="3936" y="2880"/>
              <a:ext cx="10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III. RECEIVER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I. </a:t>
            </a:r>
            <a:r>
              <a:rPr lang="en-US" dirty="0" err="1">
                <a:solidFill>
                  <a:schemeClr val="accent1">
                    <a:satMod val="150000"/>
                  </a:schemeClr>
                </a:solidFill>
              </a:rPr>
              <a:t>Pengamanan</a:t>
            </a: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satMod val="150000"/>
                  </a:schemeClr>
                </a:solidFill>
              </a:rPr>
              <a:t>pada</a:t>
            </a:r>
            <a:r>
              <a:rPr lang="en-US" dirty="0">
                <a:solidFill>
                  <a:schemeClr val="accent1">
                    <a:satMod val="150000"/>
                  </a:schemeClr>
                </a:solidFill>
              </a:rPr>
              <a:t> </a:t>
            </a:r>
            <a:r>
              <a:rPr lang="en-US" dirty="0" err="1">
                <a:solidFill>
                  <a:schemeClr val="accent1">
                    <a:satMod val="150000"/>
                  </a:schemeClr>
                </a:solidFill>
              </a:rPr>
              <a:t>sumber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1600200"/>
            <a:ext cx="7620000" cy="4525963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mtClean="0"/>
              <a:t>Urutan: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en-US" u="sng" smtClean="0"/>
              <a:t>Substitusi material atau proses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en-US" u="sng" smtClean="0"/>
              <a:t>Isolasi mesin/pekerja</a:t>
            </a:r>
            <a:r>
              <a:rPr lang="en-US" smtClean="0"/>
              <a:t>: isolasi fisik, menjauhkan, otomatisasi/robotisasi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 startAt="3"/>
            </a:pPr>
            <a:r>
              <a:rPr lang="en-US" u="sng" smtClean="0"/>
              <a:t>Metoda basah</a:t>
            </a:r>
            <a:r>
              <a:rPr lang="en-US" smtClean="0"/>
              <a:t> (hydro blast – bila debu)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 startAt="3"/>
            </a:pPr>
            <a:r>
              <a:rPr lang="en-US" u="sng" smtClean="0"/>
              <a:t>Ventilasi setempat</a:t>
            </a:r>
            <a:r>
              <a:rPr lang="en-US" smtClean="0"/>
              <a:t>: masalah hanya setempat/localized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 startAt="3"/>
            </a:pPr>
            <a:r>
              <a:rPr lang="en-US" u="sng" smtClean="0"/>
              <a:t>Pemeliharaan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3962400" cy="9144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Isolation &amp; enclosure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23555" name="Content Placeholder 3" descr="isolation of source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038600" y="0"/>
            <a:ext cx="5105400" cy="70580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Local Exhaust Ventilation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3200" dirty="0" smtClean="0">
                <a:solidFill>
                  <a:srgbClr val="00B0F0"/>
                </a:solidFill>
              </a:rPr>
              <a:t>A local exhaust system 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traps the air contaminant near its source </a:t>
            </a:r>
            <a:r>
              <a:rPr lang="en-US" sz="3200" dirty="0" smtClean="0"/>
              <a:t>so that a worker standing at the process is not exposed to harmful concentrations</a:t>
            </a:r>
          </a:p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sz="3200" dirty="0" smtClean="0"/>
              <a:t>Should be used when</a:t>
            </a:r>
            <a:r>
              <a:rPr lang="en-US" sz="3200" dirty="0" smtClean="0">
                <a:solidFill>
                  <a:schemeClr val="accent2">
                    <a:lumMod val="75000"/>
                  </a:schemeClr>
                </a:solidFill>
              </a:rPr>
              <a:t> the contaminant cannot be controlled </a:t>
            </a:r>
            <a:r>
              <a:rPr lang="en-US" sz="3200" dirty="0" smtClean="0"/>
              <a:t>by </a:t>
            </a:r>
            <a:r>
              <a:rPr lang="en-US" sz="3200" dirty="0" smtClean="0">
                <a:solidFill>
                  <a:srgbClr val="00B0F0"/>
                </a:solidFill>
              </a:rPr>
              <a:t>substitution, changing the process, or isolation or enclosure</a:t>
            </a:r>
          </a:p>
          <a:p>
            <a:pPr marL="411480" fontAlgn="auto">
              <a:spcAft>
                <a:spcPts val="0"/>
              </a:spcAft>
              <a:buFont typeface="Wingdings"/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Its performance should be checked 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Correct rates of air flow</a:t>
            </a:r>
          </a:p>
          <a:p>
            <a:r>
              <a:rPr lang="en-US" smtClean="0"/>
              <a:t>Duct velocities</a:t>
            </a:r>
          </a:p>
          <a:p>
            <a:r>
              <a:rPr lang="en-US" smtClean="0"/>
              <a:t>Negative pressures</a:t>
            </a:r>
          </a:p>
          <a:p>
            <a:r>
              <a:rPr lang="en-US" smtClean="0"/>
              <a:t>The others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A Local exhaust system consists of four part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solidFill>
                  <a:srgbClr val="00B0F0"/>
                </a:solidFill>
              </a:rPr>
              <a:t>Hood</a:t>
            </a:r>
            <a:r>
              <a:rPr lang="en-US" smtClean="0"/>
              <a:t> : the air borne contaminant is drawn</a:t>
            </a:r>
          </a:p>
          <a:p>
            <a:r>
              <a:rPr lang="en-US" smtClean="0">
                <a:solidFill>
                  <a:srgbClr val="00B0F0"/>
                </a:solidFill>
              </a:rPr>
              <a:t>Ducts</a:t>
            </a:r>
            <a:r>
              <a:rPr lang="en-US" smtClean="0"/>
              <a:t> : carrying the contaminated air to a central point</a:t>
            </a:r>
          </a:p>
          <a:p>
            <a:r>
              <a:rPr lang="en-US" smtClean="0">
                <a:solidFill>
                  <a:srgbClr val="00B0F0"/>
                </a:solidFill>
              </a:rPr>
              <a:t>An air-cleaning devices </a:t>
            </a:r>
            <a:r>
              <a:rPr lang="en-US" smtClean="0"/>
              <a:t>: a dust arrestor for purifying the air  before it is discharged</a:t>
            </a:r>
          </a:p>
          <a:p>
            <a:r>
              <a:rPr lang="en-US" smtClean="0">
                <a:solidFill>
                  <a:srgbClr val="00B0F0"/>
                </a:solidFill>
              </a:rPr>
              <a:t>A fan </a:t>
            </a:r>
            <a:r>
              <a:rPr lang="en-US" smtClean="0"/>
              <a:t>: create the required air flow through the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F:\PiPiE\KULIAH\Download-debu\Local ventilation\local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066800" y="762000"/>
            <a:ext cx="7377113" cy="5410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>
                <a:solidFill>
                  <a:schemeClr val="accent1">
                    <a:satMod val="150000"/>
                  </a:schemeClr>
                </a:solidFill>
              </a:rPr>
              <a:t>Pengukuran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74825"/>
            <a:ext cx="8229600" cy="47783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>
                <a:solidFill>
                  <a:srgbClr val="0070C0"/>
                </a:solidFill>
              </a:rPr>
              <a:t>Setelah identifikasi </a:t>
            </a:r>
            <a:r>
              <a:rPr lang="en-US" sz="2400" smtClean="0">
                <a:sym typeface="Wingdings" pitchFamily="2" charset="2"/>
              </a:rPr>
              <a:t> pengukuran: pengambilan sample, peralatan pengukuran, metode analisa</a:t>
            </a:r>
          </a:p>
          <a:p>
            <a:pPr eaLnBrk="1" hangingPunct="1">
              <a:lnSpc>
                <a:spcPct val="90000"/>
              </a:lnSpc>
            </a:pPr>
            <a:endParaRPr lang="en-US" sz="2400" smtClean="0"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smtClean="0">
                <a:solidFill>
                  <a:srgbClr val="0070C0"/>
                </a:solidFill>
                <a:sym typeface="Wingdings" pitchFamily="2" charset="2"/>
              </a:rPr>
              <a:t>SAMPEL</a:t>
            </a:r>
            <a:r>
              <a:rPr lang="en-US" sz="2400" smtClean="0">
                <a:sym typeface="Wingdings" pitchFamily="2" charset="2"/>
              </a:rPr>
              <a:t>: lokasi, jumlah, waktu (pagi, sore, lama paparan, konsentrasi, dosis yang diterima (</a:t>
            </a:r>
            <a:r>
              <a:rPr lang="en-US" sz="2400" smtClean="0"/>
              <a:t>personal sampler?)</a:t>
            </a:r>
          </a:p>
          <a:p>
            <a:pPr eaLnBrk="1" hangingPunct="1">
              <a:lnSpc>
                <a:spcPct val="90000"/>
              </a:lnSpc>
            </a:pPr>
            <a:endParaRPr lang="en-US" sz="2400" smtClean="0"/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HITUNG TWA, bandingkan terhadap TLV/NAB </a:t>
            </a:r>
            <a:r>
              <a:rPr lang="en-US" sz="2400" smtClean="0">
                <a:sym typeface="Wingdings" pitchFamily="2" charset="2"/>
              </a:rPr>
              <a:t> prosedur pengukuran sesuai dengan prosedur NAB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Pekerja sering berpindah tempat </a:t>
            </a:r>
            <a:r>
              <a:rPr lang="en-US" sz="2000" smtClean="0">
                <a:sym typeface="Wingdings" pitchFamily="2" charset="2"/>
              </a:rPr>
              <a:t> exposur berbeda untuk tiap lokasi  perlu dilakukan penilaian atas dasar jumlah waktu seorang pekerja di setiap lokasi kerja  TWA (time weighted average concentration = rata-rata exposur yang diterima seseorang dengan pembebanan waktu kerja).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TWA dibandingkan terhadap TLV (threshold limit values) Perhitungan TWA zat fisis dan kimia berbeda.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Local exhaust system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29699" name="Content Placeholder 3" descr="typical local exhaust system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81000" y="2209800"/>
            <a:ext cx="4267200" cy="3262313"/>
          </a:xfrm>
        </p:spPr>
      </p:pic>
      <p:sp>
        <p:nvSpPr>
          <p:cNvPr id="29700" name="Content Placeholder 7"/>
          <p:cNvSpPr>
            <a:spLocks noGrp="1"/>
          </p:cNvSpPr>
          <p:nvPr>
            <p:ph sz="half" idx="2"/>
          </p:nvPr>
        </p:nvSpPr>
        <p:spPr>
          <a:xfrm>
            <a:off x="4800600" y="1905000"/>
            <a:ext cx="4038600" cy="2514600"/>
          </a:xfrm>
        </p:spPr>
        <p:txBody>
          <a:bodyPr/>
          <a:lstStyle/>
          <a:p>
            <a:r>
              <a:rPr lang="en-US" dirty="0" smtClean="0"/>
              <a:t>Duct</a:t>
            </a:r>
          </a:p>
          <a:p>
            <a:pPr lvl="1"/>
            <a:r>
              <a:rPr lang="en-US" dirty="0" smtClean="0"/>
              <a:t>Single duct, </a:t>
            </a:r>
            <a:r>
              <a:rPr lang="en-US" dirty="0" err="1" smtClean="0"/>
              <a:t>hanya</a:t>
            </a:r>
            <a:r>
              <a:rPr lang="en-US" dirty="0" smtClean="0"/>
              <a:t> </a:t>
            </a:r>
            <a:r>
              <a:rPr lang="en-US" dirty="0" err="1" smtClean="0"/>
              <a:t>melayani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sumber</a:t>
            </a:r>
            <a:r>
              <a:rPr lang="en-US" dirty="0" smtClean="0"/>
              <a:t> </a:t>
            </a:r>
            <a:r>
              <a:rPr lang="en-US" dirty="0" err="1" smtClean="0"/>
              <a:t>pengotor</a:t>
            </a:r>
            <a:endParaRPr lang="en-US" dirty="0" smtClean="0"/>
          </a:p>
          <a:p>
            <a:pPr lvl="1"/>
            <a:r>
              <a:rPr lang="en-US" dirty="0" smtClean="0"/>
              <a:t>Multiple duct, </a:t>
            </a:r>
            <a:r>
              <a:rPr lang="en-US" dirty="0" err="1" smtClean="0"/>
              <a:t>bercabang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Principles of hood design..1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Enclose the operation as much as posible to reduce the rate of air flow needed to control the contaminant (</a:t>
            </a:r>
            <a:r>
              <a:rPr lang="en-US" smtClean="0">
                <a:solidFill>
                  <a:srgbClr val="00B0F0"/>
                </a:solidFill>
                <a:hlinkClick r:id="rId3" action="ppaction://hlinksldjump"/>
              </a:rPr>
              <a:t>Picture A</a:t>
            </a:r>
            <a:r>
              <a:rPr lang="en-US" smtClean="0"/>
              <a:t>)</a:t>
            </a:r>
          </a:p>
          <a:p>
            <a:r>
              <a:rPr lang="en-US" smtClean="0"/>
              <a:t>Always locate a hood so the contaminant is moved </a:t>
            </a:r>
            <a:r>
              <a:rPr lang="en-US" i="1" smtClean="0">
                <a:solidFill>
                  <a:srgbClr val="FF0000"/>
                </a:solidFill>
              </a:rPr>
              <a:t>away </a:t>
            </a:r>
            <a:r>
              <a:rPr lang="en-US" smtClean="0"/>
              <a:t>from the breathing zone of the operator (</a:t>
            </a:r>
            <a:r>
              <a:rPr lang="en-US" smtClean="0">
                <a:solidFill>
                  <a:srgbClr val="00B0F0"/>
                </a:solidFill>
                <a:hlinkClick r:id="rId4" action="ppaction://hlinksldjump"/>
              </a:rPr>
              <a:t>Picture B</a:t>
            </a:r>
            <a:r>
              <a:rPr lang="en-US" smtClean="0"/>
              <a:t>)</a:t>
            </a:r>
          </a:p>
          <a:p>
            <a:r>
              <a:rPr lang="en-US" smtClean="0"/>
              <a:t>Locate and shape the hood so the inisial velocity of the contaminant will throw it </a:t>
            </a:r>
            <a:r>
              <a:rPr lang="en-US" i="1" smtClean="0">
                <a:solidFill>
                  <a:srgbClr val="FF0000"/>
                </a:solidFill>
              </a:rPr>
              <a:t>into</a:t>
            </a:r>
            <a:r>
              <a:rPr lang="en-US" smtClean="0"/>
              <a:t> the hood opening operator (</a:t>
            </a:r>
            <a:r>
              <a:rPr lang="en-US" smtClean="0">
                <a:solidFill>
                  <a:srgbClr val="00B0F0"/>
                </a:solidFill>
                <a:hlinkClick r:id="rId5" action="ppaction://hlinksldjump"/>
              </a:rPr>
              <a:t>Picture C</a:t>
            </a:r>
            <a:r>
              <a:rPr lang="en-US" smtClean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Principles of hood design…2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Solvent vapors in health-hazard concentration are </a:t>
            </a:r>
            <a:r>
              <a:rPr lang="en-US" i="1" smtClean="0">
                <a:solidFill>
                  <a:srgbClr val="FF0000"/>
                </a:solidFill>
              </a:rPr>
              <a:t>not</a:t>
            </a:r>
            <a:r>
              <a:rPr lang="en-US" smtClean="0"/>
              <a:t> appreciably heavier than air. Capture them at their source rather than collect them at the floor level (</a:t>
            </a:r>
            <a:r>
              <a:rPr lang="en-US" smtClean="0">
                <a:solidFill>
                  <a:srgbClr val="00B0F0"/>
                </a:solidFill>
                <a:hlinkClick r:id="rId3" action="ppaction://hlinksldjump"/>
              </a:rPr>
              <a:t>Picture D</a:t>
            </a:r>
            <a:r>
              <a:rPr lang="en-US" smtClean="0"/>
              <a:t>)</a:t>
            </a:r>
          </a:p>
          <a:p>
            <a:r>
              <a:rPr lang="en-US" smtClean="0"/>
              <a:t>Locate the hood as </a:t>
            </a:r>
            <a:r>
              <a:rPr lang="en-US" i="1" smtClean="0">
                <a:solidFill>
                  <a:srgbClr val="FF0000"/>
                </a:solidFill>
              </a:rPr>
              <a:t>close</a:t>
            </a:r>
            <a:r>
              <a:rPr lang="en-US" smtClean="0"/>
              <a:t> as possible to source of contaminant (</a:t>
            </a:r>
            <a:r>
              <a:rPr lang="en-US" smtClean="0">
                <a:solidFill>
                  <a:srgbClr val="00B0F0"/>
                </a:solidFill>
                <a:hlinkClick r:id="rId4" action="ppaction://hlinksldjump"/>
              </a:rPr>
              <a:t>Picture E</a:t>
            </a:r>
            <a:r>
              <a:rPr lang="en-US" smtClean="0"/>
              <a:t>)</a:t>
            </a:r>
          </a:p>
          <a:p>
            <a:r>
              <a:rPr lang="en-US" smtClean="0"/>
              <a:t>Design the hood so it will </a:t>
            </a:r>
            <a:r>
              <a:rPr lang="en-US" i="1" smtClean="0">
                <a:solidFill>
                  <a:srgbClr val="FF0000"/>
                </a:solidFill>
              </a:rPr>
              <a:t>not interfere</a:t>
            </a:r>
            <a:r>
              <a:rPr lang="en-US" smtClean="0"/>
              <a:t> with the worker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Picture A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33795" name="Content Placeholder 11" descr="conveyor_rev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62000" y="1447800"/>
            <a:ext cx="7772400" cy="3303588"/>
          </a:xfrm>
        </p:spPr>
      </p:pic>
      <p:sp>
        <p:nvSpPr>
          <p:cNvPr id="33796" name="TextBox 12"/>
          <p:cNvSpPr txBox="1">
            <a:spLocks noChangeArrowheads="1"/>
          </p:cNvSpPr>
          <p:nvPr/>
        </p:nvSpPr>
        <p:spPr bwMode="auto">
          <a:xfrm>
            <a:off x="685800" y="5181600"/>
            <a:ext cx="7924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solidFill>
                  <a:srgbClr val="00B0F0"/>
                </a:solidFill>
                <a:latin typeface="Corbel" pitchFamily="34" charset="0"/>
              </a:rPr>
              <a:t>The more completely the hood enclodes the source, the less air is required for control in this straight-line automatic buffing operation</a:t>
            </a:r>
          </a:p>
        </p:txBody>
      </p:sp>
      <p:sp>
        <p:nvSpPr>
          <p:cNvPr id="14" name="Smiley Face 13">
            <a:hlinkClick r:id="rId4" action="ppaction://hlinksldjump"/>
          </p:cNvPr>
          <p:cNvSpPr/>
          <p:nvPr/>
        </p:nvSpPr>
        <p:spPr>
          <a:xfrm>
            <a:off x="8153400" y="5943600"/>
            <a:ext cx="762000" cy="685800"/>
          </a:xfrm>
          <a:prstGeom prst="smileyFac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tx2">
                    <a:satMod val="200000"/>
                  </a:schemeClr>
                </a:solidFill>
              </a:rPr>
              <a:t>Picture B : Direction of air flow</a:t>
            </a:r>
            <a:endParaRPr lang="en-US" sz="3600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6" name="Content Placeholder 5" descr="direction of air flow1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09600" y="990600"/>
            <a:ext cx="3429000" cy="4310063"/>
          </a:xfrm>
        </p:spPr>
      </p:pic>
      <p:pic>
        <p:nvPicPr>
          <p:cNvPr id="7" name="Content Placeholder 6" descr="direction of air flow2.jpg"/>
          <p:cNvPicPr>
            <a:picLocks noGrp="1" noChangeAspect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953000" y="990600"/>
            <a:ext cx="3144838" cy="4191000"/>
          </a:xfrm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895600" y="1905000"/>
            <a:ext cx="1219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  <a:latin typeface="Corbel" pitchFamily="34" charset="0"/>
              </a:rPr>
              <a:t>BAD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705600" y="1981200"/>
            <a:ext cx="1219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  <a:latin typeface="Corbel" pitchFamily="34" charset="0"/>
              </a:rPr>
              <a:t>GOOD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57200" y="5334000"/>
            <a:ext cx="7848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00B0F0"/>
                </a:solidFill>
                <a:latin typeface="Corbel" pitchFamily="34" charset="0"/>
              </a:rPr>
              <a:t>The hood should be located so the contaminant is removed away from the breathing zone of the worker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512763"/>
            <a:ext cx="8229600" cy="9144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tx2">
                    <a:satMod val="200000"/>
                  </a:schemeClr>
                </a:solidFill>
              </a:rPr>
              <a:t>No protection from toxic fume</a:t>
            </a:r>
            <a:endParaRPr lang="en-US" sz="3600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35843" name="Content Placeholder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65138" y="2411413"/>
            <a:ext cx="4038600" cy="3243262"/>
          </a:xfrm>
        </p:spPr>
      </p:pic>
      <p:pic>
        <p:nvPicPr>
          <p:cNvPr id="3584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656138" y="1911350"/>
            <a:ext cx="4038600" cy="4243388"/>
          </a:xfrm>
        </p:spPr>
      </p:pic>
      <p:sp>
        <p:nvSpPr>
          <p:cNvPr id="8" name="Smiley Face 7">
            <a:hlinkClick r:id="rId5" action="ppaction://hlinksldjump"/>
          </p:cNvPr>
          <p:cNvSpPr/>
          <p:nvPr/>
        </p:nvSpPr>
        <p:spPr>
          <a:xfrm>
            <a:off x="685800" y="6019800"/>
            <a:ext cx="762000" cy="685800"/>
          </a:xfrm>
          <a:prstGeom prst="smileyFac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990600" y="1219200"/>
            <a:ext cx="7710488" cy="2643188"/>
            <a:chOff x="685800" y="914400"/>
            <a:chExt cx="7710488" cy="2642510"/>
          </a:xfrm>
        </p:grpSpPr>
        <p:pic>
          <p:nvPicPr>
            <p:cNvPr id="36874" name="Picture 2" descr="F:\PiPiE\KULIAH\Download-debu\Local ventilation\Keslingker\hood desain1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85800" y="914400"/>
              <a:ext cx="7710488" cy="2642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8"/>
            <p:cNvSpPr/>
            <p:nvPr/>
          </p:nvSpPr>
          <p:spPr>
            <a:xfrm>
              <a:off x="5029200" y="3275994"/>
              <a:ext cx="762000" cy="22854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Picture C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34000" y="1447800"/>
            <a:ext cx="762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BAD</a:t>
            </a:r>
          </a:p>
        </p:txBody>
      </p:sp>
      <p:sp>
        <p:nvSpPr>
          <p:cNvPr id="8" name="Rectangle 7"/>
          <p:cNvSpPr/>
          <p:nvPr/>
        </p:nvSpPr>
        <p:spPr>
          <a:xfrm>
            <a:off x="1447800" y="3429000"/>
            <a:ext cx="12192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FF0000"/>
                </a:solidFill>
              </a:rPr>
              <a:t>GOOD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447800" y="4648200"/>
            <a:ext cx="70104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solidFill>
                  <a:srgbClr val="00B0F0"/>
                </a:solidFill>
                <a:latin typeface="Corbel" pitchFamily="34" charset="0"/>
              </a:rPr>
              <a:t>THE HOOD SHOULD BE SO LOCATED AND SHAPED THAT THE ORIGINAL VELOCITY OF THE CONTAMINANT WILL THROW IT INTO THE HOOD OPENING</a:t>
            </a:r>
          </a:p>
        </p:txBody>
      </p:sp>
      <p:sp>
        <p:nvSpPr>
          <p:cNvPr id="14" name="Smiley Face 13">
            <a:hlinkClick r:id="rId4" action="ppaction://hlinksldjump"/>
          </p:cNvPr>
          <p:cNvSpPr/>
          <p:nvPr/>
        </p:nvSpPr>
        <p:spPr>
          <a:xfrm>
            <a:off x="8153400" y="5943600"/>
            <a:ext cx="762000" cy="685800"/>
          </a:xfrm>
          <a:prstGeom prst="smileyFac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12763"/>
            <a:ext cx="82296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Picture D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6" name="Content Placeholder 5" descr="solvent vapors1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25475" y="1295400"/>
            <a:ext cx="3700463" cy="4525963"/>
          </a:xfrm>
        </p:spPr>
      </p:pic>
      <p:pic>
        <p:nvPicPr>
          <p:cNvPr id="7" name="Content Placeholder 6" descr="solvent vapors2.jpg"/>
          <p:cNvPicPr>
            <a:picLocks noGrp="1" noChangeAspect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953000" y="1295400"/>
            <a:ext cx="3429000" cy="4525963"/>
          </a:xfrm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81000" y="6096000"/>
            <a:ext cx="7543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orbel" pitchFamily="34" charset="0"/>
              </a:rPr>
              <a:t>Exhaust from the floor usually gives fire protection only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895600" y="2590800"/>
            <a:ext cx="1219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  <a:latin typeface="Corbel" pitchFamily="34" charset="0"/>
              </a:rPr>
              <a:t>BAD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934200" y="2514600"/>
            <a:ext cx="1219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  <a:latin typeface="Corbel" pitchFamily="34" charset="0"/>
              </a:rPr>
              <a:t>GOOD</a:t>
            </a:r>
          </a:p>
        </p:txBody>
      </p:sp>
      <p:sp>
        <p:nvSpPr>
          <p:cNvPr id="12" name="Smiley Face 11">
            <a:hlinkClick r:id="rId5" action="ppaction://hlinksldjump"/>
          </p:cNvPr>
          <p:cNvSpPr/>
          <p:nvPr/>
        </p:nvSpPr>
        <p:spPr>
          <a:xfrm>
            <a:off x="8153400" y="5943600"/>
            <a:ext cx="762000" cy="685800"/>
          </a:xfrm>
          <a:prstGeom prst="smileyFac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Picture E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7" name="Content Placeholder 6" descr="hood location from contaminant1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990600" y="1752600"/>
            <a:ext cx="7772400" cy="2236788"/>
          </a:xfrm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086600" y="3352800"/>
            <a:ext cx="1219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  <a:latin typeface="Corbel" pitchFamily="34" charset="0"/>
              </a:rPr>
              <a:t>BAD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743200" y="3429000"/>
            <a:ext cx="1219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  <a:latin typeface="Corbel" pitchFamily="34" charset="0"/>
              </a:rPr>
              <a:t>GOOD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85800" y="4800600"/>
            <a:ext cx="8001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orbel" pitchFamily="34" charset="0"/>
              </a:rPr>
              <a:t>The required volume </a:t>
            </a:r>
            <a:r>
              <a:rPr lang="en-US" sz="2400">
                <a:solidFill>
                  <a:srgbClr val="FF0000"/>
                </a:solidFill>
                <a:latin typeface="Corbel" pitchFamily="34" charset="0"/>
              </a:rPr>
              <a:t>varies</a:t>
            </a:r>
            <a:r>
              <a:rPr lang="en-US" sz="2400">
                <a:latin typeface="Corbel" pitchFamily="34" charset="0"/>
              </a:rPr>
              <a:t> with the square of the distance from the source</a:t>
            </a:r>
          </a:p>
        </p:txBody>
      </p:sp>
      <p:sp>
        <p:nvSpPr>
          <p:cNvPr id="11" name="Smiley Face 10">
            <a:hlinkClick r:id="rId4" action="ppaction://hlinksldjump"/>
          </p:cNvPr>
          <p:cNvSpPr/>
          <p:nvPr/>
        </p:nvSpPr>
        <p:spPr>
          <a:xfrm>
            <a:off x="7924800" y="5715000"/>
            <a:ext cx="762000" cy="685800"/>
          </a:xfrm>
          <a:prstGeom prst="smileyFac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512763"/>
            <a:ext cx="77724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>
                <a:solidFill>
                  <a:schemeClr val="tx2">
                    <a:satMod val="200000"/>
                  </a:schemeClr>
                </a:solidFill>
              </a:rPr>
              <a:t>Perhitungan</a:t>
            </a:r>
            <a:r>
              <a:rPr lang="en-US" dirty="0">
                <a:solidFill>
                  <a:schemeClr val="tx2">
                    <a:satMod val="200000"/>
                  </a:schemeClr>
                </a:solidFill>
              </a:rPr>
              <a:t>:</a:t>
            </a: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914400" y="1847850"/>
            <a:ext cx="77724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err="1">
                <a:latin typeface="Corbel" pitchFamily="34" charset="0"/>
              </a:rPr>
              <a:t>Kecepatan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dirty="0" err="1">
                <a:latin typeface="Corbel" pitchFamily="34" charset="0"/>
              </a:rPr>
              <a:t>aliran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dirty="0" err="1">
                <a:latin typeface="Corbel" pitchFamily="34" charset="0"/>
              </a:rPr>
              <a:t>udara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dirty="0" err="1">
                <a:latin typeface="Corbel" pitchFamily="34" charset="0"/>
              </a:rPr>
              <a:t>dapat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dirty="0" err="1">
                <a:latin typeface="Corbel" pitchFamily="34" charset="0"/>
              </a:rPr>
              <a:t>dihitung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dirty="0" err="1">
                <a:latin typeface="Corbel" pitchFamily="34" charset="0"/>
              </a:rPr>
              <a:t>dengan</a:t>
            </a:r>
            <a:r>
              <a:rPr lang="en-US" sz="2400" dirty="0">
                <a:latin typeface="Corbel" pitchFamily="34" charset="0"/>
              </a:rPr>
              <a:t> </a:t>
            </a:r>
            <a:r>
              <a:rPr lang="en-US" sz="2400" dirty="0" err="1">
                <a:latin typeface="Corbel" pitchFamily="34" charset="0"/>
              </a:rPr>
              <a:t>rumus</a:t>
            </a:r>
            <a:r>
              <a:rPr lang="en-US" sz="2400" dirty="0">
                <a:latin typeface="Corbel" pitchFamily="34" charset="0"/>
              </a:rPr>
              <a:t>:</a:t>
            </a: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990600" y="2838450"/>
            <a:ext cx="7086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orbel" pitchFamily="34" charset="0"/>
              </a:rPr>
              <a:t>dimana X = jarak terhadap suatu titik dari mulut hood</a:t>
            </a:r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3048000" y="2228850"/>
            <a:ext cx="32051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3200" dirty="0">
                <a:solidFill>
                  <a:srgbClr val="00B0F0"/>
                </a:solidFill>
                <a:latin typeface="Corbel" pitchFamily="34" charset="0"/>
              </a:rPr>
              <a:t>v = Q/A = Q/4 ∏ X</a:t>
            </a:r>
            <a:r>
              <a:rPr lang="en-US" sz="3200" baseline="30000" dirty="0">
                <a:solidFill>
                  <a:srgbClr val="00B0F0"/>
                </a:solidFill>
                <a:latin typeface="Corbel" pitchFamily="34" charset="0"/>
              </a:rPr>
              <a:t>2</a:t>
            </a:r>
            <a:endParaRPr lang="en-US" sz="3200" dirty="0">
              <a:solidFill>
                <a:srgbClr val="00B0F0"/>
              </a:solidFill>
              <a:latin typeface="Corbel" pitchFamily="34" charset="0"/>
            </a:endParaRP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533400" y="4800600"/>
            <a:ext cx="80772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800">
                <a:latin typeface="Corbel" pitchFamily="34" charset="0"/>
              </a:rPr>
              <a:t>Rumus pendekatan untuk </a:t>
            </a:r>
            <a:r>
              <a:rPr lang="en-US" sz="2800">
                <a:solidFill>
                  <a:srgbClr val="FF0000"/>
                </a:solidFill>
                <a:latin typeface="Corbel" pitchFamily="34" charset="0"/>
              </a:rPr>
              <a:t>X&lt;1,5</a:t>
            </a:r>
            <a:r>
              <a:rPr lang="en-US" sz="2800">
                <a:latin typeface="Corbel" pitchFamily="34" charset="0"/>
              </a:rPr>
              <a:t> diameter Hood</a:t>
            </a: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2667000" y="5334000"/>
            <a:ext cx="3962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>
                <a:solidFill>
                  <a:srgbClr val="00B0F0"/>
                </a:solidFill>
                <a:latin typeface="Corbel" pitchFamily="34" charset="0"/>
              </a:rPr>
              <a:t>v = bQ/(X</a:t>
            </a:r>
            <a:r>
              <a:rPr lang="en-US" sz="2800" baseline="30000">
                <a:solidFill>
                  <a:srgbClr val="00B0F0"/>
                </a:solidFill>
                <a:latin typeface="Corbel" pitchFamily="34" charset="0"/>
              </a:rPr>
              <a:t>2</a:t>
            </a:r>
            <a:r>
              <a:rPr lang="en-US" sz="2800">
                <a:solidFill>
                  <a:srgbClr val="00B0F0"/>
                </a:solidFill>
                <a:latin typeface="Corbel" pitchFamily="34" charset="0"/>
              </a:rPr>
              <a:t>+bA)</a:t>
            </a: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762000" y="5791200"/>
            <a:ext cx="8153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latin typeface="Corbel" pitchFamily="34" charset="0"/>
              </a:rPr>
              <a:t>dimana b = 0,1 untuk mulut hoods berbentuk lingkaran atau bujursangkar</a:t>
            </a:r>
          </a:p>
        </p:txBody>
      </p:sp>
      <p:sp>
        <p:nvSpPr>
          <p:cNvPr id="39945" name="TextBox 10"/>
          <p:cNvSpPr txBox="1">
            <a:spLocks noChangeArrowheads="1"/>
          </p:cNvSpPr>
          <p:nvPr/>
        </p:nvSpPr>
        <p:spPr bwMode="auto">
          <a:xfrm>
            <a:off x="1524000" y="3448050"/>
            <a:ext cx="7315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C000"/>
                </a:solidFill>
                <a:latin typeface="Corbel" pitchFamily="34" charset="0"/>
              </a:rPr>
              <a:t>Q	=  air flow into duct (cfm)</a:t>
            </a:r>
          </a:p>
          <a:p>
            <a:r>
              <a:rPr lang="en-US">
                <a:solidFill>
                  <a:srgbClr val="FFC000"/>
                </a:solidFill>
                <a:latin typeface="Corbel" pitchFamily="34" charset="0"/>
              </a:rPr>
              <a:t>X	= distance outward along hood axis (ft)</a:t>
            </a:r>
          </a:p>
          <a:p>
            <a:r>
              <a:rPr lang="en-US">
                <a:solidFill>
                  <a:srgbClr val="FFC000"/>
                </a:solidFill>
                <a:latin typeface="Corbel" pitchFamily="34" charset="0"/>
              </a:rPr>
              <a:t>A	= area of hood opening (sq ft)</a:t>
            </a:r>
          </a:p>
          <a:p>
            <a:r>
              <a:rPr lang="en-US">
                <a:solidFill>
                  <a:srgbClr val="FFC000"/>
                </a:solidFill>
                <a:latin typeface="Corbel" pitchFamily="34" charset="0"/>
              </a:rPr>
              <a:t>B	= a constant which depends on the shape of the opening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Pengambilan</a:t>
            </a:r>
            <a:r>
              <a:rPr lang="en-US" dirty="0" smtClean="0"/>
              <a:t> </a:t>
            </a:r>
            <a:r>
              <a:rPr lang="en-US" dirty="0" err="1" smtClean="0"/>
              <a:t>sampel</a:t>
            </a:r>
            <a:r>
              <a:rPr lang="en-US" dirty="0" smtClean="0"/>
              <a:t> </a:t>
            </a:r>
            <a:r>
              <a:rPr lang="en-US" dirty="0" err="1" smtClean="0"/>
              <a:t>udara</a:t>
            </a:r>
            <a:endParaRPr lang="id-ID" dirty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625975"/>
          </a:xfrm>
        </p:spPr>
        <p:txBody>
          <a:bodyPr/>
          <a:lstStyle/>
          <a:p>
            <a:r>
              <a:rPr lang="en-US" sz="2800" smtClean="0"/>
              <a:t>Harus representative</a:t>
            </a:r>
          </a:p>
          <a:p>
            <a:endParaRPr lang="en-US" sz="2800" smtClean="0"/>
          </a:p>
          <a:p>
            <a:r>
              <a:rPr lang="en-US" sz="2800" smtClean="0"/>
              <a:t>Masalah: fluktuatif</a:t>
            </a:r>
          </a:p>
          <a:p>
            <a:pPr lvl="1"/>
            <a:r>
              <a:rPr lang="en-US" sz="2400" smtClean="0"/>
              <a:t>Siklus proses, kebocoran, salah pengoperasian</a:t>
            </a:r>
          </a:p>
          <a:p>
            <a:pPr lvl="1"/>
            <a:r>
              <a:rPr lang="en-US" sz="2400" smtClean="0"/>
              <a:t>Mobilitas pekerja</a:t>
            </a:r>
          </a:p>
          <a:p>
            <a:endParaRPr lang="en-US" sz="2800" smtClean="0"/>
          </a:p>
          <a:p>
            <a:r>
              <a:rPr lang="en-US" sz="2800" smtClean="0"/>
              <a:t>Pengetahuan pengambilan sampel yang memadai</a:t>
            </a:r>
          </a:p>
          <a:p>
            <a:endParaRPr lang="en-US" sz="2800" smtClean="0"/>
          </a:p>
          <a:p>
            <a:r>
              <a:rPr lang="en-US" sz="2800" smtClean="0"/>
              <a:t>Tes biokimia/biomarker: urin, tinja, darah, kuku, rambut</a:t>
            </a:r>
          </a:p>
          <a:p>
            <a:pPr lvl="1">
              <a:buFont typeface="Wingdings" pitchFamily="2" charset="2"/>
              <a:buNone/>
            </a:pPr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200000"/>
                  </a:schemeClr>
                </a:solidFill>
              </a:rPr>
              <a:t>Contoh: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V suatu aliran udara pada duct yang berdiameter 6” adalah 4000 fpm beberapa pada jarak 2” dan 4”?</a:t>
            </a:r>
          </a:p>
          <a:p>
            <a:pPr>
              <a:buFont typeface="Wingdings" pitchFamily="2" charset="2"/>
              <a:buNone/>
            </a:pPr>
            <a:endParaRPr lang="en-US" smtClean="0"/>
          </a:p>
          <a:p>
            <a:r>
              <a:rPr lang="en-US" sz="2000" smtClean="0"/>
              <a:t>Untuk jarak 2”, v adalah 47,5%x4000 fpm=1900 fpm</a:t>
            </a:r>
          </a:p>
          <a:p>
            <a:r>
              <a:rPr lang="en-US" sz="2000" smtClean="0"/>
              <a:t>Untuk jarak 4”, v adalah 19,3%x4000 fpm=771 fpm</a:t>
            </a:r>
          </a:p>
          <a:p>
            <a:r>
              <a:rPr lang="en-US" sz="2000" smtClean="0"/>
              <a:t>Jika X&gt;diameter duct, rumus pendekatannya adalah:</a:t>
            </a:r>
          </a:p>
          <a:p>
            <a:pPr>
              <a:buFont typeface="Wingdings" pitchFamily="2" charset="2"/>
              <a:buNone/>
            </a:pPr>
            <a:r>
              <a:rPr lang="en-US" sz="2000" smtClean="0"/>
              <a:t>		v = Q/10 X</a:t>
            </a:r>
            <a:r>
              <a:rPr lang="en-US" sz="2000" baseline="30000" smtClean="0"/>
              <a:t>2</a:t>
            </a:r>
            <a:endParaRPr lang="en-US" sz="2000" smtClean="0"/>
          </a:p>
          <a:p>
            <a:endParaRPr 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12763"/>
            <a:ext cx="82296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200000"/>
                  </a:schemeClr>
                </a:solidFill>
              </a:rPr>
              <a:t>Canopy Hood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65138" y="1770063"/>
            <a:ext cx="4038600" cy="4525962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en-US" dirty="0" err="1"/>
              <a:t>Perkiraan</a:t>
            </a:r>
            <a:r>
              <a:rPr lang="en-US" dirty="0"/>
              <a:t> </a:t>
            </a:r>
            <a:r>
              <a:rPr lang="en-US" dirty="0" err="1"/>
              <a:t>jumlah</a:t>
            </a:r>
            <a:r>
              <a:rPr lang="en-US" dirty="0"/>
              <a:t> </a:t>
            </a:r>
            <a:r>
              <a:rPr lang="en-US" dirty="0" err="1"/>
              <a:t>udara</a:t>
            </a:r>
            <a:r>
              <a:rPr lang="en-US" dirty="0"/>
              <a:t> yang </a:t>
            </a:r>
            <a:r>
              <a:rPr lang="en-US" dirty="0" err="1"/>
              <a:t>diperlukan</a:t>
            </a:r>
            <a:r>
              <a:rPr lang="en-US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dapat</a:t>
            </a:r>
            <a:r>
              <a:rPr lang="en-US" dirty="0"/>
              <a:t> </a:t>
            </a:r>
            <a:r>
              <a:rPr lang="en-US" dirty="0" err="1"/>
              <a:t>dihitung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rumus</a:t>
            </a:r>
            <a:r>
              <a:rPr lang="en-US" dirty="0"/>
              <a:t> </a:t>
            </a:r>
            <a:r>
              <a:rPr lang="en-US" dirty="0" err="1"/>
              <a:t>pendekatan</a:t>
            </a:r>
            <a:r>
              <a:rPr lang="en-US" dirty="0" smtClean="0"/>
              <a:t>:</a:t>
            </a:r>
            <a:endParaRPr lang="en-US" sz="2000" dirty="0"/>
          </a:p>
          <a:p>
            <a:pPr marL="41148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dirty="0"/>
          </a:p>
          <a:p>
            <a:pPr marL="41148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000" dirty="0"/>
          </a:p>
        </p:txBody>
      </p:sp>
      <p:pic>
        <p:nvPicPr>
          <p:cNvPr id="41988" name="Content Placeholder 5" descr="flanged equation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 rot="-60000">
            <a:off x="4511278" y="1699281"/>
            <a:ext cx="4514850" cy="4814888"/>
          </a:xfrm>
        </p:spPr>
      </p:pic>
      <p:sp>
        <p:nvSpPr>
          <p:cNvPr id="41989" name="Rectangle 3"/>
          <p:cNvSpPr>
            <a:spLocks noChangeArrowheads="1"/>
          </p:cNvSpPr>
          <p:nvPr/>
        </p:nvSpPr>
        <p:spPr bwMode="auto">
          <a:xfrm>
            <a:off x="381000" y="3657600"/>
            <a:ext cx="3968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FFC000"/>
                </a:solidFill>
                <a:latin typeface="Corbel" pitchFamily="34" charset="0"/>
              </a:rPr>
              <a:t>Q = 1,4 x 2 (L+W) H x V</a:t>
            </a:r>
          </a:p>
        </p:txBody>
      </p:sp>
      <p:sp>
        <p:nvSpPr>
          <p:cNvPr id="41990" name="TextBox 6"/>
          <p:cNvSpPr txBox="1">
            <a:spLocks noChangeArrowheads="1"/>
          </p:cNvSpPr>
          <p:nvPr/>
        </p:nvSpPr>
        <p:spPr bwMode="auto">
          <a:xfrm>
            <a:off x="304800" y="4419600"/>
            <a:ext cx="41910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B0F0"/>
                </a:solidFill>
                <a:latin typeface="Corbel" pitchFamily="34" charset="0"/>
              </a:rPr>
              <a:t>Q = rate of air flow (cfm)</a:t>
            </a:r>
          </a:p>
          <a:p>
            <a:r>
              <a:rPr lang="en-US">
                <a:solidFill>
                  <a:srgbClr val="00B0F0"/>
                </a:solidFill>
                <a:latin typeface="Corbel" pitchFamily="34" charset="0"/>
              </a:rPr>
              <a:t>L= tank length (ft)</a:t>
            </a:r>
          </a:p>
          <a:p>
            <a:r>
              <a:rPr lang="en-US">
                <a:solidFill>
                  <a:srgbClr val="00B0F0"/>
                </a:solidFill>
                <a:latin typeface="Corbel" pitchFamily="34" charset="0"/>
              </a:rPr>
              <a:t>W = tank width (ft)</a:t>
            </a:r>
          </a:p>
          <a:p>
            <a:r>
              <a:rPr lang="en-US">
                <a:solidFill>
                  <a:srgbClr val="00B0F0"/>
                </a:solidFill>
                <a:latin typeface="Corbel" pitchFamily="34" charset="0"/>
              </a:rPr>
              <a:t>H = height of canopy above tank (ft)</a:t>
            </a:r>
          </a:p>
          <a:p>
            <a:r>
              <a:rPr lang="en-US">
                <a:solidFill>
                  <a:srgbClr val="00B0F0"/>
                </a:solidFill>
                <a:latin typeface="Corbel" pitchFamily="34" charset="0"/>
              </a:rPr>
              <a:t>V = desired control velocity (fpm)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Canopy Hood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43011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571750" y="1784350"/>
            <a:ext cx="4457700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200000"/>
                  </a:schemeClr>
                </a:solidFill>
              </a:rPr>
              <a:t>Air cleaner (Pembersih Udara)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Kolektor sentrifugal: tunggal dan paralel</a:t>
            </a:r>
          </a:p>
          <a:p>
            <a:r>
              <a:rPr lang="en-US" smtClean="0"/>
              <a:t>Kolektor sentrifugal basah</a:t>
            </a:r>
          </a:p>
          <a:p>
            <a:r>
              <a:rPr lang="en-US" smtClean="0"/>
              <a:t>Electrostatic precipitator</a:t>
            </a:r>
            <a:endParaRPr 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>
                <a:solidFill>
                  <a:schemeClr val="tx2">
                    <a:satMod val="200000"/>
                  </a:schemeClr>
                </a:solidFill>
              </a:rPr>
              <a:t>Fan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Penghisap berbentuk kipas yang digerakkan oleh motor listrik, ada 2 macam:</a:t>
            </a:r>
          </a:p>
          <a:p>
            <a:r>
              <a:rPr lang="en-US" sz="2000" smtClean="0"/>
              <a:t>Sentrifugal, aliran udara bergerak mengelilingi sumbu kipas, baik untuk LEV, terdiri dari 2 macam:</a:t>
            </a:r>
          </a:p>
          <a:p>
            <a:pPr lvl="1"/>
            <a:r>
              <a:rPr lang="en-US" sz="1800" smtClean="0"/>
              <a:t>Backward curved blades, efisiensi tinggi, bising</a:t>
            </a:r>
          </a:p>
          <a:p>
            <a:pPr lvl="1"/>
            <a:r>
              <a:rPr lang="en-US" sz="1800" smtClean="0"/>
              <a:t>Forward curved blades, untuk beban yang rendah, silent.</a:t>
            </a:r>
          </a:p>
          <a:p>
            <a:r>
              <a:rPr lang="en-US" sz="2000" smtClean="0"/>
              <a:t>Axial, aliran udara bergerak searah sumbu putaran kipas, baik untuk mengurangi kelembapan pada ventilasi umum (yang tidak mengandung partikel)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More local exhaust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46083" name="Content Placeholder 6" descr="weld15.gif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257800" y="685800"/>
            <a:ext cx="3505200" cy="2528888"/>
          </a:xfrm>
        </p:spPr>
      </p:pic>
      <p:pic>
        <p:nvPicPr>
          <p:cNvPr id="46084" name="Content Placeholder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457200" y="609600"/>
            <a:ext cx="4038600" cy="2792413"/>
          </a:xfrm>
        </p:spPr>
      </p:pic>
      <p:pic>
        <p:nvPicPr>
          <p:cNvPr id="46085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81600" y="3429000"/>
            <a:ext cx="355282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6" descr="ventilation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3425825"/>
            <a:ext cx="3962400" cy="3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Placeholder 5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3"/>
          </a:xfrm>
        </p:spPr>
        <p:txBody>
          <a:bodyPr/>
          <a:lstStyle/>
          <a:p>
            <a:pPr marL="73025" algn="ctr"/>
            <a:r>
              <a:rPr lang="en-US" smtClean="0"/>
              <a:t>BAD</a:t>
            </a:r>
          </a:p>
        </p:txBody>
      </p:sp>
      <p:sp>
        <p:nvSpPr>
          <p:cNvPr id="47107" name="Text Placeholder 7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3"/>
          </a:xfrm>
        </p:spPr>
        <p:txBody>
          <a:bodyPr/>
          <a:lstStyle/>
          <a:p>
            <a:pPr marL="73025" algn="ctr"/>
            <a:r>
              <a:rPr lang="en-US" smtClean="0"/>
              <a:t>GOOD</a:t>
            </a:r>
          </a:p>
        </p:txBody>
      </p:sp>
      <p:pic>
        <p:nvPicPr>
          <p:cNvPr id="47108" name="Content Placeholder 9" descr="localexhaust2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85800" y="2743200"/>
            <a:ext cx="3506788" cy="3684588"/>
          </a:xfrm>
        </p:spPr>
      </p:pic>
      <p:pic>
        <p:nvPicPr>
          <p:cNvPr id="47109" name="Content Placeholder 10" descr="localexhaust4.jpg"/>
          <p:cNvPicPr>
            <a:picLocks noGrp="1" noChangeAspect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4648200" y="2743200"/>
            <a:ext cx="3459163" cy="37480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512763"/>
            <a:ext cx="82296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Hoods and ducts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48131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65138" y="2047875"/>
            <a:ext cx="4038600" cy="3970338"/>
          </a:xfrm>
        </p:spPr>
      </p:pic>
      <p:pic>
        <p:nvPicPr>
          <p:cNvPr id="4813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656138" y="2387600"/>
            <a:ext cx="4038600" cy="32908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F:\PiPiE\KULIAH\Download-debu\Local ventilation\image1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138" y="2419350"/>
            <a:ext cx="2857500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3" descr="F:\PiPiE\KULIAH\Download-debu\Local ventilation\image_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3505200"/>
            <a:ext cx="2540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4" descr="F:\PiPiE\KULIAH\Download-debu\Local ventilation\jk32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3048000"/>
            <a:ext cx="3008313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5" descr="F:\PiPiE\KULIAH\Download-debu\Local ventilation\jk32c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81600" y="304800"/>
            <a:ext cx="14287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6" descr="F:\PiPiE\KULIAH\Download-debu\Local ventilation\jk32d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9600" y="304800"/>
            <a:ext cx="183832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9" name="Picture 7" descr="F:\PiPiE\KULIAH\Download-debu\Local ventilation\jk32e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95600" y="304800"/>
            <a:ext cx="19050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 descr="F:\PiPiE\KULIAH\Download-debu\Local ventilation\jk32f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34200" y="685800"/>
            <a:ext cx="1704975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Content Placeholder 8" descr="map_no_arrows2.gif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09600" y="838200"/>
            <a:ext cx="8296275" cy="4724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>
                <a:solidFill>
                  <a:schemeClr val="accent1">
                    <a:satMod val="150000"/>
                  </a:schemeClr>
                </a:solidFill>
              </a:rPr>
              <a:t>PERHITUNGAN TWA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447800"/>
            <a:ext cx="8305800" cy="3886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b="1" dirty="0" smtClean="0"/>
              <a:t>ZAT KIMIA</a:t>
            </a:r>
            <a:r>
              <a:rPr lang="en-US" sz="2400" dirty="0" smtClean="0"/>
              <a:t>: </a:t>
            </a:r>
          </a:p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n-US" sz="2000" dirty="0" smtClean="0"/>
              <a:t>      </a:t>
            </a:r>
            <a:r>
              <a:rPr lang="en-US" sz="2000" dirty="0" err="1" smtClean="0"/>
              <a:t>didasarkan</a:t>
            </a:r>
            <a:r>
              <a:rPr lang="en-US" sz="2000" dirty="0" smtClean="0"/>
              <a:t> </a:t>
            </a:r>
            <a:r>
              <a:rPr lang="en-US" sz="2000" dirty="0" err="1" smtClean="0"/>
              <a:t>pada</a:t>
            </a:r>
            <a:r>
              <a:rPr lang="en-US" sz="2000" dirty="0" smtClean="0"/>
              <a:t> </a:t>
            </a:r>
            <a:r>
              <a:rPr lang="en-US" sz="2000" dirty="0" err="1" smtClean="0"/>
              <a:t>konsentrasi</a:t>
            </a: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smtClean="0"/>
              <a:t>	</a:t>
            </a:r>
            <a:r>
              <a:rPr lang="en-US" sz="2000" dirty="0" err="1" smtClean="0"/>
              <a:t>Rumus</a:t>
            </a:r>
            <a:r>
              <a:rPr lang="en-US" sz="2000" dirty="0" smtClean="0"/>
              <a:t>: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smtClean="0"/>
              <a:t>			    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smtClean="0"/>
              <a:t>	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smtClean="0"/>
              <a:t>     </a:t>
            </a:r>
            <a:r>
              <a:rPr lang="en-US" sz="2000" dirty="0" err="1" smtClean="0"/>
              <a:t>dimana</a:t>
            </a:r>
            <a:r>
              <a:rPr lang="en-US" sz="2000" dirty="0" smtClean="0"/>
              <a:t> 	Ti = </a:t>
            </a:r>
            <a:r>
              <a:rPr lang="en-US" sz="2000" dirty="0" err="1" smtClean="0"/>
              <a:t>waktu</a:t>
            </a:r>
            <a:r>
              <a:rPr lang="en-US" sz="2000" dirty="0" smtClean="0"/>
              <a:t> </a:t>
            </a:r>
            <a:r>
              <a:rPr lang="en-US" sz="2000" dirty="0" err="1" smtClean="0"/>
              <a:t>di</a:t>
            </a:r>
            <a:r>
              <a:rPr lang="en-US" sz="2000" dirty="0" smtClean="0"/>
              <a:t> </a:t>
            </a:r>
            <a:r>
              <a:rPr lang="en-US" sz="2000" dirty="0" err="1" smtClean="0"/>
              <a:t>lokasi</a:t>
            </a:r>
            <a:r>
              <a:rPr lang="en-US" sz="2000" dirty="0" smtClean="0"/>
              <a:t> </a:t>
            </a:r>
            <a:r>
              <a:rPr lang="en-US" sz="2000" dirty="0" err="1" smtClean="0"/>
              <a:t>ke-i</a:t>
            </a:r>
            <a:r>
              <a:rPr lang="en-US" sz="2000" dirty="0" smtClean="0"/>
              <a:t>,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lamanya</a:t>
            </a:r>
            <a:r>
              <a:rPr lang="en-US" sz="2000" dirty="0" smtClean="0"/>
              <a:t> </a:t>
            </a:r>
            <a:r>
              <a:rPr lang="en-US" sz="2000" dirty="0" err="1" smtClean="0"/>
              <a:t>exposur</a:t>
            </a:r>
            <a:r>
              <a:rPr lang="en-US" sz="2000" dirty="0" smtClean="0"/>
              <a:t> </a:t>
            </a:r>
            <a:r>
              <a:rPr lang="en-US" sz="2000" dirty="0" err="1" smtClean="0"/>
              <a:t>ke-i</a:t>
            </a: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smtClean="0"/>
              <a:t>			</a:t>
            </a:r>
            <a:r>
              <a:rPr lang="en-US" sz="2000" dirty="0" err="1" smtClean="0"/>
              <a:t>Ci</a:t>
            </a:r>
            <a:r>
              <a:rPr lang="en-US" sz="2000" dirty="0" smtClean="0"/>
              <a:t> = </a:t>
            </a:r>
            <a:r>
              <a:rPr lang="en-US" sz="2000" dirty="0" err="1" smtClean="0"/>
              <a:t>konsentrasi</a:t>
            </a:r>
            <a:r>
              <a:rPr lang="en-US" sz="2000" dirty="0" smtClean="0"/>
              <a:t> </a:t>
            </a:r>
            <a:r>
              <a:rPr lang="en-US" sz="2000" dirty="0" err="1" smtClean="0"/>
              <a:t>zat</a:t>
            </a:r>
            <a:r>
              <a:rPr lang="en-US" sz="2000" dirty="0" smtClean="0"/>
              <a:t> </a:t>
            </a:r>
            <a:r>
              <a:rPr lang="en-US" sz="2000" dirty="0" err="1" smtClean="0"/>
              <a:t>kimia</a:t>
            </a:r>
            <a:r>
              <a:rPr lang="en-US" sz="2000" dirty="0" smtClean="0"/>
              <a:t> yang </a:t>
            </a:r>
            <a:r>
              <a:rPr lang="en-US" sz="2000" dirty="0" err="1" smtClean="0"/>
              <a:t>ada</a:t>
            </a:r>
            <a:r>
              <a:rPr lang="en-US" sz="2000" dirty="0" smtClean="0"/>
              <a:t> </a:t>
            </a:r>
            <a:r>
              <a:rPr lang="en-US" sz="2000" dirty="0" err="1" smtClean="0"/>
              <a:t>di</a:t>
            </a:r>
            <a:r>
              <a:rPr lang="en-US" sz="2000" dirty="0" smtClean="0"/>
              <a:t> </a:t>
            </a:r>
            <a:r>
              <a:rPr lang="en-US" sz="2000" dirty="0" err="1" smtClean="0"/>
              <a:t>ruang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waktu</a:t>
            </a:r>
            <a:r>
              <a:rPr lang="en-US" sz="2000" dirty="0" smtClean="0"/>
              <a:t> </a:t>
            </a:r>
            <a:r>
              <a:rPr lang="en-US" sz="2000" dirty="0" err="1" smtClean="0"/>
              <a:t>ke-i</a:t>
            </a: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smtClean="0"/>
              <a:t>	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smtClean="0"/>
              <a:t>	</a:t>
            </a:r>
            <a:r>
              <a:rPr lang="en-US" sz="2000" dirty="0" err="1" smtClean="0"/>
              <a:t>Ada</a:t>
            </a:r>
            <a:r>
              <a:rPr lang="en-US" sz="2000" dirty="0" smtClean="0"/>
              <a:t> </a:t>
            </a:r>
            <a:r>
              <a:rPr lang="en-US" sz="2000" baseline="30000" dirty="0" err="1" smtClean="0"/>
              <a:t>c</a:t>
            </a:r>
            <a:r>
              <a:rPr lang="en-US" sz="2000" dirty="0" err="1" smtClean="0"/>
              <a:t>TLV</a:t>
            </a:r>
            <a:r>
              <a:rPr lang="en-US" sz="2000" dirty="0" smtClean="0"/>
              <a:t> = ceiling TLV = MAC = maximum allowable concentration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smtClean="0"/>
              <a:t>	STEL TLV: maximum </a:t>
            </a:r>
            <a:r>
              <a:rPr lang="en-US" sz="2000" dirty="0" err="1" smtClean="0"/>
              <a:t>paparan</a:t>
            </a:r>
            <a:r>
              <a:rPr lang="en-US" sz="2000" dirty="0" smtClean="0"/>
              <a:t> 15 </a:t>
            </a:r>
            <a:r>
              <a:rPr lang="en-US" sz="2000" dirty="0" err="1" smtClean="0"/>
              <a:t>menit</a:t>
            </a:r>
            <a:endParaRPr lang="en-US" sz="20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dirty="0" smtClean="0"/>
              <a:t>	TLV </a:t>
            </a:r>
            <a:r>
              <a:rPr lang="en-US" sz="2000" dirty="0" err="1" smtClean="0"/>
              <a:t>tanpa</a:t>
            </a:r>
            <a:r>
              <a:rPr lang="en-US" sz="2000" dirty="0" smtClean="0"/>
              <a:t> c: </a:t>
            </a:r>
            <a:r>
              <a:rPr lang="en-US" sz="2000" dirty="0" err="1" smtClean="0"/>
              <a:t>boleh</a:t>
            </a:r>
            <a:r>
              <a:rPr lang="en-US" sz="2000" dirty="0" smtClean="0"/>
              <a:t> </a:t>
            </a:r>
            <a:r>
              <a:rPr lang="en-US" sz="2000" dirty="0" err="1" smtClean="0"/>
              <a:t>berexcursi</a:t>
            </a:r>
            <a:r>
              <a:rPr lang="en-US" sz="2000" dirty="0" smtClean="0"/>
              <a:t> </a:t>
            </a:r>
            <a:r>
              <a:rPr lang="en-US" sz="2000" dirty="0" err="1" smtClean="0"/>
              <a:t>sepanjang</a:t>
            </a:r>
            <a:r>
              <a:rPr lang="en-US" sz="2000" dirty="0" smtClean="0"/>
              <a:t> </a:t>
            </a:r>
            <a:r>
              <a:rPr lang="en-US" sz="2000" dirty="0" err="1" smtClean="0"/>
              <a:t>ada</a:t>
            </a:r>
            <a:r>
              <a:rPr lang="en-US" sz="2000" dirty="0" smtClean="0"/>
              <a:t> </a:t>
            </a:r>
            <a:r>
              <a:rPr lang="en-US" sz="2000" dirty="0" err="1" smtClean="0"/>
              <a:t>kompensasi</a:t>
            </a:r>
            <a:r>
              <a:rPr lang="en-US" sz="2000" dirty="0" smtClean="0"/>
              <a:t> </a:t>
            </a:r>
            <a:r>
              <a:rPr lang="en-US" sz="2000" dirty="0" smtClean="0">
                <a:sym typeface="Wingdings" pitchFamily="2" charset="2"/>
              </a:rPr>
              <a:t> </a:t>
            </a:r>
            <a:r>
              <a:rPr lang="en-US" sz="2000" dirty="0" err="1" smtClean="0">
                <a:sym typeface="Wingdings" pitchFamily="2" charset="2"/>
              </a:rPr>
              <a:t>faktor</a:t>
            </a:r>
            <a:r>
              <a:rPr lang="en-US" sz="2000" dirty="0" smtClean="0">
                <a:sym typeface="Wingdings" pitchFamily="2" charset="2"/>
              </a:rPr>
              <a:t> </a:t>
            </a:r>
            <a:r>
              <a:rPr lang="en-US" sz="2000" dirty="0" err="1" smtClean="0">
                <a:sym typeface="Wingdings" pitchFamily="2" charset="2"/>
              </a:rPr>
              <a:t>uji</a:t>
            </a:r>
            <a:endParaRPr lang="en-US" sz="2000" dirty="0" smtClean="0">
              <a:sym typeface="Wingdings" pitchFamily="2" charset="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l-GR" sz="2800" dirty="0" smtClean="0"/>
          </a:p>
        </p:txBody>
      </p:sp>
      <p:sp>
        <p:nvSpPr>
          <p:cNvPr id="1029" name="Rectangle 61"/>
          <p:cNvSpPr>
            <a:spLocks noChangeArrowheads="1"/>
          </p:cNvSpPr>
          <p:nvPr/>
        </p:nvSpPr>
        <p:spPr bwMode="auto">
          <a:xfrm>
            <a:off x="533400" y="5867400"/>
            <a:ext cx="7696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b="1"/>
              <a:t>   </a:t>
            </a:r>
            <a:r>
              <a:rPr lang="en-US" sz="2000" b="1"/>
              <a:t>ZAT FISIS</a:t>
            </a:r>
            <a:r>
              <a:rPr lang="en-US" sz="2000"/>
              <a:t>: didasarkan pada waktu</a:t>
            </a:r>
          </a:p>
          <a:p>
            <a:r>
              <a:rPr lang="en-US" sz="2000"/>
              <a:t>	Rumus:	</a:t>
            </a:r>
            <a:r>
              <a:rPr lang="el-GR" sz="2000"/>
              <a:t>Σ</a:t>
            </a:r>
            <a:r>
              <a:rPr lang="en-US" sz="2000"/>
              <a:t> Ti/Ci &lt;&lt; 1</a:t>
            </a:r>
          </a:p>
        </p:txBody>
      </p:sp>
      <p:sp>
        <p:nvSpPr>
          <p:cNvPr id="7" name="Right Arrow 6">
            <a:hlinkClick r:id="rId3" action="ppaction://hlinksldjump"/>
          </p:cNvPr>
          <p:cNvSpPr/>
          <p:nvPr/>
        </p:nvSpPr>
        <p:spPr>
          <a:xfrm>
            <a:off x="8001000" y="6248400"/>
            <a:ext cx="2286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graphicFrame>
        <p:nvGraphicFramePr>
          <p:cNvPr id="1026" name="Object 27"/>
          <p:cNvGraphicFramePr>
            <a:graphicFrameLocks noChangeAspect="1"/>
          </p:cNvGraphicFramePr>
          <p:nvPr/>
        </p:nvGraphicFramePr>
        <p:xfrm>
          <a:off x="3733800" y="2133600"/>
          <a:ext cx="1336675" cy="609600"/>
        </p:xfrm>
        <a:graphic>
          <a:graphicData uri="http://schemas.openxmlformats.org/presentationml/2006/ole">
            <p:oleObj spid="_x0000_s1026" name="Equation" r:id="rId4" imgW="8632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Wet methods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en-US" dirty="0" smtClean="0"/>
              <a:t>Dust hazards can frequently be minimized or greatly reduced by application of </a:t>
            </a:r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water or other suitable liquid at the source of dust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endParaRPr lang="en-US" dirty="0" smtClean="0"/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en-US" dirty="0" smtClean="0"/>
              <a:t>Simplest methods for dust control. Its effectiveness, however,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depends upon proper wetting of the dust</a:t>
            </a: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endParaRPr lang="en-US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r>
              <a:rPr lang="en-US" dirty="0" err="1" smtClean="0"/>
              <a:t>Kelembaban</a:t>
            </a:r>
            <a:r>
              <a:rPr lang="en-US" dirty="0" smtClean="0"/>
              <a:t> </a:t>
            </a:r>
            <a:r>
              <a:rPr lang="en-US" dirty="0" err="1" smtClean="0"/>
              <a:t>udara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NAB </a:t>
            </a:r>
            <a:r>
              <a:rPr lang="en-US" dirty="0" err="1" smtClean="0"/>
              <a:t>sekitar</a:t>
            </a:r>
            <a:r>
              <a:rPr lang="en-US" dirty="0" smtClean="0"/>
              <a:t> 75% </a:t>
            </a:r>
            <a:r>
              <a:rPr lang="en-US" dirty="0" err="1" smtClean="0"/>
              <a:t>dapat</a:t>
            </a:r>
            <a:r>
              <a:rPr lang="en-US" dirty="0" smtClean="0"/>
              <a:t> </a:t>
            </a:r>
            <a:r>
              <a:rPr lang="en-US" dirty="0" err="1" smtClean="0"/>
              <a:t>mengurangi</a:t>
            </a:r>
            <a:r>
              <a:rPr lang="en-US" dirty="0" smtClean="0"/>
              <a:t> </a:t>
            </a:r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debu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udara</a:t>
            </a:r>
            <a:endParaRPr lang="en-US" dirty="0" smtClean="0"/>
          </a:p>
          <a:p>
            <a:pPr marL="0" indent="0" fontAlgn="auto">
              <a:spcAft>
                <a:spcPts val="0"/>
              </a:spcAft>
              <a:buFont typeface="Wingdings"/>
              <a:buNone/>
              <a:defRPr/>
            </a:pPr>
            <a:endParaRPr lang="en-US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1828800" indent="-1828800" fontAlgn="auto">
              <a:spcAft>
                <a:spcPts val="0"/>
              </a:spcAft>
              <a:buFont typeface="Wingdings"/>
              <a:buNone/>
              <a:defRPr/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examples : </a:t>
            </a:r>
            <a:r>
              <a:rPr lang="en-US" dirty="0" smtClean="0"/>
              <a:t>rock drilling operation, foundries </a:t>
            </a:r>
            <a:r>
              <a:rPr lang="en-US" dirty="0" smtClean="0">
                <a:sym typeface="Symbol"/>
              </a:rPr>
              <a:t>sandblasting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accent1">
                    <a:satMod val="150000"/>
                  </a:schemeClr>
                </a:solidFill>
              </a:rPr>
              <a:t>II. Pathway / Air path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524000"/>
            <a:ext cx="8839200" cy="52578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en-US" sz="2800" u="sng" dirty="0" smtClean="0"/>
              <a:t>Good housekeeping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endParaRPr lang="en-US" sz="2800" u="sng" dirty="0" smtClean="0"/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en-US" sz="2800" u="sng" dirty="0" err="1" smtClean="0"/>
              <a:t>Ventilasi</a:t>
            </a:r>
            <a:r>
              <a:rPr lang="en-US" sz="2800" u="sng" dirty="0" smtClean="0"/>
              <a:t> </a:t>
            </a:r>
            <a:r>
              <a:rPr lang="en-US" sz="2800" u="sng" dirty="0" err="1" smtClean="0"/>
              <a:t>umum</a:t>
            </a:r>
            <a:r>
              <a:rPr lang="en-US" sz="2800" u="sng" dirty="0" smtClean="0"/>
              <a:t> </a:t>
            </a:r>
            <a:r>
              <a:rPr lang="en-US" sz="2800" u="sng" dirty="0" err="1" smtClean="0"/>
              <a:t>dengan</a:t>
            </a:r>
            <a:r>
              <a:rPr lang="en-US" sz="2800" u="sng" dirty="0" smtClean="0"/>
              <a:t> exhaust  (roof fans)</a:t>
            </a:r>
            <a:r>
              <a:rPr lang="en-US" sz="2800" dirty="0" smtClean="0"/>
              <a:t>: </a:t>
            </a:r>
          </a:p>
          <a:p>
            <a:pPr marL="901700" lvl="1" eaLnBrk="1" hangingPunct="1">
              <a:lnSpc>
                <a:spcPct val="90000"/>
              </a:lnSpc>
            </a:pPr>
            <a:r>
              <a:rPr lang="en-US" sz="2400" dirty="0" smtClean="0"/>
              <a:t>	 </a:t>
            </a:r>
            <a:r>
              <a:rPr lang="en-US" sz="2400" dirty="0" err="1" smtClean="0"/>
              <a:t>kesehatan</a:t>
            </a:r>
            <a:r>
              <a:rPr lang="en-US" sz="2400" dirty="0" smtClean="0"/>
              <a:t> </a:t>
            </a:r>
          </a:p>
          <a:p>
            <a:pPr marL="901700" lvl="1" eaLnBrk="1" hangingPunct="1">
              <a:lnSpc>
                <a:spcPct val="90000"/>
              </a:lnSpc>
            </a:pPr>
            <a:r>
              <a:rPr lang="en-US" sz="2400" dirty="0" smtClean="0"/>
              <a:t> </a:t>
            </a:r>
            <a:r>
              <a:rPr lang="en-US" sz="2400" dirty="0" err="1" smtClean="0"/>
              <a:t>mencegah</a:t>
            </a:r>
            <a:r>
              <a:rPr lang="en-US" sz="2400" dirty="0" smtClean="0"/>
              <a:t> </a:t>
            </a:r>
            <a:r>
              <a:rPr lang="en-US" sz="2400" dirty="0" err="1" smtClean="0"/>
              <a:t>terjadinya</a:t>
            </a:r>
            <a:r>
              <a:rPr lang="en-US" sz="2400" dirty="0" smtClean="0"/>
              <a:t> </a:t>
            </a:r>
            <a:r>
              <a:rPr lang="en-US" sz="2400" dirty="0" err="1" smtClean="0"/>
              <a:t>kebakaran</a:t>
            </a:r>
            <a:endParaRPr lang="en-US" sz="2400" dirty="0" smtClean="0"/>
          </a:p>
          <a:p>
            <a:pPr marL="901700" lvl="1" eaLnBrk="1" hangingPunct="1">
              <a:lnSpc>
                <a:spcPct val="90000"/>
              </a:lnSpc>
              <a:buNone/>
            </a:pPr>
            <a:endParaRPr lang="en-US" sz="2400" dirty="0" smtClean="0"/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en-US" sz="2800" u="sng" dirty="0" err="1" smtClean="0"/>
              <a:t>Ventilasi</a:t>
            </a:r>
            <a:r>
              <a:rPr lang="en-US" sz="2800" u="sng" dirty="0" smtClean="0"/>
              <a:t> </a:t>
            </a:r>
            <a:r>
              <a:rPr lang="en-US" sz="2800" u="sng" dirty="0" err="1" smtClean="0"/>
              <a:t>dilusi</a:t>
            </a:r>
            <a:r>
              <a:rPr lang="en-US" sz="2800" u="sng" dirty="0" smtClean="0"/>
              <a:t>/air supplied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endParaRPr lang="en-US" sz="2800" u="sng" dirty="0" smtClean="0"/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en-US" sz="2800" u="sng" dirty="0" err="1" smtClean="0"/>
              <a:t>Jarak</a:t>
            </a:r>
            <a:r>
              <a:rPr lang="en-US" sz="2800" dirty="0" smtClean="0"/>
              <a:t>: semi </a:t>
            </a:r>
            <a:r>
              <a:rPr lang="en-US" sz="2800" dirty="0" err="1" smtClean="0"/>
              <a:t>otomatisasi</a:t>
            </a:r>
            <a:r>
              <a:rPr lang="en-US" sz="2800" dirty="0" smtClean="0"/>
              <a:t>/remote control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endParaRPr lang="en-US" sz="2800" dirty="0" smtClean="0"/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en-US" sz="2800" u="sng" dirty="0" smtClean="0"/>
              <a:t>Monitoring </a:t>
            </a:r>
            <a:r>
              <a:rPr lang="en-US" sz="2800" u="sng" dirty="0" err="1" smtClean="0"/>
              <a:t>kontinyu</a:t>
            </a:r>
            <a:r>
              <a:rPr lang="en-US" sz="2800" u="sng" dirty="0" smtClean="0"/>
              <a:t>/alarm system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endParaRPr lang="en-US" sz="2800" u="sng" dirty="0" smtClean="0"/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en-US" sz="2800" u="sng" dirty="0" err="1" smtClean="0"/>
              <a:t>Pemeliharaan</a:t>
            </a:r>
            <a:endParaRPr lang="en-US" sz="2800" u="sng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General ventilation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err="1" smtClean="0">
                <a:solidFill>
                  <a:srgbClr val="00B0F0"/>
                </a:solidFill>
              </a:rPr>
              <a:t>Ventilasi</a:t>
            </a:r>
            <a:r>
              <a:rPr lang="en-US" sz="3200" dirty="0" smtClean="0">
                <a:solidFill>
                  <a:srgbClr val="00B0F0"/>
                </a:solidFill>
              </a:rPr>
              <a:t> </a:t>
            </a:r>
            <a:r>
              <a:rPr lang="en-US" sz="3200" dirty="0" err="1" smtClean="0">
                <a:solidFill>
                  <a:srgbClr val="00B0F0"/>
                </a:solidFill>
              </a:rPr>
              <a:t>umum</a:t>
            </a:r>
            <a:r>
              <a:rPr lang="en-US" dirty="0" smtClean="0">
                <a:solidFill>
                  <a:srgbClr val="00B0F0"/>
                </a:solidFill>
              </a:rPr>
              <a:t>: </a:t>
            </a:r>
            <a:r>
              <a:rPr lang="en-US" dirty="0" err="1" smtClean="0"/>
              <a:t>jika</a:t>
            </a: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sz="3200" dirty="0" err="1" smtClean="0"/>
              <a:t>sumber</a:t>
            </a:r>
            <a:r>
              <a:rPr lang="en-US" sz="3200" dirty="0" smtClean="0"/>
              <a:t> </a:t>
            </a:r>
            <a:r>
              <a:rPr lang="en-US" sz="3200" dirty="0" err="1" smtClean="0"/>
              <a:t>kontaminan</a:t>
            </a:r>
            <a:r>
              <a:rPr lang="en-US" sz="3200" dirty="0" smtClean="0"/>
              <a:t> </a:t>
            </a:r>
            <a:r>
              <a:rPr lang="en-US" sz="3200" dirty="0" err="1" smtClean="0"/>
              <a:t>tersebar</a:t>
            </a:r>
            <a:r>
              <a:rPr lang="en-US" sz="3200" dirty="0" smtClean="0"/>
              <a:t> </a:t>
            </a:r>
            <a:r>
              <a:rPr lang="en-US" sz="3200" dirty="0" err="1" smtClean="0"/>
              <a:t>dan</a:t>
            </a:r>
            <a:r>
              <a:rPr lang="en-US" sz="3200" dirty="0" smtClean="0"/>
              <a:t> </a:t>
            </a:r>
            <a:r>
              <a:rPr lang="en-US" sz="3200" dirty="0" err="1" smtClean="0"/>
              <a:t>tidak</a:t>
            </a:r>
            <a:r>
              <a:rPr lang="en-US" sz="3200" dirty="0" smtClean="0"/>
              <a:t> </a:t>
            </a:r>
            <a:r>
              <a:rPr lang="en-US" sz="3200" dirty="0" err="1" smtClean="0"/>
              <a:t>terlalu</a:t>
            </a:r>
            <a:r>
              <a:rPr lang="en-US" sz="3200" dirty="0" smtClean="0"/>
              <a:t> </a:t>
            </a:r>
            <a:r>
              <a:rPr lang="en-US" sz="3200" dirty="0" err="1" smtClean="0"/>
              <a:t>berbahaya</a:t>
            </a:r>
            <a:endParaRPr lang="en-US" sz="3200" dirty="0" smtClean="0"/>
          </a:p>
          <a:p>
            <a:endParaRPr lang="en-US" sz="3200" dirty="0" smtClean="0"/>
          </a:p>
          <a:p>
            <a:r>
              <a:rPr lang="en-US" sz="3200" dirty="0" err="1" smtClean="0"/>
              <a:t>Ventilasi</a:t>
            </a:r>
            <a:r>
              <a:rPr lang="en-US" sz="3200" dirty="0" smtClean="0"/>
              <a:t> </a:t>
            </a:r>
            <a:r>
              <a:rPr lang="en-US" sz="3200" dirty="0" err="1" smtClean="0"/>
              <a:t>umum</a:t>
            </a:r>
            <a:r>
              <a:rPr lang="en-US" sz="3200" dirty="0" smtClean="0"/>
              <a:t> = </a:t>
            </a:r>
            <a:r>
              <a:rPr lang="en-US" sz="3200" dirty="0" err="1" smtClean="0"/>
              <a:t>ventilasi</a:t>
            </a:r>
            <a:r>
              <a:rPr lang="en-US" sz="3200" dirty="0" smtClean="0"/>
              <a:t> </a:t>
            </a:r>
            <a:r>
              <a:rPr lang="en-US" sz="3200" dirty="0" err="1" smtClean="0"/>
              <a:t>dilusi</a:t>
            </a:r>
            <a:r>
              <a:rPr lang="en-US" sz="3200" dirty="0" smtClean="0"/>
              <a:t> </a:t>
            </a:r>
          </a:p>
          <a:p>
            <a:pPr lvl="1"/>
            <a:r>
              <a:rPr lang="en-US" sz="2800" dirty="0" err="1" smtClean="0"/>
              <a:t>ada</a:t>
            </a:r>
            <a:r>
              <a:rPr lang="en-US" sz="2800" dirty="0" smtClean="0"/>
              <a:t> </a:t>
            </a:r>
            <a:r>
              <a:rPr lang="en-US" sz="2800" dirty="0" err="1" smtClean="0"/>
              <a:t>suplai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ada</a:t>
            </a:r>
            <a:r>
              <a:rPr lang="en-US" sz="2800" dirty="0" smtClean="0"/>
              <a:t> </a:t>
            </a:r>
            <a:r>
              <a:rPr lang="en-US" sz="2800" dirty="0" err="1" smtClean="0"/>
              <a:t>udara</a:t>
            </a:r>
            <a:r>
              <a:rPr lang="en-US" sz="2800" dirty="0" smtClean="0"/>
              <a:t> </a:t>
            </a:r>
            <a:r>
              <a:rPr lang="en-US" sz="2800" dirty="0" err="1" smtClean="0"/>
              <a:t>dikeluarkan</a:t>
            </a:r>
            <a:endParaRPr lang="en-US" sz="2800" dirty="0" smtClean="0"/>
          </a:p>
          <a:p>
            <a:endParaRPr lang="en-US" sz="3200" dirty="0" smtClean="0"/>
          </a:p>
          <a:p>
            <a:r>
              <a:rPr lang="en-US" sz="3200" dirty="0" err="1" smtClean="0"/>
              <a:t>Penting</a:t>
            </a:r>
            <a:r>
              <a:rPr lang="en-US" sz="3200" dirty="0" smtClean="0"/>
              <a:t> </a:t>
            </a:r>
            <a:r>
              <a:rPr lang="en-US" sz="3200" dirty="0" err="1" smtClean="0"/>
              <a:t>diperhatikan</a:t>
            </a:r>
            <a:r>
              <a:rPr lang="en-US" sz="3200" dirty="0" smtClean="0"/>
              <a:t> </a:t>
            </a:r>
            <a:r>
              <a:rPr lang="en-US" sz="3200" dirty="0" err="1" smtClean="0"/>
              <a:t>lokasi</a:t>
            </a:r>
            <a:r>
              <a:rPr lang="en-US" sz="3200" dirty="0" smtClean="0"/>
              <a:t> </a:t>
            </a:r>
            <a:r>
              <a:rPr lang="en-US" sz="3200" dirty="0" err="1" smtClean="0"/>
              <a:t>udara</a:t>
            </a:r>
            <a:r>
              <a:rPr lang="en-US" sz="3200" dirty="0" smtClean="0"/>
              <a:t> </a:t>
            </a:r>
            <a:r>
              <a:rPr lang="en-US" sz="3200" dirty="0" err="1" smtClean="0"/>
              <a:t>masuk</a:t>
            </a:r>
            <a:r>
              <a:rPr lang="en-US" sz="3200" dirty="0" smtClean="0"/>
              <a:t> </a:t>
            </a:r>
            <a:r>
              <a:rPr lang="en-US" sz="3200" dirty="0" err="1" smtClean="0"/>
              <a:t>dan</a:t>
            </a:r>
            <a:r>
              <a:rPr lang="en-US" sz="3200" dirty="0" smtClean="0"/>
              <a:t> </a:t>
            </a:r>
            <a:r>
              <a:rPr lang="en-US" sz="3200" dirty="0" err="1" smtClean="0"/>
              <a:t>keluar</a:t>
            </a:r>
            <a:r>
              <a:rPr lang="en-US" sz="3200" dirty="0" smtClean="0"/>
              <a:t> </a:t>
            </a:r>
            <a:r>
              <a:rPr lang="en-US" sz="3200" dirty="0" err="1" smtClean="0"/>
              <a:t>terhadap</a:t>
            </a:r>
            <a:r>
              <a:rPr lang="en-US" sz="3200" dirty="0" smtClean="0"/>
              <a:t> </a:t>
            </a:r>
            <a:r>
              <a:rPr lang="en-US" sz="3200" dirty="0" err="1" smtClean="0"/>
              <a:t>posisi</a:t>
            </a:r>
            <a:r>
              <a:rPr lang="en-US" sz="3200" dirty="0" smtClean="0"/>
              <a:t> </a:t>
            </a:r>
            <a:r>
              <a:rPr lang="en-US" sz="3200" dirty="0" err="1" smtClean="0"/>
              <a:t>pekerja</a:t>
            </a:r>
            <a:r>
              <a:rPr lang="en-US" sz="3200" dirty="0" smtClean="0"/>
              <a:t> </a:t>
            </a:r>
            <a:r>
              <a:rPr lang="en-US" sz="3200" dirty="0" err="1" smtClean="0"/>
              <a:t>dan</a:t>
            </a:r>
            <a:r>
              <a:rPr lang="en-US" sz="3200" dirty="0" smtClean="0"/>
              <a:t> </a:t>
            </a:r>
            <a:r>
              <a:rPr lang="en-US" sz="3200" dirty="0" err="1" smtClean="0"/>
              <a:t>arah</a:t>
            </a:r>
            <a:r>
              <a:rPr lang="en-US" sz="3200" dirty="0" smtClean="0"/>
              <a:t> </a:t>
            </a:r>
            <a:r>
              <a:rPr lang="en-US" sz="3200" dirty="0" err="1" smtClean="0"/>
              <a:t>dispersi</a:t>
            </a:r>
            <a:r>
              <a:rPr lang="en-US" sz="3200" dirty="0" smtClean="0"/>
              <a:t> </a:t>
            </a:r>
            <a:r>
              <a:rPr lang="en-US" sz="3200" dirty="0" err="1" smtClean="0"/>
              <a:t>debu</a:t>
            </a:r>
            <a:endParaRPr lang="en-US" sz="3200" dirty="0" smtClean="0"/>
          </a:p>
          <a:p>
            <a:endParaRPr lang="en-US" sz="3200" dirty="0" smtClean="0"/>
          </a:p>
          <a:p>
            <a:pPr>
              <a:buFont typeface="Wingdings" pitchFamily="2" charset="2"/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512763"/>
            <a:ext cx="8229600" cy="914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General ventilation</a:t>
            </a:r>
            <a:endParaRPr lang="en-US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52227" name="Content Placeholder 3" descr="general vent1.gif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28600" y="1524000"/>
            <a:ext cx="5297488" cy="2886075"/>
          </a:xfrm>
        </p:spPr>
      </p:pic>
      <p:pic>
        <p:nvPicPr>
          <p:cNvPr id="52228" name="Content Placeholder 6" descr="general vent2.gif"/>
          <p:cNvPicPr>
            <a:picLocks noGrp="1" noChangeAspect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5562600" y="3657600"/>
            <a:ext cx="3333750" cy="29241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vtt01.gif"/>
          <p:cNvPicPr>
            <a:picLocks noGrp="1" noChangeAspect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5562600" y="4038600"/>
            <a:ext cx="3244850" cy="2233613"/>
          </a:xfrm>
          <a:solidFill>
            <a:schemeClr val="accent2">
              <a:lumMod val="60000"/>
              <a:lumOff val="40000"/>
            </a:schemeClr>
          </a:solidFill>
        </p:spPr>
      </p:pic>
      <p:pic>
        <p:nvPicPr>
          <p:cNvPr id="53252" name="Content Placeholder 9" descr="hsgug_17.gif"/>
          <p:cNvPicPr>
            <a:picLocks noGrp="1" noChangeAspect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381000" y="1600200"/>
            <a:ext cx="4876800" cy="3517900"/>
          </a:xfrm>
        </p:spPr>
      </p:pic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E:\Keslingker 2012\2012-04 (Apr) Gbr pengamanan keb\pengamanan bising00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199" y="580105"/>
            <a:ext cx="5044829" cy="62778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>
                <a:solidFill>
                  <a:schemeClr val="accent1">
                    <a:satMod val="150000"/>
                  </a:schemeClr>
                </a:solidFill>
              </a:rPr>
              <a:t>III. Receiver</a:t>
            </a: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457200" y="17526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800" dirty="0" err="1" smtClean="0"/>
              <a:t>Pendidikan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pelatihan</a:t>
            </a:r>
            <a:endParaRPr lang="en-US" sz="2800" dirty="0"/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800" dirty="0" err="1"/>
              <a:t>Rotasi</a:t>
            </a:r>
            <a:r>
              <a:rPr lang="en-US" sz="2800" dirty="0"/>
              <a:t> </a:t>
            </a:r>
            <a:r>
              <a:rPr lang="en-US" sz="2800" dirty="0" err="1" smtClean="0"/>
              <a:t>pekerja</a:t>
            </a:r>
            <a:endParaRPr lang="en-US" sz="2800" dirty="0">
              <a:sym typeface="Wingdings" pitchFamily="2" charset="2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800" dirty="0" err="1">
                <a:sym typeface="Wingdings" pitchFamily="2" charset="2"/>
              </a:rPr>
              <a:t>Isolasi</a:t>
            </a:r>
            <a:r>
              <a:rPr lang="en-US" sz="2800" dirty="0">
                <a:sym typeface="Wingdings" pitchFamily="2" charset="2"/>
              </a:rPr>
              <a:t> </a:t>
            </a:r>
            <a:r>
              <a:rPr lang="en-US" sz="2800" dirty="0" err="1" smtClean="0">
                <a:sym typeface="Wingdings" pitchFamily="2" charset="2"/>
              </a:rPr>
              <a:t>pekerja</a:t>
            </a:r>
            <a:r>
              <a:rPr lang="en-US" sz="2800" dirty="0" smtClean="0">
                <a:sym typeface="Wingdings" pitchFamily="2" charset="2"/>
              </a:rPr>
              <a:t> (crane cabs) </a:t>
            </a:r>
            <a:endParaRPr lang="en-US" sz="2800" dirty="0">
              <a:sym typeface="Wingdings" pitchFamily="2" charset="2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800" dirty="0" smtClean="0">
                <a:sym typeface="Wingdings" pitchFamily="2" charset="2"/>
              </a:rPr>
              <a:t>Monitoring </a:t>
            </a:r>
            <a:r>
              <a:rPr lang="en-US" sz="2800" dirty="0" err="1" smtClean="0">
                <a:sym typeface="Wingdings" pitchFamily="2" charset="2"/>
              </a:rPr>
              <a:t>perseorangan</a:t>
            </a:r>
            <a:r>
              <a:rPr lang="en-US" sz="2800" dirty="0" smtClean="0">
                <a:sym typeface="Wingdings" pitchFamily="2" charset="2"/>
              </a:rPr>
              <a:t>/dosimeter</a:t>
            </a:r>
            <a:endParaRPr lang="en-US" sz="2800" dirty="0">
              <a:sym typeface="Wingdings" pitchFamily="2" charset="2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800" dirty="0" smtClean="0">
                <a:sym typeface="Wingdings" pitchFamily="2" charset="2"/>
              </a:rPr>
              <a:t>APD</a:t>
            </a:r>
            <a:endParaRPr lang="en-US" sz="2800" dirty="0">
              <a:sym typeface="Wingdings" pitchFamily="2" charset="2"/>
            </a:endParaRPr>
          </a:p>
          <a:p>
            <a:pPr marL="609600" indent="-609600">
              <a:lnSpc>
                <a:spcPct val="90000"/>
              </a:lnSpc>
              <a:spcBef>
                <a:spcPct val="20000"/>
              </a:spcBef>
              <a:buFontTx/>
              <a:buAutoNum type="arabicPeriod"/>
            </a:pPr>
            <a:r>
              <a:rPr lang="en-US" sz="2800" dirty="0" err="1">
                <a:sym typeface="Wingdings" pitchFamily="2" charset="2"/>
              </a:rPr>
              <a:t>Pemeliharaan</a:t>
            </a:r>
            <a:endParaRPr lang="en-US" sz="2800" dirty="0"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err="1" smtClean="0">
                <a:solidFill>
                  <a:schemeClr val="accent1">
                    <a:satMod val="150000"/>
                  </a:schemeClr>
                </a:solidFill>
              </a:rPr>
              <a:t>Pendidikan</a:t>
            </a:r>
            <a:r>
              <a:rPr lang="en-US" sz="3600" dirty="0" smtClean="0">
                <a:solidFill>
                  <a:schemeClr val="accent1">
                    <a:satMod val="1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1">
                    <a:satMod val="150000"/>
                  </a:schemeClr>
                </a:solidFill>
              </a:rPr>
              <a:t>dan</a:t>
            </a:r>
            <a:r>
              <a:rPr lang="en-US" sz="3600" dirty="0" smtClean="0">
                <a:solidFill>
                  <a:schemeClr val="accent1">
                    <a:satMod val="15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accent1">
                    <a:satMod val="150000"/>
                  </a:schemeClr>
                </a:solidFill>
              </a:rPr>
              <a:t>Pelatihan</a:t>
            </a:r>
            <a:endParaRPr lang="en-US" sz="36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228600" y="1752600"/>
            <a:ext cx="86106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66700">
              <a:spcBef>
                <a:spcPct val="20000"/>
              </a:spcBef>
            </a:pPr>
            <a:r>
              <a:rPr lang="en-US" sz="2400" dirty="0" err="1"/>
              <a:t>Merupakan</a:t>
            </a:r>
            <a:r>
              <a:rPr lang="en-US" sz="2400" dirty="0"/>
              <a:t> </a:t>
            </a:r>
            <a:r>
              <a:rPr lang="en-US" sz="2400" b="1" dirty="0" err="1"/>
              <a:t>suplemen</a:t>
            </a:r>
            <a:r>
              <a:rPr lang="en-US" sz="2400" dirty="0"/>
              <a:t> </a:t>
            </a:r>
            <a:r>
              <a:rPr lang="en-US" sz="2400" dirty="0" err="1"/>
              <a:t>terhadap</a:t>
            </a:r>
            <a:r>
              <a:rPr lang="en-US" sz="2400" dirty="0"/>
              <a:t> </a:t>
            </a:r>
            <a:r>
              <a:rPr lang="en-US" sz="2400" dirty="0" err="1" smtClean="0"/>
              <a:t>pengendalian</a:t>
            </a:r>
            <a:r>
              <a:rPr lang="en-US" sz="2400" dirty="0" smtClean="0"/>
              <a:t>  </a:t>
            </a:r>
            <a:r>
              <a:rPr lang="en-US" sz="2400" dirty="0" err="1" smtClean="0"/>
              <a:t>secara</a:t>
            </a:r>
            <a:r>
              <a:rPr lang="en-US" sz="2400" dirty="0"/>
              <a:t> </a:t>
            </a:r>
            <a:r>
              <a:rPr lang="en-US" sz="2400" dirty="0" err="1" smtClean="0"/>
              <a:t>rekayasa</a:t>
            </a:r>
            <a:r>
              <a:rPr lang="en-US" sz="2400" dirty="0" smtClean="0"/>
              <a:t>:</a:t>
            </a:r>
          </a:p>
          <a:p>
            <a:pPr marL="342900" indent="-342900">
              <a:spcBef>
                <a:spcPct val="20000"/>
              </a:spcBef>
            </a:pPr>
            <a:endParaRPr lang="en-US" sz="2400" dirty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/>
              <a:t>Safe handling </a:t>
            </a:r>
            <a:r>
              <a:rPr lang="en-US" sz="2400" dirty="0" smtClean="0"/>
              <a:t>material/</a:t>
            </a:r>
            <a:r>
              <a:rPr lang="en-US" sz="2400" dirty="0" err="1" smtClean="0"/>
              <a:t>proses</a:t>
            </a:r>
            <a:endParaRPr lang="en-US" sz="2400" dirty="0" smtClean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/>
              <a:t>Safe </a:t>
            </a:r>
            <a:r>
              <a:rPr lang="en-US" sz="2400" dirty="0" smtClean="0"/>
              <a:t>procedures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 err="1"/>
              <a:t>Menggunakan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memelihara</a:t>
            </a:r>
            <a:r>
              <a:rPr lang="en-US" sz="2400" dirty="0"/>
              <a:t> safe protection </a:t>
            </a:r>
            <a:r>
              <a:rPr lang="en-US" sz="2400" dirty="0" smtClean="0"/>
              <a:t>equipments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 err="1"/>
              <a:t>Bila</a:t>
            </a:r>
            <a:r>
              <a:rPr lang="en-US" sz="2400" dirty="0"/>
              <a:t> </a:t>
            </a:r>
            <a:r>
              <a:rPr lang="en-US" sz="2400" dirty="0" err="1"/>
              <a:t>ada</a:t>
            </a:r>
            <a:r>
              <a:rPr lang="en-US" sz="2400" dirty="0"/>
              <a:t> </a:t>
            </a:r>
            <a:r>
              <a:rPr lang="en-US" sz="2400" dirty="0" err="1"/>
              <a:t>bahan</a:t>
            </a:r>
            <a:r>
              <a:rPr lang="en-US" sz="2400" dirty="0"/>
              <a:t>/</a:t>
            </a:r>
            <a:r>
              <a:rPr lang="en-US" sz="2400" dirty="0" err="1"/>
              <a:t>proses</a:t>
            </a:r>
            <a:r>
              <a:rPr lang="en-US" sz="2400" dirty="0"/>
              <a:t> </a:t>
            </a:r>
            <a:r>
              <a:rPr lang="en-US" sz="2400" dirty="0" err="1"/>
              <a:t>baru</a:t>
            </a:r>
            <a:r>
              <a:rPr lang="en-US" sz="2400" dirty="0"/>
              <a:t> </a:t>
            </a:r>
            <a:r>
              <a:rPr lang="en-US" sz="2400" dirty="0">
                <a:sym typeface="Wingdings" pitchFamily="2" charset="2"/>
              </a:rPr>
              <a:t> </a:t>
            </a:r>
            <a:r>
              <a:rPr lang="en-US" sz="2400" dirty="0" err="1">
                <a:sym typeface="Wingdings" pitchFamily="2" charset="2"/>
              </a:rPr>
              <a:t>diklat</a:t>
            </a:r>
            <a:r>
              <a:rPr lang="en-US" sz="2400" dirty="0">
                <a:sym typeface="Wingdings" pitchFamily="2" charset="2"/>
              </a:rPr>
              <a:t> </a:t>
            </a:r>
            <a:r>
              <a:rPr lang="en-US" sz="2400" dirty="0" err="1">
                <a:sym typeface="Wingdings" pitchFamily="2" charset="2"/>
              </a:rPr>
              <a:t>lagi</a:t>
            </a:r>
            <a:endParaRPr lang="en-US" sz="2400" dirty="0"/>
          </a:p>
          <a:p>
            <a:pPr marL="342900" indent="-342900">
              <a:spcBef>
                <a:spcPct val="20000"/>
              </a:spcBef>
            </a:pP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>
                <a:solidFill>
                  <a:schemeClr val="accent1">
                    <a:satMod val="150000"/>
                  </a:schemeClr>
                </a:solidFill>
              </a:rPr>
              <a:t>APD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76400"/>
            <a:ext cx="8229600" cy="4525963"/>
          </a:xfrm>
        </p:spPr>
        <p:txBody>
          <a:bodyPr rtlCol="0">
            <a:normAutofit fontScale="85000" lnSpcReduction="10000"/>
          </a:bodyPr>
          <a:lstStyle/>
          <a:p>
            <a:pPr marL="438912" indent="-3200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2400" dirty="0" err="1"/>
              <a:t>Hanya</a:t>
            </a:r>
            <a:r>
              <a:rPr lang="en-US" sz="2400" dirty="0"/>
              <a:t> </a:t>
            </a:r>
            <a:r>
              <a:rPr lang="en-US" sz="2400" dirty="0" err="1"/>
              <a:t>bila</a:t>
            </a:r>
            <a:r>
              <a:rPr lang="en-US" sz="2400" dirty="0"/>
              <a:t> </a:t>
            </a:r>
            <a:r>
              <a:rPr lang="en-US" sz="2400" dirty="0" err="1"/>
              <a:t>lingkungan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FF0000"/>
                </a:solidFill>
              </a:rPr>
              <a:t>tidak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dapat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diamankan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cara</a:t>
            </a:r>
            <a:r>
              <a:rPr lang="en-US" sz="2400" dirty="0"/>
              <a:t> lain</a:t>
            </a:r>
          </a:p>
          <a:p>
            <a:pPr marL="438912" indent="-3200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2400" dirty="0"/>
              <a:t>APD </a:t>
            </a:r>
            <a:r>
              <a:rPr lang="en-US" sz="2400" dirty="0" err="1">
                <a:solidFill>
                  <a:srgbClr val="FF0000"/>
                </a:solidFill>
              </a:rPr>
              <a:t>tidak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mengurangi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bahaya</a:t>
            </a:r>
            <a:endParaRPr lang="en-US" sz="2400" dirty="0">
              <a:solidFill>
                <a:srgbClr val="FF0000"/>
              </a:solidFill>
            </a:endParaRPr>
          </a:p>
          <a:p>
            <a:pPr marL="438912" indent="-3200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2400" dirty="0" err="1"/>
              <a:t>Awas</a:t>
            </a:r>
            <a:r>
              <a:rPr lang="en-US" sz="2400" dirty="0"/>
              <a:t> </a:t>
            </a:r>
            <a:r>
              <a:rPr lang="en-US" sz="2400" dirty="0" err="1"/>
              <a:t>bila</a:t>
            </a:r>
            <a:r>
              <a:rPr lang="en-US" sz="2400" dirty="0"/>
              <a:t> APD </a:t>
            </a:r>
            <a:r>
              <a:rPr lang="en-US" sz="2400" dirty="0" err="1">
                <a:solidFill>
                  <a:srgbClr val="FF0000"/>
                </a:solidFill>
              </a:rPr>
              <a:t>tidak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efektif</a:t>
            </a:r>
            <a:r>
              <a:rPr lang="en-US" sz="2400" dirty="0"/>
              <a:t>, </a:t>
            </a:r>
            <a:r>
              <a:rPr lang="en-US" sz="2400" dirty="0" err="1"/>
              <a:t>tanpa</a:t>
            </a:r>
            <a:r>
              <a:rPr lang="en-US" sz="2400" dirty="0"/>
              <a:t> </a:t>
            </a:r>
            <a:r>
              <a:rPr lang="en-US" sz="2400" dirty="0" err="1"/>
              <a:t>sepengetahuan</a:t>
            </a:r>
            <a:r>
              <a:rPr lang="en-US" sz="2400" dirty="0"/>
              <a:t> </a:t>
            </a:r>
            <a:r>
              <a:rPr lang="en-US" sz="2400" dirty="0" err="1"/>
              <a:t>si</a:t>
            </a:r>
            <a:r>
              <a:rPr lang="en-US" sz="2400" dirty="0"/>
              <a:t> </a:t>
            </a:r>
            <a:r>
              <a:rPr lang="en-US" sz="2400" dirty="0" err="1"/>
              <a:t>pemakai</a:t>
            </a:r>
            <a:endParaRPr lang="en-US" sz="2400" dirty="0"/>
          </a:p>
          <a:p>
            <a:pPr marL="438912" indent="-3200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2400" dirty="0" err="1"/>
              <a:t>Pelindung</a:t>
            </a:r>
            <a:r>
              <a:rPr lang="en-US" sz="2400" dirty="0"/>
              <a:t> </a:t>
            </a:r>
            <a:r>
              <a:rPr lang="en-US" sz="2400" dirty="0" err="1"/>
              <a:t>mata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muka</a:t>
            </a:r>
            <a:r>
              <a:rPr lang="en-US" sz="2400" dirty="0"/>
              <a:t> </a:t>
            </a:r>
            <a:r>
              <a:rPr lang="en-US" sz="2400" dirty="0" err="1"/>
              <a:t>terhadap</a:t>
            </a:r>
            <a:r>
              <a:rPr lang="en-US" sz="2400" dirty="0"/>
              <a:t> </a:t>
            </a:r>
            <a:r>
              <a:rPr lang="en-US" sz="2400" dirty="0" err="1"/>
              <a:t>debu</a:t>
            </a:r>
            <a:r>
              <a:rPr lang="en-US" sz="2400" dirty="0"/>
              <a:t>, </a:t>
            </a:r>
            <a:r>
              <a:rPr lang="en-US" sz="2400" dirty="0" err="1"/>
              <a:t>sinar</a:t>
            </a:r>
            <a:r>
              <a:rPr lang="en-US" sz="2400" dirty="0"/>
              <a:t>, </a:t>
            </a:r>
            <a:r>
              <a:rPr lang="en-US" sz="2400" dirty="0" err="1"/>
              <a:t>uap</a:t>
            </a:r>
            <a:r>
              <a:rPr lang="en-US" sz="2400" dirty="0"/>
              <a:t> </a:t>
            </a:r>
            <a:r>
              <a:rPr lang="en-US" sz="2400" dirty="0" err="1"/>
              <a:t>korosif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FF0000"/>
                </a:solidFill>
              </a:rPr>
              <a:t>harus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dipakai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terus</a:t>
            </a:r>
            <a:endParaRPr lang="en-US" sz="2400" dirty="0">
              <a:solidFill>
                <a:srgbClr val="FF0000"/>
              </a:solidFill>
            </a:endParaRPr>
          </a:p>
          <a:p>
            <a:pPr marL="438912" indent="-3200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2400" dirty="0" err="1"/>
              <a:t>Pelindung</a:t>
            </a:r>
            <a:r>
              <a:rPr lang="en-US" sz="2400" dirty="0"/>
              <a:t> </a:t>
            </a:r>
            <a:r>
              <a:rPr lang="en-US" sz="2400" dirty="0" err="1"/>
              <a:t>telinga</a:t>
            </a:r>
            <a:r>
              <a:rPr lang="en-US" sz="2400" dirty="0"/>
              <a:t> </a:t>
            </a:r>
            <a:r>
              <a:rPr lang="en-US" sz="2400" dirty="0" err="1"/>
              <a:t>terhadap</a:t>
            </a:r>
            <a:r>
              <a:rPr lang="en-US" sz="2400" dirty="0"/>
              <a:t> </a:t>
            </a:r>
            <a:r>
              <a:rPr lang="en-US" sz="2400" dirty="0" err="1"/>
              <a:t>kebisingan</a:t>
            </a:r>
            <a:r>
              <a:rPr lang="en-US" sz="2400" dirty="0"/>
              <a:t> </a:t>
            </a:r>
            <a:r>
              <a:rPr lang="en-US" sz="2400" dirty="0" err="1"/>
              <a:t>juga</a:t>
            </a:r>
            <a:r>
              <a:rPr lang="en-US" sz="2400" dirty="0"/>
              <a:t> </a:t>
            </a:r>
            <a:r>
              <a:rPr lang="en-US" sz="2400" dirty="0" err="1"/>
              <a:t>harus</a:t>
            </a:r>
            <a:r>
              <a:rPr lang="en-US" sz="2400" dirty="0"/>
              <a:t> </a:t>
            </a:r>
            <a:r>
              <a:rPr lang="en-US" sz="2400" dirty="0" err="1">
                <a:solidFill>
                  <a:srgbClr val="FF0000"/>
                </a:solidFill>
              </a:rPr>
              <a:t>dipakai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terus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menerus</a:t>
            </a:r>
            <a:endParaRPr lang="en-US" sz="2400" dirty="0">
              <a:solidFill>
                <a:srgbClr val="FF0000"/>
              </a:solidFill>
            </a:endParaRPr>
          </a:p>
          <a:p>
            <a:pPr marL="438912" indent="-3200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2400" dirty="0" err="1"/>
              <a:t>Pakaian</a:t>
            </a:r>
            <a:r>
              <a:rPr lang="en-US" sz="2400" dirty="0"/>
              <a:t> </a:t>
            </a:r>
            <a:r>
              <a:rPr lang="en-US" sz="2400" dirty="0" err="1"/>
              <a:t>pelindung</a:t>
            </a:r>
            <a:r>
              <a:rPr lang="en-US" sz="2400" dirty="0">
                <a:solidFill>
                  <a:srgbClr val="FF0000"/>
                </a:solidFill>
              </a:rPr>
              <a:t>: </a:t>
            </a:r>
            <a:r>
              <a:rPr lang="en-US" sz="2400" dirty="0" err="1">
                <a:solidFill>
                  <a:srgbClr val="FF0000"/>
                </a:solidFill>
              </a:rPr>
              <a:t>pilih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bahan</a:t>
            </a:r>
            <a:r>
              <a:rPr lang="en-US" sz="2400" dirty="0">
                <a:solidFill>
                  <a:srgbClr val="FF0000"/>
                </a:solidFill>
              </a:rPr>
              <a:t> yang </a:t>
            </a:r>
            <a:r>
              <a:rPr lang="en-US" sz="2400" dirty="0" err="1">
                <a:solidFill>
                  <a:srgbClr val="FF0000"/>
                </a:solidFill>
              </a:rPr>
              <a:t>cocok</a:t>
            </a:r>
            <a:endParaRPr lang="en-US" sz="2400" dirty="0">
              <a:solidFill>
                <a:srgbClr val="FF0000"/>
              </a:solidFill>
            </a:endParaRPr>
          </a:p>
          <a:p>
            <a:pPr marL="438912" indent="-32004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"/>
              <a:defRPr/>
            </a:pPr>
            <a:r>
              <a:rPr lang="en-US" sz="2400" dirty="0" err="1"/>
              <a:t>Pelindung</a:t>
            </a:r>
            <a:r>
              <a:rPr lang="en-US" sz="2400" dirty="0"/>
              <a:t> </a:t>
            </a:r>
            <a:r>
              <a:rPr lang="en-US" sz="2400" dirty="0" err="1"/>
              <a:t>pernapasan</a:t>
            </a:r>
            <a:r>
              <a:rPr lang="en-US" sz="2400" dirty="0"/>
              <a:t>/</a:t>
            </a:r>
            <a:r>
              <a:rPr lang="en-US" sz="2400" dirty="0" err="1"/>
              <a:t>paru-paru</a:t>
            </a:r>
            <a:r>
              <a:rPr lang="en-US" sz="2400" dirty="0"/>
              <a:t>: respirator </a:t>
            </a:r>
            <a:r>
              <a:rPr lang="en-US" sz="2400" dirty="0">
                <a:sym typeface="Wingdings" pitchFamily="2" charset="2"/>
              </a:rPr>
              <a:t> </a:t>
            </a:r>
            <a:r>
              <a:rPr lang="en-US" sz="2400" dirty="0" err="1">
                <a:sym typeface="Wingdings" pitchFamily="2" charset="2"/>
              </a:rPr>
              <a:t>awas</a:t>
            </a:r>
            <a:r>
              <a:rPr lang="en-US" sz="2400" dirty="0">
                <a:sym typeface="Wingdings" pitchFamily="2" charset="2"/>
              </a:rPr>
              <a:t> </a:t>
            </a:r>
            <a:r>
              <a:rPr lang="en-US" sz="2400" dirty="0" err="1">
                <a:sym typeface="Wingdings" pitchFamily="2" charset="2"/>
              </a:rPr>
              <a:t>resistensi</a:t>
            </a:r>
            <a:r>
              <a:rPr lang="en-US" sz="2400" dirty="0">
                <a:sym typeface="Wingdings" pitchFamily="2" charset="2"/>
              </a:rPr>
              <a:t> </a:t>
            </a:r>
            <a:r>
              <a:rPr lang="en-US" sz="2400" dirty="0" err="1">
                <a:sym typeface="Wingdings" pitchFamily="2" charset="2"/>
              </a:rPr>
              <a:t>napas</a:t>
            </a:r>
            <a:r>
              <a:rPr lang="en-US" sz="2400" dirty="0">
                <a:sym typeface="Wingdings" pitchFamily="2" charset="2"/>
              </a:rPr>
              <a:t>, </a:t>
            </a:r>
            <a:r>
              <a:rPr lang="en-US" sz="2400" dirty="0" err="1">
                <a:solidFill>
                  <a:srgbClr val="FF0000"/>
                </a:solidFill>
                <a:sym typeface="Wingdings" pitchFamily="2" charset="2"/>
              </a:rPr>
              <a:t>perlu</a:t>
            </a:r>
            <a:r>
              <a:rPr lang="en-US" sz="2400" dirty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en-US" sz="2400" dirty="0" err="1">
                <a:solidFill>
                  <a:srgbClr val="FF0000"/>
                </a:solidFill>
                <a:sym typeface="Wingdings" pitchFamily="2" charset="2"/>
              </a:rPr>
              <a:t>kompresor</a:t>
            </a:r>
            <a:r>
              <a:rPr lang="en-US" sz="2400" dirty="0">
                <a:sym typeface="Wingdings" pitchFamily="2" charset="2"/>
              </a:rPr>
              <a:t>, </a:t>
            </a:r>
            <a:r>
              <a:rPr lang="en-US" sz="2400" dirty="0" err="1">
                <a:sym typeface="Wingdings" pitchFamily="2" charset="2"/>
              </a:rPr>
              <a:t>alat</a:t>
            </a:r>
            <a:r>
              <a:rPr lang="en-US" sz="2400" dirty="0">
                <a:sym typeface="Wingdings" pitchFamily="2" charset="2"/>
              </a:rPr>
              <a:t> </a:t>
            </a:r>
            <a:r>
              <a:rPr lang="en-US" sz="2400" dirty="0" err="1">
                <a:sym typeface="Wingdings" pitchFamily="2" charset="2"/>
              </a:rPr>
              <a:t>harus</a:t>
            </a:r>
            <a:r>
              <a:rPr lang="en-US" sz="2400" dirty="0">
                <a:sym typeface="Wingdings" pitchFamily="2" charset="2"/>
              </a:rPr>
              <a:t> fit </a:t>
            </a:r>
            <a:r>
              <a:rPr lang="en-US" sz="2400" dirty="0" err="1">
                <a:sym typeface="Wingdings" pitchFamily="2" charset="2"/>
              </a:rPr>
              <a:t>dengan</a:t>
            </a:r>
            <a:r>
              <a:rPr lang="en-US" sz="2400" dirty="0">
                <a:sym typeface="Wingdings" pitchFamily="2" charset="2"/>
              </a:rPr>
              <a:t> </a:t>
            </a:r>
            <a:r>
              <a:rPr lang="en-US" sz="2400" dirty="0" err="1">
                <a:sym typeface="Wingdings" pitchFamily="2" charset="2"/>
              </a:rPr>
              <a:t>bentuk</a:t>
            </a:r>
            <a:r>
              <a:rPr lang="en-US" sz="2400" dirty="0">
                <a:sym typeface="Wingdings" pitchFamily="2" charset="2"/>
              </a:rPr>
              <a:t> </a:t>
            </a:r>
            <a:r>
              <a:rPr lang="en-US" sz="2400" dirty="0" err="1">
                <a:sym typeface="Wingdings" pitchFamily="2" charset="2"/>
              </a:rPr>
              <a:t>muka</a:t>
            </a:r>
            <a:r>
              <a:rPr lang="en-US" sz="2400" dirty="0">
                <a:sym typeface="Wingdings" pitchFamily="2" charset="2"/>
              </a:rPr>
              <a:t>, maintenance &amp; operation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Respirator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774825"/>
            <a:ext cx="8305800" cy="4625975"/>
          </a:xfrm>
        </p:spPr>
        <p:txBody>
          <a:bodyPr/>
          <a:lstStyle/>
          <a:p>
            <a:pPr marL="95250" indent="23813">
              <a:buNone/>
            </a:pPr>
            <a:r>
              <a:rPr lang="id-ID" sz="3600" b="1" dirty="0" smtClean="0"/>
              <a:t>Jenis bahaya yang terdapat pada udara </a:t>
            </a:r>
            <a:r>
              <a:rPr lang="en-US" sz="3600" b="1" dirty="0" err="1" smtClean="0"/>
              <a:t>lingkungan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kerja</a:t>
            </a:r>
            <a:r>
              <a:rPr lang="en-US" sz="3600" b="1" dirty="0" smtClean="0"/>
              <a:t>:</a:t>
            </a:r>
            <a:r>
              <a:rPr lang="en-US" sz="4000" dirty="0" smtClean="0"/>
              <a:t> </a:t>
            </a:r>
          </a:p>
          <a:p>
            <a:pPr>
              <a:buNone/>
            </a:pPr>
            <a:endParaRPr lang="id-ID" dirty="0" smtClean="0"/>
          </a:p>
          <a:p>
            <a:pPr lvl="0"/>
            <a:r>
              <a:rPr lang="id-ID" dirty="0" smtClean="0"/>
              <a:t>Defisiensi Oksigen</a:t>
            </a:r>
            <a:endParaRPr lang="en-US" dirty="0" smtClean="0"/>
          </a:p>
          <a:p>
            <a:pPr lvl="0"/>
            <a:endParaRPr lang="id-ID" dirty="0" smtClean="0"/>
          </a:p>
          <a:p>
            <a:pPr lvl="0"/>
            <a:r>
              <a:rPr lang="id-ID" dirty="0" smtClean="0"/>
              <a:t>Partikulat toksik</a:t>
            </a:r>
            <a:endParaRPr lang="en-US" dirty="0" smtClean="0"/>
          </a:p>
          <a:p>
            <a:pPr lvl="0"/>
            <a:endParaRPr lang="id-ID" dirty="0" smtClean="0"/>
          </a:p>
          <a:p>
            <a:pPr lvl="0"/>
            <a:r>
              <a:rPr lang="id-ID" dirty="0" smtClean="0"/>
              <a:t>Gas bersifat toksik </a:t>
            </a:r>
          </a:p>
          <a:p>
            <a:pPr>
              <a:buNone/>
            </a:pP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TWA – </a:t>
            </a:r>
            <a:r>
              <a:rPr lang="en-US" dirty="0" err="1" smtClean="0"/>
              <a:t>Zat</a:t>
            </a:r>
            <a:r>
              <a:rPr lang="en-US" dirty="0" smtClean="0"/>
              <a:t> Kimia </a:t>
            </a:r>
            <a:endParaRPr lang="id-ID" dirty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625975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sz="2400" dirty="0" smtClean="0"/>
          </a:p>
          <a:p>
            <a:r>
              <a:rPr lang="en-US" sz="2400" dirty="0" err="1" smtClean="0"/>
              <a:t>Hanya</a:t>
            </a:r>
            <a:r>
              <a:rPr lang="en-US" sz="2400" dirty="0" smtClean="0"/>
              <a:t> </a:t>
            </a:r>
            <a:r>
              <a:rPr lang="en-US" sz="2400" dirty="0" err="1" smtClean="0"/>
              <a:t>digunakan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yang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mempunyai</a:t>
            </a:r>
            <a:r>
              <a:rPr lang="en-US" sz="2400" dirty="0" smtClean="0"/>
              <a:t> C </a:t>
            </a:r>
          </a:p>
          <a:p>
            <a:r>
              <a:rPr lang="en-US" sz="2400" dirty="0" err="1" smtClean="0"/>
              <a:t>Berlaku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melebihi</a:t>
            </a:r>
            <a:r>
              <a:rPr lang="en-US" sz="2400" dirty="0" smtClean="0"/>
              <a:t> 15 </a:t>
            </a:r>
            <a:r>
              <a:rPr lang="en-US" sz="2400" dirty="0" err="1" smtClean="0"/>
              <a:t>menit</a:t>
            </a:r>
            <a:r>
              <a:rPr lang="en-US" sz="2400" dirty="0" smtClean="0"/>
              <a:t> </a:t>
            </a:r>
            <a:r>
              <a:rPr lang="en-US" sz="2400" dirty="0" smtClean="0">
                <a:sym typeface="Wingdings" pitchFamily="2" charset="2"/>
              </a:rPr>
              <a:t> STEL</a:t>
            </a:r>
          </a:p>
          <a:p>
            <a:pPr>
              <a:buFont typeface="Wingdings 2" pitchFamily="18" charset="2"/>
              <a:buNone/>
            </a:pPr>
            <a:r>
              <a:rPr lang="en-US" sz="2400" dirty="0" smtClean="0">
                <a:sym typeface="Wingdings" pitchFamily="2" charset="2"/>
              </a:rPr>
              <a:t>     </a:t>
            </a:r>
            <a:r>
              <a:rPr lang="en-US" sz="2400" dirty="0" err="1" smtClean="0">
                <a:sym typeface="Wingdings" pitchFamily="2" charset="2"/>
              </a:rPr>
              <a:t>Contoh</a:t>
            </a:r>
            <a:r>
              <a:rPr lang="en-US" sz="2400" dirty="0" smtClean="0">
                <a:sym typeface="Wingdings" pitchFamily="2" charset="2"/>
              </a:rPr>
              <a:t>: </a:t>
            </a:r>
          </a:p>
          <a:p>
            <a:pPr>
              <a:buFont typeface="Wingdings 2" pitchFamily="18" charset="2"/>
              <a:buNone/>
            </a:pPr>
            <a:r>
              <a:rPr lang="en-US" sz="2400" dirty="0" smtClean="0">
                <a:sym typeface="Wingdings" pitchFamily="2" charset="2"/>
              </a:rPr>
              <a:t>                   Manganese TLV 5mg/M</a:t>
            </a:r>
            <a:r>
              <a:rPr lang="en-US" sz="2400" baseline="30000" dirty="0" smtClean="0">
                <a:sym typeface="Wingdings" pitchFamily="2" charset="2"/>
              </a:rPr>
              <a:t>3  </a:t>
            </a:r>
            <a:r>
              <a:rPr lang="en-US" sz="2400" dirty="0" smtClean="0">
                <a:sym typeface="Wingdings" pitchFamily="2" charset="2"/>
              </a:rPr>
              <a:t> - C   </a:t>
            </a:r>
            <a:r>
              <a:rPr lang="en-US" sz="2400" dirty="0" err="1" smtClean="0">
                <a:sym typeface="Wingdings" pitchFamily="2" charset="2"/>
              </a:rPr>
              <a:t>tdk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ada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faktor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uji</a:t>
            </a:r>
            <a:endParaRPr lang="en-US" sz="2400" dirty="0" smtClean="0">
              <a:sym typeface="Wingdings" pitchFamily="2" charset="2"/>
            </a:endParaRPr>
          </a:p>
          <a:p>
            <a:pPr>
              <a:buFont typeface="Wingdings 2" pitchFamily="18" charset="2"/>
              <a:buNone/>
            </a:pPr>
            <a:endParaRPr lang="en-US" sz="2400" dirty="0" smtClean="0"/>
          </a:p>
          <a:p>
            <a:endParaRPr lang="id-ID" dirty="0" smtClean="0"/>
          </a:p>
        </p:txBody>
      </p:sp>
      <p:graphicFrame>
        <p:nvGraphicFramePr>
          <p:cNvPr id="4" name="Group 60"/>
          <p:cNvGraphicFramePr>
            <a:graphicFrameLocks/>
          </p:cNvGraphicFramePr>
          <p:nvPr/>
        </p:nvGraphicFramePr>
        <p:xfrm>
          <a:off x="914400" y="1676400"/>
          <a:ext cx="7772400" cy="3047999"/>
        </p:xfrm>
        <a:graphic>
          <a:graphicData uri="http://schemas.openxmlformats.org/drawingml/2006/table">
            <a:tbl>
              <a:tblPr>
                <a:tableStyleId>{912C8C85-51F0-491E-9774-3900AFEF0FD7}</a:tableStyleId>
              </a:tblPr>
              <a:tblGrid>
                <a:gridCol w="1587910"/>
                <a:gridCol w="1504335"/>
                <a:gridCol w="4680155"/>
              </a:tblGrid>
              <a:tr h="7304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Kisaran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TLV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Faktor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n-US" sz="20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uji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TLV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Contoh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7304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0-1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TLV</a:t>
                      </a:r>
                      <a:r>
                        <a:rPr kumimoji="0" lang="en-US" sz="2000" u="none" strike="noStrike" cap="none" normalizeH="0" baseline="-25000" smtClean="0">
                          <a:ln>
                            <a:noFill/>
                          </a:ln>
                          <a:effectLst/>
                        </a:rPr>
                        <a:t>Pb</a:t>
                      </a: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=0,2 mg/m</a:t>
                      </a:r>
                      <a:r>
                        <a:rPr kumimoji="0" lang="en-US" sz="2000" u="none" strike="noStrike" cap="none" normalizeH="0" baseline="3000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, boleh sampai 3x0,2=0,6 mg/m</a:t>
                      </a:r>
                      <a:r>
                        <a:rPr kumimoji="0" lang="en-US" sz="2000" u="none" strike="noStrike" cap="none" normalizeH="0" baseline="3000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en-US" sz="2000" b="0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4303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0" lang="en-US" sz="2000" u="none" strike="noStrike" cap="none" normalizeH="0" baseline="30000" dirty="0" smtClean="0">
                          <a:ln>
                            <a:noFill/>
                          </a:ln>
                          <a:effectLst/>
                        </a:rPr>
                        <a:t>+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-10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TLV </a:t>
                      </a:r>
                      <a:r>
                        <a:rPr kumimoji="0" lang="en-US" sz="2000" u="none" strike="noStrike" cap="none" normalizeH="0" baseline="-25000" dirty="0" smtClean="0">
                          <a:ln>
                            <a:noFill/>
                          </a:ln>
                          <a:effectLst/>
                        </a:rPr>
                        <a:t>acetic </a:t>
                      </a:r>
                      <a:r>
                        <a:rPr kumimoji="0" lang="en-US" sz="2000" u="none" strike="noStrike" cap="none" normalizeH="0" baseline="-25000" dirty="0" err="1" smtClean="0">
                          <a:ln>
                            <a:noFill/>
                          </a:ln>
                          <a:effectLst/>
                        </a:rPr>
                        <a:t>anhidrida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=5ppm, 2x5ppm=10ppm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4263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r>
                        <a:rPr kumimoji="0" lang="en-US" sz="2000" u="none" strike="noStrike" cap="none" normalizeH="0" baseline="30000" smtClean="0">
                          <a:ln>
                            <a:noFill/>
                          </a:ln>
                          <a:effectLst/>
                        </a:rPr>
                        <a:t>+</a:t>
                      </a: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-100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1,5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TLV</a:t>
                      </a:r>
                      <a:r>
                        <a:rPr kumimoji="0" lang="en-US" sz="2000" u="none" strike="noStrike" cap="none" normalizeH="0" baseline="-25000" smtClean="0">
                          <a:ln>
                            <a:noFill/>
                          </a:ln>
                          <a:effectLst/>
                        </a:rPr>
                        <a:t>CO</a:t>
                      </a: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=50ppm, 50x1,5=75ppm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  <a:tr h="7304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100</a:t>
                      </a:r>
                      <a:r>
                        <a:rPr kumimoji="0" lang="en-US" sz="2000" u="none" strike="noStrike" cap="none" normalizeH="0" baseline="30000" smtClean="0">
                          <a:ln>
                            <a:noFill/>
                          </a:ln>
                          <a:effectLst/>
                        </a:rPr>
                        <a:t>+</a:t>
                      </a:r>
                      <a:r>
                        <a:rPr kumimoji="0" lang="en-US" sz="20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-1000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1,25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TLV </a:t>
                      </a:r>
                      <a:r>
                        <a:rPr kumimoji="0" lang="en-US" sz="2000" u="none" strike="noStrike" cap="none" normalizeH="0" baseline="-25000" dirty="0" smtClean="0">
                          <a:ln>
                            <a:noFill/>
                          </a:ln>
                          <a:effectLst/>
                        </a:rPr>
                        <a:t>CH3 chloroform</a:t>
                      </a:r>
                      <a:r>
                        <a:rPr kumimoji="0" lang="en-US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=350ppm, 350x1,25=438ppm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Klasifikasi</a:t>
            </a:r>
            <a:r>
              <a:rPr lang="en-US" dirty="0" smtClean="0"/>
              <a:t> Respirator 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 </a:t>
            </a:r>
            <a:r>
              <a:rPr lang="id-ID" b="1" dirty="0" smtClean="0"/>
              <a:t>Respirator Pembersih Udara</a:t>
            </a:r>
            <a:r>
              <a:rPr lang="en-US" b="1" dirty="0" smtClean="0"/>
              <a:t>:</a:t>
            </a:r>
            <a:r>
              <a:rPr lang="id-ID" b="1" dirty="0" smtClean="0"/>
              <a:t> </a:t>
            </a:r>
            <a:endParaRPr lang="en-US" b="1" dirty="0" smtClean="0"/>
          </a:p>
          <a:p>
            <a:pPr indent="95250"/>
            <a:r>
              <a:rPr lang="en-US" dirty="0" smtClean="0"/>
              <a:t>    </a:t>
            </a:r>
            <a:r>
              <a:rPr lang="id-ID" dirty="0" smtClean="0"/>
              <a:t>penyisih partikulat</a:t>
            </a:r>
            <a:endParaRPr lang="en-US" dirty="0" smtClean="0"/>
          </a:p>
          <a:p>
            <a:pPr indent="95250"/>
            <a:r>
              <a:rPr lang="en-US" dirty="0" smtClean="0"/>
              <a:t>   </a:t>
            </a:r>
            <a:r>
              <a:rPr lang="id-ID" dirty="0" smtClean="0"/>
              <a:t> penyisih uap dan </a:t>
            </a:r>
            <a:r>
              <a:rPr lang="id-ID" dirty="0" smtClean="0"/>
              <a:t>gas</a:t>
            </a:r>
            <a:endParaRPr lang="en-US" dirty="0" smtClean="0"/>
          </a:p>
          <a:p>
            <a:pPr indent="95250"/>
            <a:r>
              <a:rPr lang="en-US" dirty="0" smtClean="0"/>
              <a:t>    </a:t>
            </a:r>
            <a:r>
              <a:rPr lang="id-ID" dirty="0" smtClean="0"/>
              <a:t>kombinasi penyisih partikulat dan gas</a:t>
            </a:r>
            <a:endParaRPr lang="en-US" b="1" dirty="0" smtClean="0"/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r>
              <a:rPr lang="id-ID" b="1" dirty="0" smtClean="0"/>
              <a:t> Respirator dengan Suplai Udara</a:t>
            </a:r>
            <a:r>
              <a:rPr lang="en-US" b="1" dirty="0" smtClean="0"/>
              <a:t>:</a:t>
            </a:r>
          </a:p>
          <a:p>
            <a:pPr indent="19050"/>
            <a:r>
              <a:rPr lang="en-US" i="1" dirty="0" smtClean="0"/>
              <a:t>     </a:t>
            </a:r>
            <a:r>
              <a:rPr lang="id-ID" i="1" dirty="0" smtClean="0"/>
              <a:t>self-contained breathing apparatus</a:t>
            </a:r>
            <a:endParaRPr lang="en-US" i="1" dirty="0" smtClean="0"/>
          </a:p>
          <a:p>
            <a:pPr indent="19050"/>
            <a:r>
              <a:rPr lang="en-US" i="1" dirty="0" smtClean="0"/>
              <a:t>    </a:t>
            </a:r>
            <a:r>
              <a:rPr lang="id-ID" i="1" dirty="0" smtClean="0"/>
              <a:t> supplied air respirator </a:t>
            </a:r>
            <a:r>
              <a:rPr lang="id-ID" dirty="0" smtClean="0"/>
              <a:t> </a:t>
            </a:r>
            <a:endParaRPr lang="en-US" dirty="0" smtClean="0"/>
          </a:p>
          <a:p>
            <a:pPr indent="19050"/>
            <a:r>
              <a:rPr lang="en-US" dirty="0" smtClean="0"/>
              <a:t>    </a:t>
            </a:r>
            <a:r>
              <a:rPr lang="id-ID" dirty="0" smtClean="0"/>
              <a:t> kombinasi antara keduanya</a:t>
            </a:r>
          </a:p>
          <a:p>
            <a:pPr>
              <a:buNone/>
            </a:pP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 dirty="0"/>
          </a:p>
        </p:txBody>
      </p:sp>
      <p:pic>
        <p:nvPicPr>
          <p:cNvPr id="4" name="Content Placeholder 3" descr="tight fit masker 1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533400"/>
            <a:ext cx="4191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loose fitting respirator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676400"/>
            <a:ext cx="3657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029200" y="304800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Jenis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Facepiece</a:t>
            </a:r>
            <a:endParaRPr lang="id-ID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14400"/>
            <a:ext cx="5486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Content Placeholder 3"/>
          <p:cNvPicPr>
            <a:picLocks noGrp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905000"/>
            <a:ext cx="4267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4338935"/>
            <a:ext cx="457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24000" indent="-1524000"/>
            <a:r>
              <a:rPr lang="en-US" sz="1600" b="1" dirty="0" smtClean="0"/>
              <a:t>Cartridge: volume sorbent &lt;&lt; ,  50 – 200 cm3</a:t>
            </a:r>
            <a:endParaRPr lang="id-ID" sz="1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648200" y="5638800"/>
            <a:ext cx="4495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Canister: </a:t>
            </a:r>
            <a:r>
              <a:rPr lang="en-US" sz="1600" b="1" dirty="0" err="1" smtClean="0"/>
              <a:t>vol</a:t>
            </a:r>
            <a:r>
              <a:rPr lang="en-US" sz="1600" b="1" dirty="0" smtClean="0"/>
              <a:t> sorbent 250 – 500 cm3 </a:t>
            </a:r>
            <a:endParaRPr lang="id-ID" sz="1600" b="1" dirty="0"/>
          </a:p>
        </p:txBody>
      </p:sp>
      <p:sp>
        <p:nvSpPr>
          <p:cNvPr id="8" name="Rectangle 7"/>
          <p:cNvSpPr/>
          <p:nvPr/>
        </p:nvSpPr>
        <p:spPr>
          <a:xfrm>
            <a:off x="2895600" y="152400"/>
            <a:ext cx="44855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err="1" smtClean="0"/>
              <a:t>Penyisih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uap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dan</a:t>
            </a:r>
            <a:r>
              <a:rPr lang="en-US" sz="3200" b="1" dirty="0" smtClean="0"/>
              <a:t> gas </a:t>
            </a:r>
            <a:endParaRPr lang="id-ID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Kode</a:t>
            </a:r>
            <a:r>
              <a:rPr lang="en-US" dirty="0" smtClean="0"/>
              <a:t> </a:t>
            </a:r>
            <a:r>
              <a:rPr lang="en-US" dirty="0" err="1" smtClean="0"/>
              <a:t>warna</a:t>
            </a:r>
            <a:r>
              <a:rPr lang="en-US" dirty="0" smtClean="0"/>
              <a:t> Cartridge/Canister</a:t>
            </a:r>
            <a:endParaRPr lang="id-ID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09600" y="1752598"/>
          <a:ext cx="8001000" cy="3962401"/>
        </p:xfrm>
        <a:graphic>
          <a:graphicData uri="http://schemas.openxmlformats.org/drawingml/2006/table">
            <a:tbl>
              <a:tblPr/>
              <a:tblGrid>
                <a:gridCol w="594443"/>
                <a:gridCol w="1922034"/>
                <a:gridCol w="5484523"/>
              </a:tblGrid>
              <a:tr h="8805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No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Warna </a:t>
                      </a:r>
                      <a:r>
                        <a:rPr lang="en-AU" sz="1800" i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canister/cartridge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Jenis kontaminan 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2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Putih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Gas Asam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2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Hitam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Uap organik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2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3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Hijau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Gas amonia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2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4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Kuning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Gas Asam dan uap organik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2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5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Magenta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Materi radiaktif atau partikulat radioaktif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2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6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Oranye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Debu, fumes, dan mist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02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7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Olive</a:t>
                      </a:r>
                      <a:endParaRPr lang="id-ID" sz="180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d-ID" sz="1800" dirty="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Debu, fume dan mist</a:t>
                      </a:r>
                      <a:endParaRPr lang="id-ID" sz="1800" dirty="0">
                        <a:latin typeface="Tahoma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04800"/>
            <a:ext cx="2009955" cy="259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304800"/>
            <a:ext cx="2013229" cy="2603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791200" y="76200"/>
            <a:ext cx="32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Jenis</a:t>
            </a:r>
            <a:r>
              <a:rPr lang="en-US" sz="2400" b="1" dirty="0" smtClean="0"/>
              <a:t> Respirator</a:t>
            </a:r>
            <a:endParaRPr lang="id-ID" sz="2400" b="1" dirty="0"/>
          </a:p>
        </p:txBody>
      </p:sp>
      <p:pic>
        <p:nvPicPr>
          <p:cNvPr id="5" name="Picture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3581400"/>
            <a:ext cx="2156270" cy="2762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57200" y="6367046"/>
            <a:ext cx="347441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1600" b="1" i="1" dirty="0" smtClean="0"/>
              <a:t>Powered Air-Purifying Respirator</a:t>
            </a:r>
            <a:r>
              <a:rPr lang="id-ID" sz="1600" b="1" dirty="0" smtClean="0"/>
              <a:t> </a:t>
            </a:r>
            <a:endParaRPr lang="id-ID" sz="1600" b="1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81000" y="2895600"/>
            <a:ext cx="4267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Respirator pembersih udara </a:t>
            </a:r>
            <a:r>
              <a:rPr kumimoji="0" lang="id-ID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half mask</a:t>
            </a:r>
            <a:r>
              <a:rPr kumimoji="0" lang="id-ID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 (kiri) dan </a:t>
            </a:r>
            <a:r>
              <a:rPr kumimoji="0" lang="id-ID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full facepiece</a:t>
            </a:r>
            <a:r>
              <a:rPr kumimoji="0" lang="id-ID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 (kanan) (4</a:t>
            </a:r>
            <a:r>
              <a:rPr kumimoji="0" lang="en-A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imes New Roman" pitchFamily="18" charset="0"/>
                <a:cs typeface="Tahoma" pitchFamily="34" charset="0"/>
              </a:rPr>
              <a:t>)</a:t>
            </a:r>
            <a:endParaRPr kumimoji="0" lang="en-A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533400"/>
            <a:ext cx="2070340" cy="2676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4419600" y="32766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d-ID" sz="1600" b="1" dirty="0" smtClean="0"/>
              <a:t>Respirator jenis </a:t>
            </a:r>
            <a:r>
              <a:rPr lang="id-ID" sz="1600" b="1" i="1" dirty="0" smtClean="0"/>
              <a:t>S</a:t>
            </a:r>
            <a:r>
              <a:rPr lang="en-GB" sz="1600" b="1" i="1" dirty="0" smtClean="0"/>
              <a:t>elf </a:t>
            </a:r>
            <a:r>
              <a:rPr lang="id-ID" sz="1600" b="1" i="1" dirty="0" smtClean="0"/>
              <a:t>C</a:t>
            </a:r>
            <a:r>
              <a:rPr lang="en-GB" sz="1600" b="1" i="1" dirty="0" err="1" smtClean="0"/>
              <a:t>ontained</a:t>
            </a:r>
            <a:r>
              <a:rPr lang="en-GB" sz="1600" b="1" i="1" dirty="0" smtClean="0"/>
              <a:t> </a:t>
            </a:r>
            <a:r>
              <a:rPr lang="id-ID" sz="1600" b="1" i="1" dirty="0" smtClean="0"/>
              <a:t>B</a:t>
            </a:r>
            <a:r>
              <a:rPr lang="en-GB" sz="1600" b="1" i="1" dirty="0" err="1" smtClean="0"/>
              <a:t>reathing</a:t>
            </a:r>
            <a:r>
              <a:rPr lang="en-GB" sz="1600" b="1" i="1" dirty="0" smtClean="0"/>
              <a:t> </a:t>
            </a:r>
            <a:r>
              <a:rPr lang="id-ID" sz="1600" b="1" i="1" dirty="0" smtClean="0"/>
              <a:t>A</a:t>
            </a:r>
            <a:r>
              <a:rPr lang="en-GB" sz="1600" b="1" i="1" dirty="0" err="1" smtClean="0"/>
              <a:t>pparatus</a:t>
            </a:r>
            <a:r>
              <a:rPr lang="en-GB" sz="1600" b="1" dirty="0" smtClean="0"/>
              <a:t> </a:t>
            </a:r>
            <a:endParaRPr lang="id-ID" sz="1600" b="1" dirty="0"/>
          </a:p>
        </p:txBody>
      </p:sp>
      <p:pic>
        <p:nvPicPr>
          <p:cNvPr id="10" name="Picture 9" descr="C:\Users\Dwina Roosmini\Documents\Data Nina\Kesehatan Lingkungan Kerja\BUKU\airline respirator.gif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7400" y="3962400"/>
            <a:ext cx="2745062" cy="25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5867400" y="6488668"/>
            <a:ext cx="21082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b="1" i="1" dirty="0" smtClean="0"/>
              <a:t>Airline respirator</a:t>
            </a:r>
            <a:r>
              <a:rPr lang="id-ID" b="1" dirty="0" smtClean="0"/>
              <a:t> </a:t>
            </a:r>
            <a:endParaRPr lang="id-ID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80" name="Rectangle 7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d-ID"/>
          </a:p>
        </p:txBody>
      </p:sp>
      <p:grpSp>
        <p:nvGrpSpPr>
          <p:cNvPr id="123905" name="Group 1"/>
          <p:cNvGrpSpPr>
            <a:grpSpLocks noChangeAspect="1"/>
          </p:cNvGrpSpPr>
          <p:nvPr/>
        </p:nvGrpSpPr>
        <p:grpSpPr bwMode="auto">
          <a:xfrm>
            <a:off x="76200" y="555625"/>
            <a:ext cx="8915400" cy="5159375"/>
            <a:chOff x="1555" y="1980"/>
            <a:chExt cx="14040" cy="8126"/>
          </a:xfrm>
        </p:grpSpPr>
        <p:sp>
          <p:nvSpPr>
            <p:cNvPr id="123979" name="AutoShape 75"/>
            <p:cNvSpPr>
              <a:spLocks noChangeAspect="1" noChangeArrowheads="1" noTextEdit="1"/>
            </p:cNvSpPr>
            <p:nvPr/>
          </p:nvSpPr>
          <p:spPr bwMode="auto">
            <a:xfrm>
              <a:off x="1555" y="1980"/>
              <a:ext cx="14040" cy="8126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78" name="Text Box 74"/>
            <p:cNvSpPr txBox="1">
              <a:spLocks noChangeArrowheads="1"/>
            </p:cNvSpPr>
            <p:nvPr/>
          </p:nvSpPr>
          <p:spPr bwMode="auto">
            <a:xfrm>
              <a:off x="6514" y="1980"/>
              <a:ext cx="1701" cy="42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id-ID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BAHAYA</a:t>
              </a:r>
              <a:endParaRPr kumimoji="0" lang="id-ID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77" name="Text Box 73"/>
            <p:cNvSpPr txBox="1">
              <a:spLocks noChangeArrowheads="1"/>
            </p:cNvSpPr>
            <p:nvPr/>
          </p:nvSpPr>
          <p:spPr bwMode="auto">
            <a:xfrm>
              <a:off x="4075" y="3130"/>
              <a:ext cx="1620" cy="56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  DEFISIENSI         </a:t>
              </a:r>
              <a:endPara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  OKSIGEN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76" name="Text Box 72"/>
            <p:cNvSpPr txBox="1">
              <a:spLocks noChangeArrowheads="1"/>
            </p:cNvSpPr>
            <p:nvPr/>
          </p:nvSpPr>
          <p:spPr bwMode="auto">
            <a:xfrm>
              <a:off x="7855" y="3130"/>
              <a:ext cx="1800" cy="56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  KONTAMINAN </a:t>
              </a:r>
              <a:endPara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  TOKSIK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75" name="Text Box 71"/>
            <p:cNvSpPr txBox="1">
              <a:spLocks noChangeArrowheads="1"/>
            </p:cNvSpPr>
            <p:nvPr/>
          </p:nvSpPr>
          <p:spPr bwMode="auto">
            <a:xfrm>
              <a:off x="1735" y="4424"/>
              <a:ext cx="2503" cy="56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SELF-CONTAINED</a:t>
              </a:r>
              <a:r>
                <a:rPr kumimoji="0" lang="id-ID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 BREATHING</a:t>
              </a: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  APPARATUS</a:t>
              </a:r>
              <a:endPara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74" name="Text Box 70"/>
            <p:cNvSpPr txBox="1">
              <a:spLocks noChangeArrowheads="1"/>
            </p:cNvSpPr>
            <p:nvPr/>
          </p:nvSpPr>
          <p:spPr bwMode="auto">
            <a:xfrm>
              <a:off x="4794" y="4474"/>
              <a:ext cx="1800" cy="56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HOSE MASK WITH BLOWER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73" name="Text Box 69"/>
            <p:cNvSpPr txBox="1">
              <a:spLocks noChangeArrowheads="1"/>
            </p:cNvSpPr>
            <p:nvPr/>
          </p:nvSpPr>
          <p:spPr bwMode="auto">
            <a:xfrm>
              <a:off x="6955" y="4425"/>
              <a:ext cx="720" cy="4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GAS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72" name="Text Box 68"/>
            <p:cNvSpPr txBox="1">
              <a:spLocks noChangeArrowheads="1"/>
            </p:cNvSpPr>
            <p:nvPr/>
          </p:nvSpPr>
          <p:spPr bwMode="auto">
            <a:xfrm>
              <a:off x="9295" y="4432"/>
              <a:ext cx="2520" cy="4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GAS DAN PARTIKULAT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71" name="Text Box 67"/>
            <p:cNvSpPr txBox="1">
              <a:spLocks noChangeArrowheads="1"/>
            </p:cNvSpPr>
            <p:nvPr/>
          </p:nvSpPr>
          <p:spPr bwMode="auto">
            <a:xfrm>
              <a:off x="11995" y="4423"/>
              <a:ext cx="1620" cy="4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PARTIKULAT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70" name="Text Box 66"/>
            <p:cNvSpPr txBox="1">
              <a:spLocks noChangeArrowheads="1"/>
            </p:cNvSpPr>
            <p:nvPr/>
          </p:nvSpPr>
          <p:spPr bwMode="auto">
            <a:xfrm>
              <a:off x="3803" y="5440"/>
              <a:ext cx="2520" cy="56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IMMEDIATELY DANGEROUS TO LIFE</a:t>
              </a:r>
              <a:r>
                <a:rPr kumimoji="0" lang="id-ID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 OR HEALTH (IDLH)</a:t>
              </a:r>
              <a:endParaRPr kumimoji="0" lang="id-ID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69" name="Text Box 65"/>
            <p:cNvSpPr txBox="1">
              <a:spLocks noChangeArrowheads="1"/>
            </p:cNvSpPr>
            <p:nvPr/>
          </p:nvSpPr>
          <p:spPr bwMode="auto">
            <a:xfrm>
              <a:off x="6683" y="5425"/>
              <a:ext cx="3220" cy="56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NOT IMMEDIATELY DANGEROUS TO LIFE</a:t>
              </a:r>
              <a:r>
                <a:rPr kumimoji="0" lang="id-ID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 OR HEALTH</a:t>
              </a:r>
              <a:endParaRPr kumimoji="0" lang="id-ID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68" name="Line 64"/>
            <p:cNvSpPr>
              <a:spLocks noChangeShapeType="1"/>
            </p:cNvSpPr>
            <p:nvPr/>
          </p:nvSpPr>
          <p:spPr bwMode="auto">
            <a:xfrm>
              <a:off x="4975" y="2712"/>
              <a:ext cx="378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67" name="Line 63"/>
            <p:cNvSpPr>
              <a:spLocks noChangeShapeType="1"/>
            </p:cNvSpPr>
            <p:nvPr/>
          </p:nvSpPr>
          <p:spPr bwMode="auto">
            <a:xfrm>
              <a:off x="4975" y="2698"/>
              <a:ext cx="1" cy="4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66" name="Line 62"/>
            <p:cNvSpPr>
              <a:spLocks noChangeShapeType="1"/>
            </p:cNvSpPr>
            <p:nvPr/>
          </p:nvSpPr>
          <p:spPr bwMode="auto">
            <a:xfrm>
              <a:off x="8753" y="2705"/>
              <a:ext cx="1" cy="4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65" name="Line 61"/>
            <p:cNvSpPr>
              <a:spLocks noChangeShapeType="1"/>
            </p:cNvSpPr>
            <p:nvPr/>
          </p:nvSpPr>
          <p:spPr bwMode="auto">
            <a:xfrm>
              <a:off x="7315" y="2408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64" name="Line 60"/>
            <p:cNvSpPr>
              <a:spLocks noChangeShapeType="1"/>
            </p:cNvSpPr>
            <p:nvPr/>
          </p:nvSpPr>
          <p:spPr bwMode="auto">
            <a:xfrm>
              <a:off x="2997" y="4140"/>
              <a:ext cx="270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63" name="Line 59"/>
            <p:cNvSpPr>
              <a:spLocks noChangeShapeType="1"/>
            </p:cNvSpPr>
            <p:nvPr/>
          </p:nvSpPr>
          <p:spPr bwMode="auto">
            <a:xfrm>
              <a:off x="2997" y="4141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62" name="Line 58"/>
            <p:cNvSpPr>
              <a:spLocks noChangeShapeType="1"/>
            </p:cNvSpPr>
            <p:nvPr/>
          </p:nvSpPr>
          <p:spPr bwMode="auto">
            <a:xfrm>
              <a:off x="5693" y="4141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61" name="Line 57"/>
            <p:cNvSpPr>
              <a:spLocks noChangeShapeType="1"/>
            </p:cNvSpPr>
            <p:nvPr/>
          </p:nvSpPr>
          <p:spPr bwMode="auto">
            <a:xfrm>
              <a:off x="4974" y="3715"/>
              <a:ext cx="1" cy="4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60" name="Line 56"/>
            <p:cNvSpPr>
              <a:spLocks noChangeShapeType="1"/>
            </p:cNvSpPr>
            <p:nvPr/>
          </p:nvSpPr>
          <p:spPr bwMode="auto">
            <a:xfrm>
              <a:off x="7316" y="4141"/>
              <a:ext cx="522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59" name="Line 55"/>
            <p:cNvSpPr>
              <a:spLocks noChangeShapeType="1"/>
            </p:cNvSpPr>
            <p:nvPr/>
          </p:nvSpPr>
          <p:spPr bwMode="auto">
            <a:xfrm>
              <a:off x="7314" y="4142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58" name="Line 54"/>
            <p:cNvSpPr>
              <a:spLocks noChangeShapeType="1"/>
            </p:cNvSpPr>
            <p:nvPr/>
          </p:nvSpPr>
          <p:spPr bwMode="auto">
            <a:xfrm>
              <a:off x="10555" y="4140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57" name="Line 53"/>
            <p:cNvSpPr>
              <a:spLocks noChangeShapeType="1"/>
            </p:cNvSpPr>
            <p:nvPr/>
          </p:nvSpPr>
          <p:spPr bwMode="auto">
            <a:xfrm>
              <a:off x="12534" y="4142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56" name="Line 52"/>
            <p:cNvSpPr>
              <a:spLocks noChangeShapeType="1"/>
            </p:cNvSpPr>
            <p:nvPr/>
          </p:nvSpPr>
          <p:spPr bwMode="auto">
            <a:xfrm>
              <a:off x="8756" y="3715"/>
              <a:ext cx="1" cy="4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55" name="Line 51"/>
            <p:cNvSpPr>
              <a:spLocks noChangeShapeType="1"/>
            </p:cNvSpPr>
            <p:nvPr/>
          </p:nvSpPr>
          <p:spPr bwMode="auto">
            <a:xfrm>
              <a:off x="4975" y="5156"/>
              <a:ext cx="324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54" name="Line 50"/>
            <p:cNvSpPr>
              <a:spLocks noChangeShapeType="1"/>
            </p:cNvSpPr>
            <p:nvPr/>
          </p:nvSpPr>
          <p:spPr bwMode="auto">
            <a:xfrm>
              <a:off x="4976" y="5157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53" name="Line 49"/>
            <p:cNvSpPr>
              <a:spLocks noChangeShapeType="1"/>
            </p:cNvSpPr>
            <p:nvPr/>
          </p:nvSpPr>
          <p:spPr bwMode="auto">
            <a:xfrm>
              <a:off x="8214" y="5142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52" name="Line 48"/>
            <p:cNvSpPr>
              <a:spLocks noChangeShapeType="1"/>
            </p:cNvSpPr>
            <p:nvPr/>
          </p:nvSpPr>
          <p:spPr bwMode="auto">
            <a:xfrm>
              <a:off x="7315" y="4852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51" name="Text Box 47"/>
            <p:cNvSpPr txBox="1">
              <a:spLocks noChangeArrowheads="1"/>
            </p:cNvSpPr>
            <p:nvPr/>
          </p:nvSpPr>
          <p:spPr bwMode="auto">
            <a:xfrm>
              <a:off x="10915" y="5441"/>
              <a:ext cx="1440" cy="86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DEBU, </a:t>
              </a: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MIST, FUME RE</a:t>
              </a:r>
              <a:r>
                <a:rPr kumimoji="0" lang="id-ID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S</a:t>
              </a: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PIRATOR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50" name="Text Box 46"/>
            <p:cNvSpPr txBox="1">
              <a:spLocks noChangeArrowheads="1"/>
            </p:cNvSpPr>
            <p:nvPr/>
          </p:nvSpPr>
          <p:spPr bwMode="auto">
            <a:xfrm>
              <a:off x="12452" y="5441"/>
              <a:ext cx="1497" cy="85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AIR-LINE RESPIRATO</a:t>
              </a:r>
              <a:r>
                <a:rPr kumimoji="0" lang="id-ID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R</a:t>
              </a:r>
              <a:endParaRPr kumimoji="0" lang="id-ID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49" name="Text Box 45"/>
            <p:cNvSpPr txBox="1">
              <a:spLocks noChangeArrowheads="1"/>
            </p:cNvSpPr>
            <p:nvPr/>
          </p:nvSpPr>
          <p:spPr bwMode="auto">
            <a:xfrm>
              <a:off x="14114" y="5441"/>
              <a:ext cx="1481" cy="86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ABRASIVE BLASTING RESPIRATOR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48" name="Line 44"/>
            <p:cNvSpPr>
              <a:spLocks noChangeShapeType="1"/>
            </p:cNvSpPr>
            <p:nvPr/>
          </p:nvSpPr>
          <p:spPr bwMode="auto">
            <a:xfrm>
              <a:off x="12893" y="4848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47" name="Line 43"/>
            <p:cNvSpPr>
              <a:spLocks noChangeShapeType="1"/>
            </p:cNvSpPr>
            <p:nvPr/>
          </p:nvSpPr>
          <p:spPr bwMode="auto">
            <a:xfrm>
              <a:off x="11636" y="5157"/>
              <a:ext cx="324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46" name="Line 42"/>
            <p:cNvSpPr>
              <a:spLocks noChangeShapeType="1"/>
            </p:cNvSpPr>
            <p:nvPr/>
          </p:nvSpPr>
          <p:spPr bwMode="auto">
            <a:xfrm>
              <a:off x="11636" y="5158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45" name="Line 41"/>
            <p:cNvSpPr>
              <a:spLocks noChangeShapeType="1"/>
            </p:cNvSpPr>
            <p:nvPr/>
          </p:nvSpPr>
          <p:spPr bwMode="auto">
            <a:xfrm>
              <a:off x="13074" y="5158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44" name="Line 40"/>
            <p:cNvSpPr>
              <a:spLocks noChangeShapeType="1"/>
            </p:cNvSpPr>
            <p:nvPr/>
          </p:nvSpPr>
          <p:spPr bwMode="auto">
            <a:xfrm>
              <a:off x="14874" y="5158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43" name="Text Box 39"/>
            <p:cNvSpPr txBox="1">
              <a:spLocks noChangeArrowheads="1"/>
            </p:cNvSpPr>
            <p:nvPr/>
          </p:nvSpPr>
          <p:spPr bwMode="auto">
            <a:xfrm>
              <a:off x="1952" y="6585"/>
              <a:ext cx="1440" cy="8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SELF-CONTAINED</a:t>
              </a:r>
              <a:r>
                <a:rPr kumimoji="0" lang="id-ID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 BREATHING</a:t>
              </a: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  APPARATUS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42" name="Text Box 38"/>
            <p:cNvSpPr txBox="1">
              <a:spLocks noChangeArrowheads="1"/>
            </p:cNvSpPr>
            <p:nvPr/>
          </p:nvSpPr>
          <p:spPr bwMode="auto">
            <a:xfrm>
              <a:off x="3534" y="6585"/>
              <a:ext cx="1440" cy="8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HOSE MASK WITH BLOWER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41" name="Text Box 37"/>
            <p:cNvSpPr txBox="1">
              <a:spLocks noChangeArrowheads="1"/>
            </p:cNvSpPr>
            <p:nvPr/>
          </p:nvSpPr>
          <p:spPr bwMode="auto">
            <a:xfrm>
              <a:off x="5154" y="6586"/>
              <a:ext cx="900" cy="8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GAS</a:t>
              </a:r>
              <a:endPara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MASK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40" name="Text Box 36"/>
            <p:cNvSpPr txBox="1">
              <a:spLocks noChangeArrowheads="1"/>
            </p:cNvSpPr>
            <p:nvPr/>
          </p:nvSpPr>
          <p:spPr bwMode="auto">
            <a:xfrm>
              <a:off x="6225" y="6585"/>
              <a:ext cx="1091" cy="8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AIR-LINE RESPIRA</a:t>
              </a:r>
              <a:r>
                <a:rPr kumimoji="0" lang="id-ID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-</a:t>
              </a: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TOR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39" name="Text Box 35"/>
            <p:cNvSpPr txBox="1">
              <a:spLocks noChangeArrowheads="1"/>
            </p:cNvSpPr>
            <p:nvPr/>
          </p:nvSpPr>
          <p:spPr bwMode="auto">
            <a:xfrm>
              <a:off x="7583" y="6585"/>
              <a:ext cx="1334" cy="85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HOSE MASK WITHOUT BLOWER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38" name="Text Box 34"/>
            <p:cNvSpPr txBox="1">
              <a:spLocks noChangeArrowheads="1"/>
            </p:cNvSpPr>
            <p:nvPr/>
          </p:nvSpPr>
          <p:spPr bwMode="auto">
            <a:xfrm>
              <a:off x="9117" y="6586"/>
              <a:ext cx="1439" cy="84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CHEMICAL CATRIDGE</a:t>
              </a:r>
              <a:endPara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RESP</a:t>
              </a:r>
              <a:r>
                <a:rPr kumimoji="0" lang="id-ID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IRATOR</a:t>
              </a:r>
              <a:endParaRPr kumimoji="0" lang="id-ID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37" name="Line 33"/>
            <p:cNvSpPr>
              <a:spLocks noChangeShapeType="1"/>
            </p:cNvSpPr>
            <p:nvPr/>
          </p:nvSpPr>
          <p:spPr bwMode="auto">
            <a:xfrm>
              <a:off x="10736" y="4848"/>
              <a:ext cx="1" cy="28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36" name="Text Box 32"/>
            <p:cNvSpPr txBox="1">
              <a:spLocks noChangeArrowheads="1"/>
            </p:cNvSpPr>
            <p:nvPr/>
          </p:nvSpPr>
          <p:spPr bwMode="auto">
            <a:xfrm>
              <a:off x="4709" y="7964"/>
              <a:ext cx="2520" cy="56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IMMEDIATELY DANGEROUS TO LIFE</a:t>
              </a:r>
              <a:r>
                <a:rPr kumimoji="0" lang="id-ID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 OR HEALTH</a:t>
              </a:r>
              <a:endParaRPr kumimoji="0" lang="id-ID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35" name="Text Box 31"/>
            <p:cNvSpPr txBox="1">
              <a:spLocks noChangeArrowheads="1"/>
            </p:cNvSpPr>
            <p:nvPr/>
          </p:nvSpPr>
          <p:spPr bwMode="auto">
            <a:xfrm>
              <a:off x="11029" y="7963"/>
              <a:ext cx="3242" cy="56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NOT IMMEDIATELY</a:t>
              </a:r>
              <a:endPara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DANGEROUS TO  LIFE</a:t>
              </a:r>
              <a:r>
                <a:rPr kumimoji="0" lang="id-ID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 OR HEALTH</a:t>
              </a:r>
              <a:endParaRPr kumimoji="0" lang="id-ID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34" name="Text Box 30"/>
            <p:cNvSpPr txBox="1">
              <a:spLocks noChangeArrowheads="1"/>
            </p:cNvSpPr>
            <p:nvPr/>
          </p:nvSpPr>
          <p:spPr bwMode="auto">
            <a:xfrm>
              <a:off x="1555" y="8974"/>
              <a:ext cx="1920" cy="77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SELF-CONTAINED</a:t>
              </a:r>
              <a:r>
                <a:rPr kumimoji="0" lang="id-ID" sz="9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 BREATHING</a:t>
              </a:r>
              <a:r>
                <a:rPr kumimoji="0" lang="en-US" sz="9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  APPARATUS</a:t>
              </a:r>
              <a:endPara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33" name="Line 29"/>
            <p:cNvSpPr>
              <a:spLocks noChangeShapeType="1"/>
            </p:cNvSpPr>
            <p:nvPr/>
          </p:nvSpPr>
          <p:spPr bwMode="auto">
            <a:xfrm>
              <a:off x="6152" y="7680"/>
              <a:ext cx="630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32" name="Line 28"/>
            <p:cNvSpPr>
              <a:spLocks noChangeShapeType="1"/>
            </p:cNvSpPr>
            <p:nvPr/>
          </p:nvSpPr>
          <p:spPr bwMode="auto">
            <a:xfrm>
              <a:off x="6152" y="7681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31" name="Line 27"/>
            <p:cNvSpPr>
              <a:spLocks noChangeShapeType="1"/>
            </p:cNvSpPr>
            <p:nvPr/>
          </p:nvSpPr>
          <p:spPr bwMode="auto">
            <a:xfrm>
              <a:off x="12451" y="7680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30" name="Text Box 26"/>
            <p:cNvSpPr txBox="1">
              <a:spLocks noChangeArrowheads="1"/>
            </p:cNvSpPr>
            <p:nvPr/>
          </p:nvSpPr>
          <p:spPr bwMode="auto">
            <a:xfrm>
              <a:off x="3716" y="9038"/>
              <a:ext cx="2880" cy="4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HOSE MASK WITH BLOWER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29" name="Text Box 25"/>
            <p:cNvSpPr txBox="1">
              <a:spLocks noChangeArrowheads="1"/>
            </p:cNvSpPr>
            <p:nvPr/>
          </p:nvSpPr>
          <p:spPr bwMode="auto">
            <a:xfrm>
              <a:off x="6775" y="8974"/>
              <a:ext cx="2520" cy="4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SPEC</a:t>
              </a:r>
              <a:r>
                <a:rPr kumimoji="0" lang="id-ID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IAL </a:t>
              </a: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FILTER GAS MASK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28" name="Text Box 24"/>
            <p:cNvSpPr txBox="1">
              <a:spLocks noChangeArrowheads="1"/>
            </p:cNvSpPr>
            <p:nvPr/>
          </p:nvSpPr>
          <p:spPr bwMode="auto">
            <a:xfrm>
              <a:off x="9655" y="9540"/>
              <a:ext cx="1800" cy="4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AIR-LINE RESP.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27" name="Text Box 23"/>
            <p:cNvSpPr txBox="1">
              <a:spLocks noChangeArrowheads="1"/>
            </p:cNvSpPr>
            <p:nvPr/>
          </p:nvSpPr>
          <p:spPr bwMode="auto">
            <a:xfrm>
              <a:off x="11564" y="9463"/>
              <a:ext cx="1980" cy="56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HOSE MASK W/O BLOWER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26" name="Text Box 22"/>
            <p:cNvSpPr txBox="1">
              <a:spLocks noChangeArrowheads="1"/>
            </p:cNvSpPr>
            <p:nvPr/>
          </p:nvSpPr>
          <p:spPr bwMode="auto">
            <a:xfrm>
              <a:off x="13615" y="9540"/>
              <a:ext cx="1980" cy="56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SPE</a:t>
              </a:r>
              <a:r>
                <a:rPr kumimoji="0" lang="id-ID" sz="9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CIAL </a:t>
              </a:r>
              <a:r>
                <a:rPr kumimoji="0" lang="en-US" sz="9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FILTER CHEM</a:t>
              </a:r>
              <a:r>
                <a:rPr kumimoji="0" lang="id-ID" sz="9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ICAL </a:t>
              </a:r>
              <a:r>
                <a:rPr kumimoji="0" lang="en-US" sz="9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 Narrow" pitchFamily="34" charset="0"/>
                  <a:ea typeface="Times New Roman" pitchFamily="18" charset="0"/>
                  <a:cs typeface="Calibri" pitchFamily="34" charset="0"/>
                </a:rPr>
                <a:t>CATRIDGE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3925" name="Line 21"/>
            <p:cNvSpPr>
              <a:spLocks noChangeShapeType="1"/>
            </p:cNvSpPr>
            <p:nvPr/>
          </p:nvSpPr>
          <p:spPr bwMode="auto">
            <a:xfrm>
              <a:off x="4977" y="6017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24" name="Line 20"/>
            <p:cNvSpPr>
              <a:spLocks noChangeShapeType="1"/>
            </p:cNvSpPr>
            <p:nvPr/>
          </p:nvSpPr>
          <p:spPr bwMode="auto">
            <a:xfrm>
              <a:off x="8143" y="6017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23" name="Line 19"/>
            <p:cNvSpPr>
              <a:spLocks noChangeShapeType="1"/>
            </p:cNvSpPr>
            <p:nvPr/>
          </p:nvSpPr>
          <p:spPr bwMode="auto">
            <a:xfrm>
              <a:off x="2746" y="6301"/>
              <a:ext cx="306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22" name="Line 18"/>
            <p:cNvSpPr>
              <a:spLocks noChangeShapeType="1"/>
            </p:cNvSpPr>
            <p:nvPr/>
          </p:nvSpPr>
          <p:spPr bwMode="auto">
            <a:xfrm>
              <a:off x="2746" y="6302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21" name="Line 17"/>
            <p:cNvSpPr>
              <a:spLocks noChangeShapeType="1"/>
            </p:cNvSpPr>
            <p:nvPr/>
          </p:nvSpPr>
          <p:spPr bwMode="auto">
            <a:xfrm>
              <a:off x="4075" y="6302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20" name="Line 16"/>
            <p:cNvSpPr>
              <a:spLocks noChangeShapeType="1"/>
            </p:cNvSpPr>
            <p:nvPr/>
          </p:nvSpPr>
          <p:spPr bwMode="auto">
            <a:xfrm>
              <a:off x="5805" y="6302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19" name="Line 15"/>
            <p:cNvSpPr>
              <a:spLocks noChangeShapeType="1"/>
            </p:cNvSpPr>
            <p:nvPr/>
          </p:nvSpPr>
          <p:spPr bwMode="auto">
            <a:xfrm>
              <a:off x="6596" y="6300"/>
              <a:ext cx="324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18" name="Line 14"/>
            <p:cNvSpPr>
              <a:spLocks noChangeShapeType="1"/>
            </p:cNvSpPr>
            <p:nvPr/>
          </p:nvSpPr>
          <p:spPr bwMode="auto">
            <a:xfrm>
              <a:off x="6593" y="6302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17" name="Line 13"/>
            <p:cNvSpPr>
              <a:spLocks noChangeShapeType="1"/>
            </p:cNvSpPr>
            <p:nvPr/>
          </p:nvSpPr>
          <p:spPr bwMode="auto">
            <a:xfrm>
              <a:off x="8143" y="6300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16" name="Line 12"/>
            <p:cNvSpPr>
              <a:spLocks noChangeShapeType="1"/>
            </p:cNvSpPr>
            <p:nvPr/>
          </p:nvSpPr>
          <p:spPr bwMode="auto">
            <a:xfrm>
              <a:off x="9833" y="6300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15" name="Line 11"/>
            <p:cNvSpPr>
              <a:spLocks noChangeShapeType="1"/>
            </p:cNvSpPr>
            <p:nvPr/>
          </p:nvSpPr>
          <p:spPr bwMode="auto">
            <a:xfrm>
              <a:off x="2454" y="8672"/>
              <a:ext cx="540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14" name="Line 10"/>
            <p:cNvSpPr>
              <a:spLocks noChangeShapeType="1"/>
            </p:cNvSpPr>
            <p:nvPr/>
          </p:nvSpPr>
          <p:spPr bwMode="auto">
            <a:xfrm>
              <a:off x="10736" y="8955"/>
              <a:ext cx="432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13" name="Line 9"/>
            <p:cNvSpPr>
              <a:spLocks noChangeShapeType="1"/>
            </p:cNvSpPr>
            <p:nvPr/>
          </p:nvSpPr>
          <p:spPr bwMode="auto">
            <a:xfrm>
              <a:off x="2456" y="8673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12" name="Line 8"/>
            <p:cNvSpPr>
              <a:spLocks noChangeShapeType="1"/>
            </p:cNvSpPr>
            <p:nvPr/>
          </p:nvSpPr>
          <p:spPr bwMode="auto">
            <a:xfrm>
              <a:off x="4896" y="8673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11" name="Line 7"/>
            <p:cNvSpPr>
              <a:spLocks noChangeShapeType="1"/>
            </p:cNvSpPr>
            <p:nvPr/>
          </p:nvSpPr>
          <p:spPr bwMode="auto">
            <a:xfrm>
              <a:off x="7853" y="8673"/>
              <a:ext cx="1" cy="2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10" name="Line 6"/>
            <p:cNvSpPr>
              <a:spLocks noChangeShapeType="1"/>
            </p:cNvSpPr>
            <p:nvPr/>
          </p:nvSpPr>
          <p:spPr bwMode="auto">
            <a:xfrm>
              <a:off x="10737" y="8955"/>
              <a:ext cx="1" cy="58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09" name="Line 5"/>
            <p:cNvSpPr>
              <a:spLocks noChangeShapeType="1"/>
            </p:cNvSpPr>
            <p:nvPr/>
          </p:nvSpPr>
          <p:spPr bwMode="auto">
            <a:xfrm>
              <a:off x="12533" y="8974"/>
              <a:ext cx="1" cy="48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08" name="Line 4"/>
            <p:cNvSpPr>
              <a:spLocks noChangeShapeType="1"/>
            </p:cNvSpPr>
            <p:nvPr/>
          </p:nvSpPr>
          <p:spPr bwMode="auto">
            <a:xfrm>
              <a:off x="15055" y="8974"/>
              <a:ext cx="1" cy="56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07" name="Line 3"/>
            <p:cNvSpPr>
              <a:spLocks noChangeShapeType="1"/>
            </p:cNvSpPr>
            <p:nvPr/>
          </p:nvSpPr>
          <p:spPr bwMode="auto">
            <a:xfrm>
              <a:off x="6053" y="8530"/>
              <a:ext cx="1" cy="1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3906" name="Line 2"/>
            <p:cNvSpPr>
              <a:spLocks noChangeShapeType="1"/>
            </p:cNvSpPr>
            <p:nvPr/>
          </p:nvSpPr>
          <p:spPr bwMode="auto">
            <a:xfrm>
              <a:off x="12537" y="8530"/>
              <a:ext cx="1" cy="42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267200"/>
            <a:ext cx="8229600" cy="762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 err="1">
                <a:solidFill>
                  <a:schemeClr val="accent1">
                    <a:satMod val="150000"/>
                  </a:schemeClr>
                </a:solidFill>
              </a:rPr>
              <a:t>Pembuangan</a:t>
            </a:r>
            <a:r>
              <a:rPr lang="en-US" sz="3600" dirty="0">
                <a:solidFill>
                  <a:schemeClr val="accent1">
                    <a:satMod val="150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accent1">
                    <a:satMod val="150000"/>
                  </a:schemeClr>
                </a:solidFill>
              </a:rPr>
              <a:t>limbah</a:t>
            </a:r>
            <a:endParaRPr lang="en-US" sz="3600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676400"/>
            <a:ext cx="8229600" cy="2514600"/>
          </a:xfrm>
        </p:spPr>
        <p:txBody>
          <a:bodyPr/>
          <a:lstStyle/>
          <a:p>
            <a:pPr eaLnBrk="1" hangingPunct="1"/>
            <a:r>
              <a:rPr lang="en-US" sz="2400" smtClean="0"/>
              <a:t>Mengurangi dispersi debu akibat lalu lintas, vibrasi, angin, dll.</a:t>
            </a:r>
          </a:p>
          <a:p>
            <a:pPr eaLnBrk="1" hangingPunct="1"/>
            <a:r>
              <a:rPr lang="en-US" sz="2400" smtClean="0"/>
              <a:t>Membersihkan spill secepatnya</a:t>
            </a:r>
          </a:p>
          <a:p>
            <a:pPr eaLnBrk="1" hangingPunct="1"/>
            <a:r>
              <a:rPr lang="en-US" sz="2400" smtClean="0"/>
              <a:t>Kebersihan reguler, sedot, buang, blow</a:t>
            </a:r>
          </a:p>
          <a:p>
            <a:pPr eaLnBrk="1" hangingPunct="1"/>
            <a:r>
              <a:rPr lang="en-US" sz="2400" smtClean="0"/>
              <a:t>Gudang: cek terhadap kebocoran</a:t>
            </a:r>
          </a:p>
          <a:p>
            <a:pPr eaLnBrk="1" hangingPunct="1"/>
            <a:r>
              <a:rPr lang="en-US" sz="2400" smtClean="0"/>
              <a:t>Cek kebersihan APD</a:t>
            </a:r>
          </a:p>
          <a:p>
            <a:pPr eaLnBrk="1" hangingPunct="1"/>
            <a:r>
              <a:rPr lang="en-US" sz="2400" smtClean="0"/>
              <a:t>M&amp;O alat: yang rusak/pecah diganti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533400" y="35814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id-ID" sz="2400"/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609600" y="152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3600">
                <a:solidFill>
                  <a:schemeClr val="tx2"/>
                </a:solidFill>
              </a:rPr>
              <a:t>Housekeeping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609600" y="5257800"/>
            <a:ext cx="8229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/>
              <a:t>Khusus B3: ada prosedur khusus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/>
              <a:t>Diklat khusus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RECEIVER - </a:t>
            </a:r>
            <a:r>
              <a:rPr lang="en-US" dirty="0" err="1" smtClean="0"/>
              <a:t>lanjutan</a:t>
            </a:r>
            <a:endParaRPr lang="id-ID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057400"/>
            <a:ext cx="7924800" cy="4114800"/>
          </a:xfrm>
        </p:spPr>
        <p:txBody>
          <a:bodyPr/>
          <a:lstStyle/>
          <a:p>
            <a:pPr marL="609600" indent="-609600" eaLnBrk="1" hangingPunct="1"/>
            <a:r>
              <a:rPr lang="en-US" sz="3600" dirty="0" err="1" smtClean="0"/>
              <a:t>Manajemen</a:t>
            </a:r>
            <a:endParaRPr lang="en-US" sz="3600" dirty="0" smtClean="0"/>
          </a:p>
          <a:p>
            <a:pPr marL="609600" indent="-609600" eaLnBrk="1" hangingPunct="1"/>
            <a:endParaRPr lang="en-US" sz="3600" dirty="0" smtClean="0"/>
          </a:p>
          <a:p>
            <a:pPr marL="609600" indent="-609600" eaLnBrk="1" hangingPunct="1"/>
            <a:r>
              <a:rPr lang="en-US" sz="3600" dirty="0" err="1" smtClean="0"/>
              <a:t>Kontrol</a:t>
            </a:r>
            <a:r>
              <a:rPr lang="en-US" sz="3600" dirty="0" smtClean="0"/>
              <a:t> </a:t>
            </a:r>
            <a:r>
              <a:rPr lang="en-US" sz="3600" dirty="0" err="1" smtClean="0"/>
              <a:t>medis</a:t>
            </a:r>
            <a:endParaRPr lang="en-US" sz="3600" dirty="0" smtClean="0"/>
          </a:p>
          <a:p>
            <a:pPr marL="609600" indent="-609600" eaLnBrk="1" hangingPunct="1"/>
            <a:endParaRPr lang="en-US" sz="3600" dirty="0" smtClean="0"/>
          </a:p>
          <a:p>
            <a:pPr marL="609600" indent="-609600" eaLnBrk="1" hangingPunct="1"/>
            <a:r>
              <a:rPr lang="en-US" sz="3600" dirty="0" smtClean="0"/>
              <a:t>Waste disposal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accent1">
                    <a:satMod val="150000"/>
                  </a:schemeClr>
                </a:solidFill>
              </a:rPr>
              <a:t>Manajemen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752601"/>
            <a:ext cx="7924800" cy="4724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 err="1" smtClean="0"/>
              <a:t>Mulai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menentukan</a:t>
            </a:r>
            <a:r>
              <a:rPr lang="en-US" sz="2400" dirty="0" smtClean="0"/>
              <a:t> </a:t>
            </a:r>
            <a:r>
              <a:rPr lang="en-US" sz="2400" dirty="0" err="1" smtClean="0"/>
              <a:t>kebijakan</a:t>
            </a:r>
            <a:r>
              <a:rPr lang="en-US" sz="2400" dirty="0" smtClean="0"/>
              <a:t> </a:t>
            </a:r>
            <a:r>
              <a:rPr lang="en-US" sz="2400" dirty="0" err="1" smtClean="0"/>
              <a:t>tentang</a:t>
            </a:r>
            <a:r>
              <a:rPr lang="en-US" sz="2400" dirty="0" smtClean="0"/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err="1" smtClean="0"/>
              <a:t>Pembelian</a:t>
            </a: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err="1" smtClean="0"/>
              <a:t>Personalia</a:t>
            </a: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err="1" smtClean="0"/>
              <a:t>Kesehatan</a:t>
            </a: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err="1" smtClean="0"/>
              <a:t>Diklat</a:t>
            </a: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err="1" smtClean="0"/>
              <a:t>Pemantauan</a:t>
            </a: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err="1" smtClean="0"/>
              <a:t>Inspeksi</a:t>
            </a: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Recording, reporting</a:t>
            </a:r>
          </a:p>
          <a:p>
            <a:pPr eaLnBrk="1" hangingPunct="1">
              <a:lnSpc>
                <a:spcPct val="80000"/>
              </a:lnSpc>
              <a:buNone/>
            </a:pPr>
            <a:endParaRPr lang="en-US" sz="24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 err="1" smtClean="0"/>
              <a:t>Kebijakan</a:t>
            </a:r>
            <a:r>
              <a:rPr lang="en-US" sz="2400" dirty="0" smtClean="0"/>
              <a:t> </a:t>
            </a:r>
            <a:r>
              <a:rPr lang="en-US" sz="2400" dirty="0" err="1" smtClean="0"/>
              <a:t>harus</a:t>
            </a:r>
            <a:r>
              <a:rPr lang="en-US" sz="2400" dirty="0" smtClean="0"/>
              <a:t> </a:t>
            </a:r>
            <a:r>
              <a:rPr lang="en-US" sz="2400" u="sng" dirty="0" err="1" smtClean="0"/>
              <a:t>dikomunikasikan</a:t>
            </a:r>
            <a:r>
              <a:rPr lang="en-US" sz="2400" dirty="0" smtClean="0"/>
              <a:t> (</a:t>
            </a:r>
            <a:r>
              <a:rPr lang="en-US" sz="2400" dirty="0" err="1" smtClean="0"/>
              <a:t>ada</a:t>
            </a:r>
            <a:r>
              <a:rPr lang="en-US" sz="2400" dirty="0" smtClean="0"/>
              <a:t> </a:t>
            </a:r>
            <a:r>
              <a:rPr lang="en-US" sz="2400" dirty="0" err="1" smtClean="0"/>
              <a:t>buktinya</a:t>
            </a:r>
            <a:r>
              <a:rPr lang="en-US" sz="2400" dirty="0" smtClean="0"/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 err="1" smtClean="0"/>
              <a:t>Kebijakan</a:t>
            </a:r>
            <a:r>
              <a:rPr lang="en-US" sz="2400" dirty="0" smtClean="0"/>
              <a:t> </a:t>
            </a:r>
            <a:r>
              <a:rPr lang="en-US" sz="2400" dirty="0" err="1" smtClean="0"/>
              <a:t>harus</a:t>
            </a:r>
            <a:r>
              <a:rPr lang="en-US" sz="2400" dirty="0" smtClean="0"/>
              <a:t> </a:t>
            </a:r>
            <a:r>
              <a:rPr lang="en-US" sz="2400" u="sng" dirty="0" err="1" smtClean="0"/>
              <a:t>dilaksanakan</a:t>
            </a:r>
            <a:r>
              <a:rPr lang="en-US" sz="2400" dirty="0" smtClean="0"/>
              <a:t> (</a:t>
            </a:r>
            <a:r>
              <a:rPr lang="en-US" sz="2400" dirty="0" err="1" smtClean="0"/>
              <a:t>juga</a:t>
            </a:r>
            <a:r>
              <a:rPr lang="en-US" sz="2400" dirty="0" smtClean="0"/>
              <a:t> </a:t>
            </a:r>
            <a:r>
              <a:rPr lang="en-US" sz="2400" dirty="0" err="1" smtClean="0"/>
              <a:t>perlu</a:t>
            </a:r>
            <a:r>
              <a:rPr lang="en-US" sz="2400" dirty="0" smtClean="0"/>
              <a:t> </a:t>
            </a:r>
            <a:r>
              <a:rPr lang="en-US" sz="2400" dirty="0" err="1" smtClean="0"/>
              <a:t>bukti</a:t>
            </a:r>
            <a:r>
              <a:rPr lang="en-US" sz="2400" dirty="0" smtClean="0"/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dirty="0" smtClean="0"/>
              <a:t>Top </a:t>
            </a:r>
            <a:r>
              <a:rPr lang="en-US" sz="2400" dirty="0" err="1" smtClean="0"/>
              <a:t>manajer</a:t>
            </a:r>
            <a:r>
              <a:rPr lang="en-US" sz="2400" dirty="0" smtClean="0"/>
              <a:t> </a:t>
            </a:r>
            <a:r>
              <a:rPr lang="en-US" sz="2400" dirty="0" smtClean="0">
                <a:sym typeface="Wingdings" pitchFamily="2" charset="2"/>
              </a:rPr>
              <a:t> K3, </a:t>
            </a:r>
            <a:r>
              <a:rPr lang="en-US" sz="2400" dirty="0" err="1" smtClean="0">
                <a:sym typeface="Wingdings" pitchFamily="2" charset="2"/>
              </a:rPr>
              <a:t>pembelian</a:t>
            </a:r>
            <a:r>
              <a:rPr lang="en-US" sz="2400" dirty="0" smtClean="0">
                <a:sym typeface="Wingdings" pitchFamily="2" charset="2"/>
              </a:rPr>
              <a:t>, engineering, medical, 			    supervisor, worker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5575"/>
            <a:ext cx="8229600" cy="12525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id-ID" dirty="0" smtClean="0"/>
          </a:p>
        </p:txBody>
      </p:sp>
      <p:pic>
        <p:nvPicPr>
          <p:cNvPr id="35844" name="Picture 4" descr="j019538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685800"/>
            <a:ext cx="1795463" cy="183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 descr="j02330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457200"/>
            <a:ext cx="2574925" cy="261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7" descr="j0234687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0600" y="3048000"/>
            <a:ext cx="2371725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8" descr="j033236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0" y="3960813"/>
            <a:ext cx="22098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8" name="Picture 9" descr="j030493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10000" y="3962400"/>
            <a:ext cx="1819275" cy="166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9" name="Picture 10" descr="j014962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76600" y="1447800"/>
            <a:ext cx="25336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251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>
                <a:solidFill>
                  <a:schemeClr val="accent1">
                    <a:satMod val="150000"/>
                  </a:schemeClr>
                </a:solidFill>
              </a:rPr>
              <a:t>PERHITUNGAN TWA</a:t>
            </a:r>
          </a:p>
        </p:txBody>
      </p:sp>
      <p:sp>
        <p:nvSpPr>
          <p:cNvPr id="17411" name="Rectangle 61"/>
          <p:cNvSpPr>
            <a:spLocks noChangeArrowheads="1"/>
          </p:cNvSpPr>
          <p:nvPr/>
        </p:nvSpPr>
        <p:spPr bwMode="auto">
          <a:xfrm>
            <a:off x="914400" y="2041525"/>
            <a:ext cx="76962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b="1"/>
              <a:t>   </a:t>
            </a:r>
            <a:r>
              <a:rPr lang="en-US" sz="2000" b="1"/>
              <a:t>ZAT FISIS</a:t>
            </a:r>
            <a:r>
              <a:rPr lang="en-US" sz="2000"/>
              <a:t>: </a:t>
            </a:r>
          </a:p>
          <a:p>
            <a:endParaRPr lang="en-US" sz="2000"/>
          </a:p>
          <a:p>
            <a:r>
              <a:rPr lang="en-US" sz="2000"/>
              <a:t>     didasarkan pada waktu</a:t>
            </a:r>
          </a:p>
          <a:p>
            <a:endParaRPr lang="en-US" sz="2000"/>
          </a:p>
          <a:p>
            <a:r>
              <a:rPr lang="en-US" sz="2000"/>
              <a:t>	Rumus:	          </a:t>
            </a:r>
            <a:r>
              <a:rPr lang="el-GR" sz="2000"/>
              <a:t>Σ</a:t>
            </a:r>
            <a:r>
              <a:rPr lang="en-US" sz="2000"/>
              <a:t> Ti/Ci &lt;&lt;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accent1">
                    <a:satMod val="150000"/>
                  </a:schemeClr>
                </a:solidFill>
              </a:rPr>
              <a:t>Contoh Problem Set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en-US" sz="2800" smtClean="0"/>
              <a:t>Seorang pekerja dalam 4 jam pertama terpapar CO pada breathing zone, dengan konsentrasi 50 ppm. Empat jam berikutnya ia bebas dari paparan CO. 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800" smtClean="0"/>
              <a:t>	 		    (4x50)+(4x0)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800" smtClean="0"/>
              <a:t>                                8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800" smtClean="0"/>
              <a:t>			 = 200/8 = 25 ppm CO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800" smtClean="0"/>
              <a:t>	TLV CO = 50 ppm, maka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800" smtClean="0"/>
              <a:t>	TWA &lt; TLV atau NAB </a:t>
            </a:r>
            <a:r>
              <a:rPr lang="en-US" sz="2800" smtClean="0">
                <a:sym typeface="Wingdings" pitchFamily="2" charset="2"/>
              </a:rPr>
              <a:t> paparan tidak berlebih </a:t>
            </a:r>
            <a:endParaRPr lang="en-US" sz="2800" smtClean="0"/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1371600" y="3170238"/>
            <a:ext cx="1905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TWA =</a:t>
            </a:r>
          </a:p>
        </p:txBody>
      </p:sp>
      <p:sp>
        <p:nvSpPr>
          <p:cNvPr id="18437" name="Line 6"/>
          <p:cNvSpPr>
            <a:spLocks noChangeShapeType="1"/>
          </p:cNvSpPr>
          <p:nvPr/>
        </p:nvSpPr>
        <p:spPr bwMode="auto">
          <a:xfrm>
            <a:off x="2590800" y="3429000"/>
            <a:ext cx="2133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685800"/>
            <a:ext cx="8305800" cy="6019800"/>
          </a:xfrm>
        </p:spPr>
        <p:txBody>
          <a:bodyPr rtlCol="0">
            <a:normAutofit lnSpcReduction="10000"/>
          </a:bodyPr>
          <a:lstStyle/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2800" dirty="0">
                <a:solidFill>
                  <a:srgbClr val="FFC000"/>
                </a:solidFill>
              </a:rPr>
              <a:t>2. </a:t>
            </a:r>
            <a:r>
              <a:rPr lang="en-US" sz="2400" dirty="0" err="1">
                <a:solidFill>
                  <a:srgbClr val="FFC000"/>
                </a:solidFill>
              </a:rPr>
              <a:t>Seorang</a:t>
            </a:r>
            <a:r>
              <a:rPr lang="en-US" sz="2400" dirty="0">
                <a:solidFill>
                  <a:srgbClr val="FFC000"/>
                </a:solidFill>
              </a:rPr>
              <a:t> </a:t>
            </a:r>
            <a:r>
              <a:rPr lang="en-US" sz="2400" dirty="0" err="1">
                <a:solidFill>
                  <a:srgbClr val="FFC000"/>
                </a:solidFill>
              </a:rPr>
              <a:t>pekerja</a:t>
            </a:r>
            <a:r>
              <a:rPr lang="en-US" sz="2400" dirty="0">
                <a:solidFill>
                  <a:srgbClr val="FFC000"/>
                </a:solidFill>
              </a:rPr>
              <a:t> </a:t>
            </a:r>
            <a:r>
              <a:rPr lang="en-US" sz="2400" dirty="0" err="1">
                <a:solidFill>
                  <a:srgbClr val="FFC000"/>
                </a:solidFill>
              </a:rPr>
              <a:t>terpapar</a:t>
            </a:r>
            <a:r>
              <a:rPr lang="en-US" sz="2400" dirty="0">
                <a:solidFill>
                  <a:srgbClr val="FFC000"/>
                </a:solidFill>
              </a:rPr>
              <a:t> ‘oil mist’ </a:t>
            </a:r>
            <a:r>
              <a:rPr lang="en-US" sz="2400" dirty="0" err="1">
                <a:solidFill>
                  <a:srgbClr val="FFC000"/>
                </a:solidFill>
              </a:rPr>
              <a:t>sbb</a:t>
            </a:r>
            <a:r>
              <a:rPr lang="en-US" sz="2400" dirty="0">
                <a:solidFill>
                  <a:srgbClr val="FFC000"/>
                </a:solidFill>
              </a:rPr>
              <a:t>.: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2000" dirty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2000" dirty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2000" dirty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2000" dirty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2000" dirty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2000" dirty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2000" dirty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2000" dirty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2000" dirty="0"/>
              <a:t>	</a:t>
            </a:r>
            <a:endParaRPr lang="en-US" sz="2000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2000" dirty="0" smtClean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2000" dirty="0" smtClean="0"/>
              <a:t>	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2000" dirty="0" smtClean="0"/>
              <a:t>	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2000" dirty="0" smtClean="0"/>
              <a:t>	</a:t>
            </a:r>
            <a:r>
              <a:rPr lang="en-US" sz="2000" dirty="0" err="1" smtClean="0"/>
              <a:t>TWA</a:t>
            </a:r>
            <a:r>
              <a:rPr lang="en-US" sz="2000" baseline="-25000" dirty="0" err="1" smtClean="0"/>
              <a:t>oil</a:t>
            </a:r>
            <a:r>
              <a:rPr lang="en-US" sz="2000" baseline="-25000" dirty="0" smtClean="0"/>
              <a:t> </a:t>
            </a:r>
            <a:r>
              <a:rPr lang="en-US" sz="2000" baseline="-25000" dirty="0"/>
              <a:t>mist</a:t>
            </a:r>
            <a:r>
              <a:rPr lang="en-US" sz="2000" dirty="0"/>
              <a:t> = </a:t>
            </a:r>
            <a:r>
              <a:rPr lang="en-US" sz="2000" dirty="0" smtClean="0"/>
              <a:t>22/</a:t>
            </a:r>
            <a:r>
              <a:rPr lang="id-ID" sz="2000" dirty="0" smtClean="0"/>
              <a:t>8</a:t>
            </a:r>
            <a:r>
              <a:rPr lang="en-US" sz="2000" dirty="0" smtClean="0"/>
              <a:t> </a:t>
            </a:r>
            <a:r>
              <a:rPr lang="en-US" sz="2000" dirty="0"/>
              <a:t>= </a:t>
            </a:r>
            <a:r>
              <a:rPr lang="en-US" sz="2000" dirty="0" smtClean="0"/>
              <a:t>2,</a:t>
            </a:r>
            <a:r>
              <a:rPr lang="id-ID" sz="2000" dirty="0" smtClean="0"/>
              <a:t>75</a:t>
            </a:r>
            <a:r>
              <a:rPr lang="en-US" sz="2000" dirty="0" smtClean="0"/>
              <a:t> </a:t>
            </a:r>
            <a:r>
              <a:rPr lang="en-US" sz="2000" dirty="0"/>
              <a:t>mg/m</a:t>
            </a:r>
            <a:r>
              <a:rPr lang="en-US" sz="2000" baseline="30000" dirty="0"/>
              <a:t>3 </a:t>
            </a:r>
            <a:r>
              <a:rPr lang="en-US" sz="2000" dirty="0"/>
              <a:t>;   </a:t>
            </a:r>
            <a:r>
              <a:rPr lang="en-US" sz="2000" dirty="0" err="1"/>
              <a:t>NAB</a:t>
            </a:r>
            <a:r>
              <a:rPr lang="en-US" sz="2000" baseline="-25000" dirty="0" err="1"/>
              <a:t>oil</a:t>
            </a:r>
            <a:r>
              <a:rPr lang="en-US" sz="2000" baseline="-25000" dirty="0"/>
              <a:t> mist</a:t>
            </a:r>
            <a:r>
              <a:rPr lang="en-US" sz="2000" dirty="0"/>
              <a:t> = 5 mg/m</a:t>
            </a:r>
            <a:r>
              <a:rPr lang="en-US" sz="2000" baseline="30000" dirty="0"/>
              <a:t>3</a:t>
            </a:r>
            <a:r>
              <a:rPr lang="en-US" sz="2000" dirty="0"/>
              <a:t>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2000" dirty="0"/>
              <a:t>	</a:t>
            </a:r>
            <a:r>
              <a:rPr lang="en-US" sz="2000" dirty="0" err="1"/>
              <a:t>Bila</a:t>
            </a:r>
            <a:r>
              <a:rPr lang="en-US" sz="2000" dirty="0"/>
              <a:t> </a:t>
            </a:r>
            <a:r>
              <a:rPr lang="en-US" sz="2000" dirty="0" err="1"/>
              <a:t>ia</a:t>
            </a:r>
            <a:r>
              <a:rPr lang="en-US" sz="2000" dirty="0"/>
              <a:t> </a:t>
            </a:r>
            <a:r>
              <a:rPr lang="en-US" sz="2000" dirty="0" err="1"/>
              <a:t>juga</a:t>
            </a:r>
            <a:r>
              <a:rPr lang="en-US" sz="2000" dirty="0"/>
              <a:t> </a:t>
            </a:r>
            <a:r>
              <a:rPr lang="en-US" sz="2000" dirty="0" err="1"/>
              <a:t>terpapar</a:t>
            </a:r>
            <a:r>
              <a:rPr lang="en-US" sz="2000" dirty="0"/>
              <a:t> CO </a:t>
            </a:r>
            <a:r>
              <a:rPr lang="en-US" sz="2000" dirty="0" err="1"/>
              <a:t>selama</a:t>
            </a:r>
            <a:r>
              <a:rPr lang="en-US" sz="2000" dirty="0"/>
              <a:t> 10 </a:t>
            </a:r>
            <a:r>
              <a:rPr lang="en-US" sz="2000" dirty="0" err="1"/>
              <a:t>mnt</a:t>
            </a:r>
            <a:r>
              <a:rPr lang="en-US" sz="2000" dirty="0"/>
              <a:t>/jam </a:t>
            </a:r>
            <a:r>
              <a:rPr lang="en-US" sz="2000" dirty="0" err="1"/>
              <a:t>sebesar</a:t>
            </a:r>
            <a:r>
              <a:rPr lang="en-US" sz="2000" dirty="0"/>
              <a:t> 100 </a:t>
            </a:r>
            <a:r>
              <a:rPr lang="en-US" sz="2000" dirty="0" err="1"/>
              <a:t>ppm</a:t>
            </a:r>
            <a:r>
              <a:rPr lang="en-US" sz="2000" dirty="0"/>
              <a:t>, </a:t>
            </a:r>
            <a:r>
              <a:rPr lang="en-US" sz="2000" dirty="0" err="1"/>
              <a:t>maka</a:t>
            </a:r>
            <a:r>
              <a:rPr lang="en-US" sz="2000" dirty="0"/>
              <a:t> </a:t>
            </a:r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2000" dirty="0"/>
              <a:t>	TWA</a:t>
            </a:r>
            <a:r>
              <a:rPr lang="en-US" sz="2000" baseline="-25000" dirty="0"/>
              <a:t>CO</a:t>
            </a:r>
            <a:r>
              <a:rPr lang="en-US" sz="2000" dirty="0"/>
              <a:t> = </a:t>
            </a:r>
            <a:r>
              <a:rPr lang="en-US" sz="2000" dirty="0" smtClean="0"/>
              <a:t>(8x10x100)/</a:t>
            </a:r>
            <a:r>
              <a:rPr lang="id-ID" sz="2000" dirty="0" smtClean="0"/>
              <a:t>480 </a:t>
            </a:r>
            <a:r>
              <a:rPr lang="en-US" sz="2000" dirty="0" smtClean="0"/>
              <a:t>= </a:t>
            </a:r>
            <a:r>
              <a:rPr lang="en-US" sz="2000" dirty="0"/>
              <a:t>16,7 ≈ 17 </a:t>
            </a:r>
            <a:r>
              <a:rPr lang="en-US" sz="2000" dirty="0" err="1"/>
              <a:t>ppm</a:t>
            </a:r>
            <a:r>
              <a:rPr lang="en-US" sz="2000" dirty="0"/>
              <a:t> &lt; NAB CO = 50 </a:t>
            </a:r>
            <a:r>
              <a:rPr lang="en-US" sz="2000" dirty="0" err="1"/>
              <a:t>ppm</a:t>
            </a:r>
            <a:endParaRPr lang="en-US" sz="2000" dirty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2000" dirty="0"/>
              <a:t>	</a:t>
            </a:r>
            <a:r>
              <a:rPr lang="en-US" sz="2000" dirty="0" err="1"/>
              <a:t>Tapi</a:t>
            </a:r>
            <a:r>
              <a:rPr lang="en-US" sz="2000" dirty="0"/>
              <a:t> </a:t>
            </a:r>
            <a:r>
              <a:rPr lang="en-US" sz="2000" dirty="0" err="1"/>
              <a:t>bila</a:t>
            </a:r>
            <a:r>
              <a:rPr lang="en-US" sz="2000" dirty="0"/>
              <a:t> </a:t>
            </a:r>
            <a:r>
              <a:rPr lang="en-US" sz="2000" dirty="0" err="1"/>
              <a:t>memperhatikan</a:t>
            </a:r>
            <a:r>
              <a:rPr lang="en-US" sz="2000" dirty="0"/>
              <a:t> </a:t>
            </a:r>
            <a:r>
              <a:rPr lang="en-US" sz="2000" dirty="0" err="1"/>
              <a:t>pedoman</a:t>
            </a:r>
            <a:r>
              <a:rPr lang="en-US" sz="2000" dirty="0"/>
              <a:t> </a:t>
            </a:r>
            <a:r>
              <a:rPr lang="en-US" sz="2000" dirty="0" err="1"/>
              <a:t>ekskursi</a:t>
            </a:r>
            <a:r>
              <a:rPr lang="en-US" sz="2000" dirty="0"/>
              <a:t> </a:t>
            </a:r>
            <a:r>
              <a:rPr lang="en-US" sz="2000" dirty="0" err="1"/>
              <a:t>maka</a:t>
            </a:r>
            <a:r>
              <a:rPr lang="en-US" sz="2000" dirty="0"/>
              <a:t> TLV</a:t>
            </a:r>
            <a:r>
              <a:rPr lang="en-US" sz="2000" baseline="-25000" dirty="0"/>
              <a:t>CO </a:t>
            </a:r>
            <a:r>
              <a:rPr lang="en-US" sz="2000" dirty="0"/>
              <a:t>= 1,5 x 50 = </a:t>
            </a:r>
            <a:r>
              <a:rPr lang="en-US" sz="2000" dirty="0" smtClean="0"/>
              <a:t>75</a:t>
            </a:r>
            <a:r>
              <a:rPr lang="id-ID" sz="2000" dirty="0" smtClean="0"/>
              <a:t> </a:t>
            </a:r>
            <a:r>
              <a:rPr lang="en-US" sz="2000" dirty="0" smtClean="0"/>
              <a:t> </a:t>
            </a:r>
            <a:r>
              <a:rPr lang="en-US" sz="2000" dirty="0" err="1"/>
              <a:t>ppm</a:t>
            </a:r>
            <a:r>
              <a:rPr lang="en-US" sz="2000" dirty="0"/>
              <a:t>,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pekerja</a:t>
            </a:r>
            <a:r>
              <a:rPr lang="en-US" sz="2000" dirty="0"/>
              <a:t> </a:t>
            </a:r>
            <a:r>
              <a:rPr lang="en-US" sz="2000" dirty="0" err="1"/>
              <a:t>tersebut</a:t>
            </a:r>
            <a:r>
              <a:rPr lang="en-US" sz="2000" dirty="0"/>
              <a:t> </a:t>
            </a:r>
            <a:r>
              <a:rPr lang="en-US" sz="2000" dirty="0" err="1"/>
              <a:t>sudah</a:t>
            </a:r>
            <a:r>
              <a:rPr lang="en-US" sz="2000" dirty="0"/>
              <a:t> </a:t>
            </a:r>
            <a:r>
              <a:rPr lang="en-US" sz="2000" dirty="0" err="1"/>
              <a:t>mendapat</a:t>
            </a:r>
            <a:r>
              <a:rPr lang="en-US" sz="2000" dirty="0"/>
              <a:t> </a:t>
            </a:r>
            <a:r>
              <a:rPr lang="en-US" sz="2000" dirty="0" err="1"/>
              <a:t>paparan</a:t>
            </a:r>
            <a:r>
              <a:rPr lang="en-US" sz="2000" dirty="0"/>
              <a:t> </a:t>
            </a:r>
            <a:r>
              <a:rPr lang="en-US" sz="2000" dirty="0" smtClean="0"/>
              <a:t>100 </a:t>
            </a:r>
            <a:r>
              <a:rPr lang="en-US" sz="2000" dirty="0" err="1" smtClean="0"/>
              <a:t>ppm</a:t>
            </a:r>
            <a:endParaRPr lang="en-US" sz="2000" dirty="0"/>
          </a:p>
          <a:p>
            <a:pPr marL="438912" indent="-32004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2000" dirty="0"/>
              <a:t>	</a:t>
            </a:r>
            <a:r>
              <a:rPr lang="en-US" sz="2000" dirty="0" err="1"/>
              <a:t>Bagaimana</a:t>
            </a:r>
            <a:r>
              <a:rPr lang="en-US" sz="2000" dirty="0"/>
              <a:t> </a:t>
            </a:r>
            <a:r>
              <a:rPr lang="en-US" sz="2000" dirty="0" err="1"/>
              <a:t>juga</a:t>
            </a:r>
            <a:r>
              <a:rPr lang="en-US" sz="2000" dirty="0"/>
              <a:t> </a:t>
            </a:r>
            <a:r>
              <a:rPr lang="en-US" sz="2000" dirty="0" err="1"/>
              <a:t>kemungkinan</a:t>
            </a:r>
            <a:r>
              <a:rPr lang="en-US" sz="2000" dirty="0"/>
              <a:t> </a:t>
            </a:r>
            <a:r>
              <a:rPr lang="en-US" sz="2000" dirty="0" err="1"/>
              <a:t>efek</a:t>
            </a:r>
            <a:r>
              <a:rPr lang="en-US" sz="2000" dirty="0"/>
              <a:t> </a:t>
            </a:r>
            <a:r>
              <a:rPr lang="en-US" sz="2000" dirty="0" err="1"/>
              <a:t>campuran</a:t>
            </a:r>
            <a:r>
              <a:rPr lang="en-US" sz="2000" dirty="0"/>
              <a:t> CO </a:t>
            </a:r>
            <a:r>
              <a:rPr lang="en-US" sz="2000" dirty="0" err="1"/>
              <a:t>dan</a:t>
            </a:r>
            <a:r>
              <a:rPr lang="en-US" sz="2000" dirty="0"/>
              <a:t> oil mist? </a:t>
            </a:r>
            <a:r>
              <a:rPr lang="en-US" sz="2000" dirty="0" err="1"/>
              <a:t>Apakah</a:t>
            </a:r>
            <a:r>
              <a:rPr lang="en-US" sz="2000" dirty="0"/>
              <a:t> </a:t>
            </a:r>
            <a:r>
              <a:rPr lang="en-US" sz="2000" dirty="0" err="1"/>
              <a:t>sinergisme</a:t>
            </a:r>
            <a:r>
              <a:rPr lang="en-US" sz="2000" dirty="0"/>
              <a:t>, </a:t>
            </a:r>
            <a:r>
              <a:rPr lang="en-US" sz="2000" dirty="0" err="1"/>
              <a:t>antagonisme</a:t>
            </a:r>
            <a:r>
              <a:rPr lang="en-US" sz="2000" dirty="0"/>
              <a:t>,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aditif</a:t>
            </a:r>
            <a:r>
              <a:rPr lang="en-US" sz="2000" dirty="0"/>
              <a:t>??? </a:t>
            </a:r>
            <a:endParaRPr lang="en-US" sz="2000" dirty="0">
              <a:hlinkClick r:id="rId2" action="ppaction://hlinksldjump" highlightClick="1"/>
            </a:endParaRPr>
          </a:p>
        </p:txBody>
      </p:sp>
      <p:graphicFrame>
        <p:nvGraphicFramePr>
          <p:cNvPr id="20562" name="Group 82"/>
          <p:cNvGraphicFramePr>
            <a:graphicFrameLocks noGrp="1"/>
          </p:cNvGraphicFramePr>
          <p:nvPr>
            <p:ph sz="half" idx="2"/>
          </p:nvPr>
        </p:nvGraphicFramePr>
        <p:xfrm>
          <a:off x="1143000" y="1828800"/>
          <a:ext cx="4572000" cy="2499360"/>
        </p:xfrm>
        <a:graphic>
          <a:graphicData uri="http://schemas.openxmlformats.org/drawingml/2006/table">
            <a:tbl>
              <a:tblPr/>
              <a:tblGrid>
                <a:gridCol w="1600200"/>
                <a:gridCol w="1524000"/>
                <a:gridCol w="1447800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Jam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Mg/m3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Ti x Ci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07.00-08.00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08.00-09.00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09.00-10.00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10.00-11.00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11.00-12.00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12.00-13.00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13.00-15.00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15.00-16.00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501" name="Text Box 83"/>
          <p:cNvSpPr txBox="1">
            <a:spLocks noChangeArrowheads="1"/>
          </p:cNvSpPr>
          <p:nvPr/>
        </p:nvSpPr>
        <p:spPr bwMode="auto">
          <a:xfrm>
            <a:off x="5943600" y="2895600"/>
            <a:ext cx="2590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/>
              <a:t>Σ</a:t>
            </a:r>
            <a:r>
              <a:rPr lang="en-US"/>
              <a:t> Ti x Ci = 22</a:t>
            </a:r>
            <a:endParaRPr lang="el-GR"/>
          </a:p>
        </p:txBody>
      </p:sp>
      <p:sp>
        <p:nvSpPr>
          <p:cNvPr id="5" name="Right Arrow 4">
            <a:hlinkClick r:id="rId2" action="ppaction://hlinksldjump"/>
          </p:cNvPr>
          <p:cNvSpPr/>
          <p:nvPr/>
        </p:nvSpPr>
        <p:spPr>
          <a:xfrm>
            <a:off x="7620000" y="6324600"/>
            <a:ext cx="2286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2507</TotalTime>
  <Words>2219</Words>
  <Application>Microsoft Office PowerPoint</Application>
  <PresentationFormat>On-screen Show (4:3)</PresentationFormat>
  <Paragraphs>561</Paragraphs>
  <Slides>69</Slides>
  <Notes>34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69</vt:i4>
      </vt:variant>
    </vt:vector>
  </HeadingPairs>
  <TitlesOfParts>
    <vt:vector size="71" baseType="lpstr">
      <vt:lpstr>Module</vt:lpstr>
      <vt:lpstr>Equation</vt:lpstr>
      <vt:lpstr>EVALUASI K3 &amp; METODA PENGAMANAN UMUM</vt:lpstr>
      <vt:lpstr>Evaluasi</vt:lpstr>
      <vt:lpstr>Pengukuran</vt:lpstr>
      <vt:lpstr>Pengambilan sampel udara</vt:lpstr>
      <vt:lpstr>PERHITUNGAN TWA</vt:lpstr>
      <vt:lpstr>TWA – Zat Kimia </vt:lpstr>
      <vt:lpstr>PERHITUNGAN TWA</vt:lpstr>
      <vt:lpstr>Contoh Problem Set</vt:lpstr>
      <vt:lpstr>Slide 9</vt:lpstr>
      <vt:lpstr>TWA untuk kebisingan: berdasarkan standar kebisingan. Bila standar:</vt:lpstr>
      <vt:lpstr>Slide 11</vt:lpstr>
      <vt:lpstr>Slide 12</vt:lpstr>
      <vt:lpstr>Optical density (OD)</vt:lpstr>
      <vt:lpstr>LASER</vt:lpstr>
      <vt:lpstr>Slide 15</vt:lpstr>
      <vt:lpstr>Slide 16</vt:lpstr>
      <vt:lpstr>Slide 17</vt:lpstr>
      <vt:lpstr>Slide 18</vt:lpstr>
      <vt:lpstr>Slide 19</vt:lpstr>
      <vt:lpstr>Slide 20</vt:lpstr>
      <vt:lpstr>TEMPERATUR - PANAS</vt:lpstr>
      <vt:lpstr>METODA PENGAMANAN UMUM</vt:lpstr>
      <vt:lpstr>Pengamanan umum</vt:lpstr>
      <vt:lpstr>I. Pengamanan pada sumber</vt:lpstr>
      <vt:lpstr>Isolation &amp; enclosure</vt:lpstr>
      <vt:lpstr>Local Exhaust Ventilation</vt:lpstr>
      <vt:lpstr>Its performance should be checked </vt:lpstr>
      <vt:lpstr>A Local exhaust system consists of four part</vt:lpstr>
      <vt:lpstr>Slide 29</vt:lpstr>
      <vt:lpstr>Local exhaust system</vt:lpstr>
      <vt:lpstr>Principles of hood design..1</vt:lpstr>
      <vt:lpstr>Principles of hood design…2</vt:lpstr>
      <vt:lpstr>Picture A</vt:lpstr>
      <vt:lpstr>Picture B : Direction of air flow</vt:lpstr>
      <vt:lpstr>No protection from toxic fume</vt:lpstr>
      <vt:lpstr>Picture C</vt:lpstr>
      <vt:lpstr>Picture D</vt:lpstr>
      <vt:lpstr>Picture E</vt:lpstr>
      <vt:lpstr>Perhitungan:</vt:lpstr>
      <vt:lpstr>Contoh:</vt:lpstr>
      <vt:lpstr>Canopy Hood</vt:lpstr>
      <vt:lpstr>Canopy Hood</vt:lpstr>
      <vt:lpstr>Air cleaner (Pembersih Udara)</vt:lpstr>
      <vt:lpstr>Fan</vt:lpstr>
      <vt:lpstr>More local exhaust</vt:lpstr>
      <vt:lpstr>Slide 46</vt:lpstr>
      <vt:lpstr>Hoods and ducts</vt:lpstr>
      <vt:lpstr>Slide 48</vt:lpstr>
      <vt:lpstr>Slide 49</vt:lpstr>
      <vt:lpstr>Wet methods</vt:lpstr>
      <vt:lpstr>II. Pathway / Air path</vt:lpstr>
      <vt:lpstr>General ventilation</vt:lpstr>
      <vt:lpstr>General ventilation</vt:lpstr>
      <vt:lpstr>Slide 54</vt:lpstr>
      <vt:lpstr>Slide 55</vt:lpstr>
      <vt:lpstr>III. Receiver</vt:lpstr>
      <vt:lpstr>Pendidikan dan Pelatihan</vt:lpstr>
      <vt:lpstr>APD</vt:lpstr>
      <vt:lpstr>Respirator</vt:lpstr>
      <vt:lpstr>Klasifikasi Respirator </vt:lpstr>
      <vt:lpstr>Slide 61</vt:lpstr>
      <vt:lpstr>Slide 62</vt:lpstr>
      <vt:lpstr>Kode warna Cartridge/Canister</vt:lpstr>
      <vt:lpstr>Slide 64</vt:lpstr>
      <vt:lpstr>Slide 65</vt:lpstr>
      <vt:lpstr>Pembuangan limbah</vt:lpstr>
      <vt:lpstr>RECEIVER - lanjutan</vt:lpstr>
      <vt:lpstr>Manajemen</vt:lpstr>
      <vt:lpstr>Slide 69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EVALUASI K3</dc:title>
  <dc:creator>Ibu</dc:creator>
  <cp:lastModifiedBy>Lenovo</cp:lastModifiedBy>
  <cp:revision>56</cp:revision>
  <dcterms:created xsi:type="dcterms:W3CDTF">2007-05-05T04:46:45Z</dcterms:created>
  <dcterms:modified xsi:type="dcterms:W3CDTF">2012-04-17T08:31:57Z</dcterms:modified>
</cp:coreProperties>
</file>