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76" r:id="rId3"/>
    <p:sldId id="277" r:id="rId4"/>
    <p:sldId id="278" r:id="rId5"/>
    <p:sldId id="279" r:id="rId6"/>
    <p:sldId id="280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81" r:id="rId21"/>
    <p:sldId id="273" r:id="rId22"/>
    <p:sldId id="274" r:id="rId23"/>
    <p:sldId id="275" r:id="rId24"/>
    <p:sldId id="282" r:id="rId25"/>
    <p:sldId id="270" r:id="rId26"/>
    <p:sldId id="271" r:id="rId27"/>
    <p:sldId id="272" r:id="rId28"/>
    <p:sldId id="283" r:id="rId29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4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CF941F-5F94-4C0A-982F-D7D81A5224D4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  <a:endParaRPr lang="el-GR" noProof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CC6A5F8-CD47-45D7-BD9D-DCACFA1B689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F4AF24-768A-44F0-85E6-24C95EECFEA0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9F04A2-15F9-49E9-9E68-5A2CBA115578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>
              <a:cs typeface="Arial" charset="0"/>
            </a:endParaRPr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Minimize the likelihood of contamination of the field by positioning life support lines, tubing, and circuits carefully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endParaRPr lang="en-US" smtClean="0"/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.  Carefully position the patient to minimize contamination chances.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AF985AD-7906-4CAF-844E-52CA59CA8C4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>
              <a:cs typeface="Arial" charset="0"/>
            </a:endParaRPr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Don gown in a sterile fashion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Do not put hands out through sleeves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Using the gown as a sterile barrier, place the glove of one hand on that hand with the fingers facing towards you and the thumb immediately adjacent to your thumb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Flip the cuff of the glove over your hand using your other hand (and the gown as a barrier -your hand should not be protruding from the sleeve.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174EEC-59C2-45F2-9620-BEBC30C1FA3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>
              <a:cs typeface="Arial" charset="0"/>
            </a:endParaRPr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Pull your first hand into the glove.  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Using the first hand, repeat the steps for your second hand.</a:t>
            </a:r>
          </a:p>
          <a:p>
            <a:pPr marL="228600" indent="-228600">
              <a:spcBef>
                <a:spcPct val="0"/>
              </a:spcBef>
              <a:buFontTx/>
              <a:buAutoNum type="arabicPeriod"/>
            </a:pPr>
            <a:r>
              <a:rPr lang="en-US" smtClean="0"/>
              <a:t>Using a table, prepare the kit.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1 - Ορθογώνιο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38 - Ορθογώνιο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39 - Ορθογώνιο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40 - Ορθογώνιο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41 - Ορθογώνιο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55 - Ορθογώνιο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64 - Ορθογώνιο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65 - Ορθογώνιο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66 - Ορθογώνιο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7 - Τίτλος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15" name="27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208A3A-538A-4F52-A02D-9520040B2E97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16" name="1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7" name="2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62FFE8-99B0-4CBD-A279-5DFC94F40F6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67164-68D4-4394-BCC9-FE89FD950B47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6116-59A6-48D0-9854-989B3737068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1F444-6591-47D4-B51C-A69E83A72987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8B368-6F9C-45DD-85F1-3E6D215DBCA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Τίτλος, 2 Αντικείμενα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7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785FC-C333-435C-92CC-FEC0D04AA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Τίτλος και 4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09706-E814-44A1-A3AE-8A3850084B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07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3A4A88-8D4F-4A01-995E-D9EC7013D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Τίτλος, Clip Art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3400" y="473075"/>
            <a:ext cx="8153400" cy="1143000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ClipArt"/>
          <p:cNvSpPr>
            <a:spLocks noGrp="1"/>
          </p:cNvSpPr>
          <p:nvPr>
            <p:ph type="clipArt" sz="half" idx="1"/>
          </p:nvPr>
        </p:nvSpPr>
        <p:spPr>
          <a:xfrm>
            <a:off x="533400" y="1828800"/>
            <a:ext cx="4000500" cy="4038600"/>
          </a:xfrm>
        </p:spPr>
        <p:txBody>
          <a:bodyPr>
            <a:normAutofit/>
          </a:bodyPr>
          <a:lstStyle/>
          <a:p>
            <a:pPr lvl="0"/>
            <a:endParaRPr lang="el-GR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533400" y="62484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07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2385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66858-BDBF-4996-AD0B-05951BC20F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C23A-0407-47F5-94C6-9AAAE79AC8CA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5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0F6BA-60DD-4CF6-B4A6-63F8A6E8E0E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3 - Ελεύθερη σχεδίαση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14 - Ελεύθερη σχεδίαση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12 - Ελεύθερη σχεδίαση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15 - Ελεύθερη σχεδίαση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16 - Ελεύθερη σχεδίαση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17 - Ελεύθερη σχεδίαση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18 - Ελεύθερη σχεδίαση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19 - Ελεύθερη σχεδίαση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20 - Ελεύθερη σχεδίαση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21 - Ελεύθερη σχεδίαση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22 - Ελεύθερη σχεδίαση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23 - Ελεύθερη σχεδίαση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24 - Ελεύθερη σχεδίαση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7" name="25 - Ελεύθερη σχεδίαση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26 - Ελεύθερη σχεδίαση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6 - Ορθογώνιο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7 - Ορθογώνιο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8 - Ορθογώνιο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9 - Ορθογώνιο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10 - Ορθογώνιο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11 - Ορθογώνιο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25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0D5237-06C2-408C-B63E-80F97D479647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26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7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26D193-D5F0-40C8-AA6A-DF9C4F9842F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593194-370C-4028-9ACA-BAA4AB3C9B22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BB3000-AB55-49E4-822F-736527EF5FE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4 - Ορθογώνιο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15 - Ορθογώνιο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16 - Ορθογώνιο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17 - Ορθογώνιο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8 - Ορθογώνιο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9 - Ορθογώνιο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20 - Ορθογώνιο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21 - Ορθογώνιο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28 - Ορθογώνιο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29 - Ορθογώνιο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1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E72BB9-9288-4B5C-BC8B-9030765971A1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1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1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593FB1-7889-4320-B043-9F25F194004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66484-A4C4-43BA-BC09-1F1AAB60448B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4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F76DF-09BD-4CE5-83E2-88B59D2E648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710B55-1F7D-419F-B918-A4D4E2B25340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FA037B-DB5B-46AA-9226-FDAADBDD28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1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5B39-7FED-4F7F-88EC-3E3E4D7609F8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6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804EF-E97E-4644-8682-6BD108AEACC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7 - Ορθογώνιο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8 - Ευθεία γραμμή σύνδεσης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9 - Ομάδα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14 - Ευθεία γραμμή σύνδεσης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15 - Ευθεία γραμμή σύνδεσης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16 - Ευθεία γραμμή σύνδεσης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13 - Ομάδα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10 - Ευθεία γραμμή σύνδεσης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1 - Ευθεία γραμμή σύνδεσης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2 - Ευθεία γραμμή σύνδεσης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17 - Ομάδα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18 - Ευθεία γραμμή σύνδεσης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9 - Ευθεία γραμμή σύνδεσης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20 - Ευθεία γραμμή σύνδεσης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- Τίτλος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l-GR" noProof="0" smtClean="0"/>
              <a:t>Κάντε κλικ στο εικονίδιο για να προσθέσετε μια εικόνα</a:t>
            </a:r>
            <a:endParaRPr lang="en-US" noProof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19" name="4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173D6C-44A7-4D62-8801-0D7CDE941752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20" name="5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1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7B7A7C9-16BA-4924-9A5E-6A707D22117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Ορθογώνιο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- Ορθογώνιο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8 - Ορθογώνιο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- Ορθογώνιο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10 - Ορθογώνιο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11 - Ορθογώνιο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14 - Ορθογώνιο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15 - Ορθογώνιο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16 - Ορθογώνιο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21 - Θέση τίτλου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1036" name="12 - Θέση κειμένου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 smtClean="0"/>
          </a:p>
        </p:txBody>
      </p:sp>
      <p:sp>
        <p:nvSpPr>
          <p:cNvPr id="14" name="1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CF0DBA7-E946-4D92-85AF-41FAAEFE246A}" type="datetimeFigureOut">
              <a:rPr lang="el-GR"/>
              <a:pPr>
                <a:defRPr/>
              </a:pPr>
              <a:t>18/4/2013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l-GR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9B0FDB1-2F36-4C95-8593-DFEF911A3C5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7" r:id="rId3"/>
    <p:sldLayoutId id="2147483678" r:id="rId4"/>
    <p:sldLayoutId id="2147483679" r:id="rId5"/>
    <p:sldLayoutId id="2147483674" r:id="rId6"/>
    <p:sldLayoutId id="2147483680" r:id="rId7"/>
    <p:sldLayoutId id="2147483673" r:id="rId8"/>
    <p:sldLayoutId id="2147483681" r:id="rId9"/>
    <p:sldLayoutId id="2147483672" r:id="rId10"/>
    <p:sldLayoutId id="2147483671" r:id="rId11"/>
    <p:sldLayoutId id="2147483682" r:id="rId12"/>
    <p:sldLayoutId id="2147483683" r:id="rId13"/>
    <p:sldLayoutId id="2147483684" r:id="rId14"/>
    <p:sldLayoutId id="2147483685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Λοιμώξεις από </a:t>
            </a:r>
            <a:r>
              <a:rPr lang="el-GR" dirty="0" err="1" smtClean="0">
                <a:solidFill>
                  <a:schemeClr val="tx2">
                    <a:satMod val="200000"/>
                  </a:schemeClr>
                </a:solidFill>
              </a:rPr>
              <a:t>κεντρικους</a:t>
            </a: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el-GR" dirty="0" err="1" smtClean="0">
                <a:solidFill>
                  <a:schemeClr val="tx2">
                    <a:satMod val="200000"/>
                  </a:schemeClr>
                </a:solidFill>
              </a:rPr>
              <a:t>φλεβικουσ</a:t>
            </a: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 </a:t>
            </a:r>
            <a:r>
              <a:rPr lang="el-GR" dirty="0" err="1" smtClean="0">
                <a:solidFill>
                  <a:schemeClr val="tx2">
                    <a:satMod val="200000"/>
                  </a:schemeClr>
                </a:solidFill>
              </a:rPr>
              <a:t>καθετηρεσ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8434" name="2 - Υπότιτλος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l-GR" smtClean="0"/>
              <a:t>Αποστολίδου Ευτέρπη</a:t>
            </a:r>
          </a:p>
          <a:p>
            <a:pPr>
              <a:spcBef>
                <a:spcPct val="0"/>
              </a:spcBef>
            </a:pPr>
            <a:r>
              <a:rPr lang="el-GR" smtClean="0"/>
              <a:t>Απρίλιος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διάγνωση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8674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Επί υπόνοιας αφαίρεση,</a:t>
            </a:r>
          </a:p>
          <a:p>
            <a:r>
              <a:rPr lang="el-GR" smtClean="0"/>
              <a:t>Αλλά μόνον 15-25% αποδεικνύεται πως σχετίζονται με λοίμωξη</a:t>
            </a:r>
          </a:p>
          <a:p>
            <a:endParaRPr lang="el-GR" smtClean="0"/>
          </a:p>
          <a:p>
            <a:r>
              <a:rPr lang="el-GR" smtClean="0"/>
              <a:t>Πυρετός και φλεγμονή στο σημείο εισόδου μη ειδικά σημεία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Κλινική διάγνωση λοίμωξης από ΚΦΚ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9698" name="3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3"/>
          </a:xfrm>
        </p:spPr>
        <p:txBody>
          <a:bodyPr/>
          <a:lstStyle/>
          <a:p>
            <a:pPr marL="73025"/>
            <a:r>
              <a:rPr lang="el-GR" smtClean="0"/>
              <a:t>επιπολής</a:t>
            </a:r>
          </a:p>
        </p:txBody>
      </p:sp>
      <p:sp>
        <p:nvSpPr>
          <p:cNvPr id="29699" name="5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3"/>
          </a:xfrm>
        </p:spPr>
        <p:txBody>
          <a:bodyPr/>
          <a:lstStyle/>
          <a:p>
            <a:pPr marL="73025"/>
            <a:r>
              <a:rPr lang="el-GR" smtClean="0"/>
              <a:t>Εν τω βάθει</a:t>
            </a:r>
          </a:p>
        </p:txBody>
      </p:sp>
      <p:sp>
        <p:nvSpPr>
          <p:cNvPr id="29700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459038"/>
            <a:ext cx="4040188" cy="3959225"/>
          </a:xfrm>
        </p:spPr>
        <p:txBody>
          <a:bodyPr/>
          <a:lstStyle/>
          <a:p>
            <a:r>
              <a:rPr lang="el-GR" smtClean="0"/>
              <a:t>Τοπική φλεγμονή στην είσοδο στο δέρμα</a:t>
            </a:r>
            <a:r>
              <a:rPr lang="en-US" smtClean="0"/>
              <a:t>, </a:t>
            </a:r>
            <a:r>
              <a:rPr lang="el-GR" smtClean="0"/>
              <a:t>Πύον </a:t>
            </a:r>
          </a:p>
          <a:p>
            <a:r>
              <a:rPr lang="el-GR" smtClean="0"/>
              <a:t>Σήψη ή θετική καλλιέργεια που δεν μπορούν να αποδοθούν σε άλλη αιτία (σταφυλόκκοκος πηκτάση _, </a:t>
            </a:r>
            <a:r>
              <a:rPr lang="en-US" smtClean="0"/>
              <a:t>propionibacterium, candida)</a:t>
            </a:r>
            <a:endParaRPr lang="el-GR" smtClean="0"/>
          </a:p>
        </p:txBody>
      </p:sp>
      <p:sp>
        <p:nvSpPr>
          <p:cNvPr id="29701" name="6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459038"/>
            <a:ext cx="4041775" cy="3959225"/>
          </a:xfrm>
        </p:spPr>
        <p:txBody>
          <a:bodyPr/>
          <a:lstStyle/>
          <a:p>
            <a:r>
              <a:rPr lang="el-GR" smtClean="0"/>
              <a:t>Διαπύηση του υποδορίου επέκταση της φλεγμονής &gt; 2 εκατοστά από το σημείο εισόδου</a:t>
            </a:r>
          </a:p>
          <a:p>
            <a:r>
              <a:rPr lang="el-GR" smtClean="0"/>
              <a:t>Η φλεγμονή κατά την πορεία του καθετήρα επιβάλει την αφαίρεση του</a:t>
            </a:r>
          </a:p>
          <a:p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Κριτήρια διάγνωσης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" name="7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Πυρετός, ρίγος, υπόταση μέσω μολυσμένων συνδετικών του καθετήρα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Βέβαιη διάγνωση αν:</a:t>
            </a:r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l-GR" dirty="0" smtClean="0"/>
              <a:t>Τοπικά ευρήματα με απομόνωση ίδιου μικροοργανισμού με την αιμοκαλλιέργεια</a:t>
            </a:r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l-GR" dirty="0" smtClean="0"/>
              <a:t>Εξάλειψη της σήψης μέσα σε 24 ώρες από την απομάκρυνση του ΚΦΚ χωρίς χορήγηση αντιβιοτικών</a:t>
            </a:r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l-GR" dirty="0" smtClean="0"/>
              <a:t>Θετική ποσοτική καλλιέργεια στην οποία απομονώθηκε ο ίδιος μικροοργανισμός με την αιμοκαλλιέργεια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Διάγνωση μετά την αφαίρεση του καθετήρα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1746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Ποιοτικές καλλιέργειες, ευαίσθητες αλλά όχι ειδικές (εξωτερικό καθετήρα)</a:t>
            </a:r>
          </a:p>
          <a:p>
            <a:r>
              <a:rPr lang="el-GR" smtClean="0"/>
              <a:t>Ποσοτικές καλλιέργειες (εσωτερικό και εξωτερικό καθετήρα), υψηλή ειδικότητα και ευαισθησία</a:t>
            </a:r>
          </a:p>
          <a:p>
            <a:r>
              <a:rPr lang="el-GR" smtClean="0"/>
              <a:t>Πλήρης κατά </a:t>
            </a:r>
            <a:r>
              <a:rPr lang="en-US" smtClean="0"/>
              <a:t>Gram </a:t>
            </a:r>
            <a:r>
              <a:rPr lang="el-GR" smtClean="0"/>
              <a:t>χρώση του ίδιου του καθετήρα είναι και ειδική και ευαίσθητη</a:t>
            </a:r>
          </a:p>
          <a:p>
            <a:r>
              <a:rPr lang="el-GR" smtClean="0"/>
              <a:t> ή  χρώση με το πορτοκαλλί της ακριδίνης, ταχείες μέθοδοι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Διάγνωση χωρίς την αφαίρεση του καθετήρα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1784350"/>
            <a:ext cx="7772400" cy="5073650"/>
          </a:xfrm>
        </p:spPr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Υπό την προϋπόθεση ότι η κλινική κατάσταση δεν είναι απειλητική για την ζωή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Κύρια εφαρμογή στις λοιμώξεις από </a:t>
            </a:r>
            <a:r>
              <a:rPr lang="el-GR" dirty="0" err="1" smtClean="0"/>
              <a:t>πηκτάση</a:t>
            </a:r>
            <a:r>
              <a:rPr lang="el-GR" dirty="0" smtClean="0"/>
              <a:t> </a:t>
            </a:r>
            <a:r>
              <a:rPr lang="el-GR" dirty="0" err="1" smtClean="0"/>
              <a:t>ανητικούς</a:t>
            </a:r>
            <a:r>
              <a:rPr lang="el-GR" dirty="0" smtClean="0"/>
              <a:t> </a:t>
            </a:r>
            <a:r>
              <a:rPr lang="el-GR" dirty="0" err="1" smtClean="0"/>
              <a:t>σταφυλοκόκκους</a:t>
            </a:r>
            <a:r>
              <a:rPr lang="el-GR" dirty="0" smtClean="0"/>
              <a:t> σε ασθενείς ανοσοκατεσταλμένους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Ποσοτικές κ/ες από περιοχή εισόδου του καθετήρα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κ/ες με αναρρόφηση αίματος μέσα από τον καθετήρα, ο αριθμός μικροβίων που απομονώνονται είναι υψηλότερος από ότι από το περιφερικό αίμα (διαφορά στην αναλογία της μικροβιακής αποικίας5 έως 10: 1), τεχνική κυρίως για καθετήρες μακράς παραμονής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Όμως πολυπλοκότητα και κόστος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Ταχεία διάγνωση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Μέτρηση του χρόνου που μεσολαβεί για την </a:t>
            </a:r>
            <a:r>
              <a:rPr lang="el-GR" dirty="0" err="1" smtClean="0"/>
              <a:t>θετικοποίηση</a:t>
            </a:r>
            <a:r>
              <a:rPr lang="el-GR" dirty="0" smtClean="0"/>
              <a:t> των αιμοκαλλιεργειών από το σημείο εισόδου του ΚΦΚ και του περιφερικού αίματος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Θέτοντας ως κατώτερο όριο τα 120 </a:t>
            </a:r>
            <a:r>
              <a:rPr lang="en-US" dirty="0" smtClean="0"/>
              <a:t>min </a:t>
            </a:r>
            <a:r>
              <a:rPr lang="el-GR" dirty="0" smtClean="0"/>
              <a:t>, η πρώιμη </a:t>
            </a:r>
            <a:r>
              <a:rPr lang="el-GR" dirty="0" err="1" smtClean="0"/>
              <a:t>θετικοποίηση</a:t>
            </a:r>
            <a:r>
              <a:rPr lang="el-GR" dirty="0" smtClean="0"/>
              <a:t> των κεντρικών αιμοκαλλιεργειών έναντι των αντιστοίχων από την περιφερική φλέβα, έδειξαν αναδρομικά να έχουν 100% ειδικότητα και 96,4% ευαισθησία στους καρκινοπαθείς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/>
              <a:t>Brushing </a:t>
            </a:r>
            <a:r>
              <a:rPr lang="el-GR" dirty="0" smtClean="0"/>
              <a:t>του καθετήρα με χρώση πορτοκαλί </a:t>
            </a:r>
            <a:r>
              <a:rPr lang="el-GR" dirty="0" err="1" smtClean="0"/>
              <a:t>ακριδίνης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Αλλαγή ΚΦΚ με την βοήθεια οδηγού σύρματος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4818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Κυρίως σε καθετήρες παρεντερικής διατροφής</a:t>
            </a:r>
          </a:p>
          <a:p>
            <a:r>
              <a:rPr lang="el-GR" smtClean="0"/>
              <a:t>Λιγότερες επιπλοκές</a:t>
            </a:r>
          </a:p>
          <a:p>
            <a:r>
              <a:rPr lang="el-GR" smtClean="0"/>
              <a:t>Εάν ο 1</a:t>
            </a:r>
            <a:r>
              <a:rPr lang="el-GR" baseline="30000" smtClean="0"/>
              <a:t>ος</a:t>
            </a:r>
            <a:r>
              <a:rPr lang="el-GR" smtClean="0"/>
              <a:t> καθετήρας βρεθεί ότι έχει επικοισθεί σε σημαντικό βαθμό, ο 2</a:t>
            </a:r>
            <a:r>
              <a:rPr lang="el-GR" baseline="30000" smtClean="0"/>
              <a:t>ος</a:t>
            </a:r>
            <a:r>
              <a:rPr lang="el-GR" smtClean="0"/>
              <a:t> αφαιρείται και μια καινούργια κεντρική φλεβική γραμμή τοποθετείται σε άλλη περιοχή του σώματος του ασθενούς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Διαγνωστική στρατηγική σε περίπτωση υπόνοιας ΚΦΚ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Αν σηπτικό σοκ ή σημαντική φλεγμονή κατά μήκος της πορείας του καθετήρα ή κυτταρίτιδα, αφαιρείται </a:t>
            </a:r>
            <a:r>
              <a:rPr lang="el-GR" u="sng" dirty="0" smtClean="0">
                <a:solidFill>
                  <a:srgbClr val="FF0000"/>
                </a:solidFill>
              </a:rPr>
              <a:t>επειγόντως</a:t>
            </a:r>
            <a:r>
              <a:rPr lang="el-GR" dirty="0" smtClean="0"/>
              <a:t> ο καθετήρας και ξεκινάει </a:t>
            </a:r>
            <a:r>
              <a:rPr lang="el-GR" dirty="0" err="1" smtClean="0"/>
              <a:t>αντιμικροβιακή</a:t>
            </a:r>
            <a:r>
              <a:rPr lang="el-GR" dirty="0" smtClean="0"/>
              <a:t> αγωγή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Άλλως, ή αλλαγή με σύρμα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Ή κ/α υλικού από την περιοχή εισόδου (υψηλή αρνητική αξία) με ή χωρίς χρήση ζεύγους ποιοτικών καλλιεργειών (υψηλή θετική προγνωστική αξία)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Επί αμφιβολίας, αλλαγή με σύρμα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Αφαίρεση καθετήρα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6866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Αν τα αποτελέσματα ΄των προηγούμενων μεθόδων θέτουν σοβαρή υπόνοια λοίμωξης από ΚΦΚ ,</a:t>
            </a:r>
          </a:p>
          <a:p>
            <a:r>
              <a:rPr lang="el-GR" smtClean="0"/>
              <a:t>Η απόφαση για την αφαίρεση ή την παραμονή του καθετήρα εξαρτάται κυρίως</a:t>
            </a:r>
          </a:p>
          <a:p>
            <a:pPr marL="911225" lvl="1" indent="-514350">
              <a:buFont typeface="Consolas" pitchFamily="49" charset="0"/>
              <a:buAutoNum type="arabicPeriod"/>
            </a:pPr>
            <a:r>
              <a:rPr lang="el-GR" smtClean="0"/>
              <a:t> από την κλινική κατάσταση  του ασθενούς</a:t>
            </a:r>
          </a:p>
          <a:p>
            <a:pPr marL="911225" lvl="1" indent="-514350">
              <a:buFont typeface="Consolas" pitchFamily="49" charset="0"/>
              <a:buAutoNum type="arabicPeriod"/>
            </a:pPr>
            <a:r>
              <a:rPr lang="el-GR" smtClean="0"/>
              <a:t>Από το είδος του μικροβίου που εμπλέκεται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504825" y="512763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Πρόληψη λοιμώξεων από ΚΦΚ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5" name="4 - Θέση κειμένου"/>
          <p:cNvSpPr>
            <a:spLocks noGrp="1"/>
          </p:cNvSpPr>
          <p:nvPr>
            <p:ph type="body" idx="1"/>
          </p:nvPr>
        </p:nvSpPr>
        <p:spPr>
          <a:xfrm>
            <a:off x="428625" y="1500188"/>
            <a:ext cx="4040188" cy="639762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l-GR" dirty="0" smtClean="0"/>
              <a:t>Πρόληψη </a:t>
            </a:r>
            <a:r>
              <a:rPr lang="el-GR" dirty="0" err="1" smtClean="0"/>
              <a:t>εξωαυλικού</a:t>
            </a:r>
            <a:r>
              <a:rPr lang="el-GR" dirty="0" smtClean="0"/>
              <a:t> αποικισμού</a:t>
            </a:r>
            <a:endParaRPr lang="el-GR" dirty="0"/>
          </a:p>
        </p:txBody>
      </p:sp>
      <p:sp>
        <p:nvSpPr>
          <p:cNvPr id="7" name="6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572000" y="1571625"/>
            <a:ext cx="4041775" cy="639763"/>
          </a:xfrm>
        </p:spPr>
        <p:txBody>
          <a:bodyPr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el-GR" dirty="0" smtClean="0"/>
              <a:t>Πρόληψη </a:t>
            </a:r>
            <a:r>
              <a:rPr lang="el-GR" dirty="0" err="1" smtClean="0"/>
              <a:t>ενδοαυλικής</a:t>
            </a:r>
            <a:r>
              <a:rPr lang="el-GR" dirty="0" smtClean="0"/>
              <a:t> επιμόλυνσης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2"/>
          </p:nvPr>
        </p:nvSpPr>
        <p:spPr>
          <a:xfrm>
            <a:off x="457200" y="2143125"/>
            <a:ext cx="4040188" cy="4714875"/>
          </a:xfrm>
        </p:spPr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Καθαρισμός </a:t>
            </a:r>
            <a:r>
              <a:rPr lang="el-GR" b="1" u="sng" dirty="0" smtClean="0">
                <a:solidFill>
                  <a:srgbClr val="FF0000"/>
                </a:solidFill>
              </a:rPr>
              <a:t>δερματικής </a:t>
            </a:r>
            <a:r>
              <a:rPr lang="el-GR" dirty="0" smtClean="0"/>
              <a:t>χλωρίδας κατά την τοποθέτηση 2% υδατική </a:t>
            </a:r>
            <a:r>
              <a:rPr lang="el-GR" dirty="0" err="1" smtClean="0"/>
              <a:t>χλωρεξιδίνη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Δημιουργία υποδόριου καναλιού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Μεγάλα αποστειρωμένα πεδία, προτιμότερη η υποκλείδιος περιοχή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Ποδιά, μάσκα , </a:t>
            </a:r>
            <a:r>
              <a:rPr lang="el-GR" dirty="0" err="1" smtClean="0"/>
              <a:t>καπέλλο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Τρόπος </a:t>
            </a:r>
            <a:r>
              <a:rPr lang="el-GR" b="1" dirty="0" smtClean="0"/>
              <a:t>ε</a:t>
            </a:r>
            <a:r>
              <a:rPr lang="el-GR" b="1" u="sng" dirty="0" smtClean="0">
                <a:solidFill>
                  <a:srgbClr val="FF0000"/>
                </a:solidFill>
              </a:rPr>
              <a:t>πικάλυψης</a:t>
            </a:r>
            <a:r>
              <a:rPr lang="el-GR" b="1" dirty="0" smtClean="0"/>
              <a:t> </a:t>
            </a:r>
            <a:r>
              <a:rPr lang="el-GR" dirty="0" smtClean="0"/>
              <a:t>με διαφανή επιθέματα με αυξημένη διαπερατότητα κάθε 5 ημέρες, ισοδύναμος με γάζες</a:t>
            </a:r>
            <a:endParaRPr lang="el-GR" dirty="0"/>
          </a:p>
        </p:txBody>
      </p:sp>
      <p:sp>
        <p:nvSpPr>
          <p:cNvPr id="8" name="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43125"/>
            <a:ext cx="4041775" cy="4203700"/>
          </a:xfrm>
        </p:spPr>
        <p:txBody>
          <a:bodyPr>
            <a:normAutofit fontScale="92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Σχολαστική τήρηση των  μέτρων αντισηψίας κατά τους χειρισμούς στον ΚΦΚ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ΌΧΙ αλοιφές με αντιβιοτικό και ιώδιο, ευνοούν τους μύκητες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Προτιμότερος ο μικρός αριθμός αυλών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Αλλαγή συστημάτων χορήγησης κάθε 72 ώρες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Αλλαγή κάθε 24 ώρες συστημάτων χορήγησης αίματος και παρεντερικής διατροφής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2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May 07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503238"/>
            <a:ext cx="6715125" cy="606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3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May 07</a:t>
            </a:r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42875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Τοποθέτηση κεντρικών φλεβικών καθετήρων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38915" name="Picture 4" descr="CG2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25" y="1571625"/>
            <a:ext cx="4643438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6" descr="IMG_59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84625" y="142875"/>
            <a:ext cx="4945063" cy="3708400"/>
          </a:xfrm>
        </p:spPr>
      </p:pic>
      <p:pic>
        <p:nvPicPr>
          <p:cNvPr id="39938" name="Picture 7" descr="IMG_590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3" y="2857500"/>
            <a:ext cx="4857750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7" descr="IMG_59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11275" y="285750"/>
            <a:ext cx="2760663" cy="3676650"/>
          </a:xfrm>
        </p:spPr>
      </p:pic>
      <p:pic>
        <p:nvPicPr>
          <p:cNvPr id="41986" name="Picture 8" descr="IMG_59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233988" y="1143000"/>
            <a:ext cx="3754437" cy="2819400"/>
          </a:xfrm>
        </p:spPr>
      </p:pic>
      <p:pic>
        <p:nvPicPr>
          <p:cNvPr id="41987" name="Picture 9" descr="IMG_591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1271588" y="4071938"/>
            <a:ext cx="3652837" cy="2743200"/>
          </a:xfrm>
        </p:spPr>
      </p:pic>
      <p:pic>
        <p:nvPicPr>
          <p:cNvPr id="41988" name="Picture 10" descr="IMG_591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5233988" y="4071938"/>
            <a:ext cx="3652837" cy="2743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7" descr="IMG_591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30238" y="857250"/>
            <a:ext cx="4135437" cy="3105150"/>
          </a:xfrm>
        </p:spPr>
      </p:pic>
      <p:pic>
        <p:nvPicPr>
          <p:cNvPr id="44034" name="Picture 8" descr="IMG_59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308475" y="500063"/>
            <a:ext cx="4610100" cy="3462337"/>
          </a:xfrm>
        </p:spPr>
      </p:pic>
      <p:pic>
        <p:nvPicPr>
          <p:cNvPr id="44035" name="Picture 9" descr="IMG_591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1285875" y="4071938"/>
            <a:ext cx="3367088" cy="2528887"/>
          </a:xfrm>
        </p:spPr>
      </p:pic>
      <p:pic>
        <p:nvPicPr>
          <p:cNvPr id="44036" name="Picture 10" descr="IMG_592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/>
          <a:srcRect/>
          <a:stretch>
            <a:fillRect/>
          </a:stretch>
        </p:blipFill>
        <p:spPr>
          <a:xfrm>
            <a:off x="5232400" y="4114800"/>
            <a:ext cx="3371850" cy="2528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May 07</a:t>
            </a:r>
          </a:p>
        </p:txBody>
      </p:sp>
      <p:pic>
        <p:nvPicPr>
          <p:cNvPr id="102404" name="Picture 4" descr="istockphoto_381829_iv_nurs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6438" y="228600"/>
            <a:ext cx="4692650" cy="512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5" name="Picture 5" descr="ivBag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786063"/>
            <a:ext cx="2900363" cy="382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Η ρουτίνα στην αλλαγή καθετήρων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47106" name="6 - Θέση περιεχομένου"/>
          <p:cNvSpPr>
            <a:spLocks noGrp="1"/>
          </p:cNvSpPr>
          <p:nvPr>
            <p:ph idx="1"/>
          </p:nvPr>
        </p:nvSpPr>
        <p:spPr>
          <a:xfrm>
            <a:off x="714375" y="1784350"/>
            <a:ext cx="8143875" cy="4572000"/>
          </a:xfrm>
        </p:spPr>
        <p:txBody>
          <a:bodyPr/>
          <a:lstStyle/>
          <a:p>
            <a:r>
              <a:rPr lang="el-GR" smtClean="0"/>
              <a:t>Αλλαγή καθετήρων πνευμονικής </a:t>
            </a:r>
            <a:r>
              <a:rPr lang="en-US" smtClean="0"/>
              <a:t>SWAN-GANZ</a:t>
            </a:r>
            <a:r>
              <a:rPr lang="el-GR" smtClean="0"/>
              <a:t> και του εισαγωγέα τους κάθε 5 ημ.</a:t>
            </a:r>
          </a:p>
          <a:p>
            <a:r>
              <a:rPr lang="el-GR" smtClean="0"/>
              <a:t>Αλλαγή περιφερικών φλεβών κάθε 48-72 ώρες</a:t>
            </a:r>
          </a:p>
          <a:p>
            <a:r>
              <a:rPr lang="el-GR" smtClean="0"/>
              <a:t>Όχι προγραμματισμένες συχνές αλλαγές ρουτίνας με οδηγό σύρμα των ΚΦΚ</a:t>
            </a:r>
          </a:p>
          <a:p>
            <a:r>
              <a:rPr lang="el-GR" smtClean="0"/>
              <a:t>Ηπαρινισμός γιατί η θρόμβωση της καθετηριασμένης φλέβας και η λοίμωξη συνδέονται πολύ στενά </a:t>
            </a:r>
          </a:p>
          <a:p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142875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Υλικό κατασκευής και αντίσταση στον αποικισμό (κόστος-</a:t>
            </a:r>
            <a:r>
              <a:rPr lang="el-GR" dirty="0" err="1" smtClean="0">
                <a:solidFill>
                  <a:schemeClr val="tx2">
                    <a:satMod val="200000"/>
                  </a:schemeClr>
                </a:solidFill>
              </a:rPr>
              <a:t>αποτελεσματικότητ</a:t>
            </a: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α;)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914400" y="2141538"/>
            <a:ext cx="7772400" cy="4716462"/>
          </a:xfrm>
        </p:spPr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Οι υδρόφιλες επιφάνειες </a:t>
            </a:r>
            <a:r>
              <a:rPr lang="en-US" dirty="0" smtClean="0"/>
              <a:t>in vitro </a:t>
            </a:r>
            <a:r>
              <a:rPr lang="el-GR" dirty="0" smtClean="0"/>
              <a:t>μειώνουν τη μικροβιακή προσκόλληση σε σχέση με τις υδρόφοβες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Οι καθετήρες από σιλικόνη και </a:t>
            </a:r>
            <a:r>
              <a:rPr lang="el-GR" dirty="0" err="1" smtClean="0"/>
              <a:t>υδροφιλική</a:t>
            </a:r>
            <a:r>
              <a:rPr lang="el-GR" dirty="0" smtClean="0"/>
              <a:t> </a:t>
            </a:r>
            <a:r>
              <a:rPr lang="el-GR" dirty="0" err="1" smtClean="0"/>
              <a:t>πολυουρεθάνη</a:t>
            </a:r>
            <a:r>
              <a:rPr lang="el-GR" dirty="0" smtClean="0"/>
              <a:t> αναπτύσσουν λιγότερες λοιμώξεις από τους καθετήρες από χλωριούχο </a:t>
            </a:r>
            <a:r>
              <a:rPr lang="el-GR" dirty="0" err="1" smtClean="0"/>
              <a:t>πολυβινίλιο</a:t>
            </a:r>
            <a:endParaRPr lang="el-GR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Καθετήρες εμπλουτισμένοι με </a:t>
            </a:r>
            <a:r>
              <a:rPr lang="el-GR" dirty="0" err="1" smtClean="0"/>
              <a:t>αντιμικροβιακές</a:t>
            </a:r>
            <a:r>
              <a:rPr lang="el-GR" dirty="0" smtClean="0"/>
              <a:t> ουσίες 9π.χ </a:t>
            </a:r>
            <a:r>
              <a:rPr lang="el-GR" dirty="0" err="1" smtClean="0"/>
              <a:t>χλωρεξιδίνη</a:t>
            </a:r>
            <a:r>
              <a:rPr lang="el-GR" dirty="0" smtClean="0"/>
              <a:t>), η προστατευτική τους δράση περιορίζεται μετά από 10 ημέρες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Καθετήρες με επικάλυψη αντιβιοτικών, ιδιαίτερα σε περιβάλλον με υψηλή συχνότητα αποικισμού </a:t>
            </a:r>
            <a:r>
              <a:rPr lang="el-GR" dirty="0" err="1" smtClean="0"/>
              <a:t>ΚφΚ</a:t>
            </a:r>
            <a:r>
              <a:rPr lang="el-GR" dirty="0" smtClean="0"/>
              <a:t> και μικροβιαιμίας επί αποτυχία των άλλων </a:t>
            </a:r>
            <a:r>
              <a:rPr lang="el-GR" dirty="0" err="1" smtClean="0"/>
              <a:t>απατούμενων</a:t>
            </a:r>
            <a:r>
              <a:rPr lang="el-GR" dirty="0" smtClean="0"/>
              <a:t> προληπτικών μέτρων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400" y="357188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Συνεχής ποιοτική βελτίωση</a:t>
            </a:r>
            <a:br>
              <a:rPr lang="el-GR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κόστος /αποτέλεσμα, οργάνωση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642938" y="1928813"/>
            <a:ext cx="8286750" cy="4929187"/>
          </a:xfrm>
        </p:spPr>
        <p:txBody>
          <a:bodyPr>
            <a:normAutofit fontScale="850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Εκπαίδευση προσωπικού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Τήρηση, επαναξιολόγηση και αναθεώρηση πρωτοκόλλων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Συνεχής παρακολούθηση της συχνότητας από ΚΦΚ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Επανεκτίμηση των μεθόδων πρόληψης που έχουν εφαρμοστεί και εν ανάγκη εφαρμογή πιο εξειδικευμένων τεχνικών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Επαρκές νοσηλευτικό προσωπικό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l-GR" dirty="0" smtClean="0"/>
              <a:t>Ύπαρξη νοσηλευτικής ομάδας με </a:t>
            </a:r>
            <a:r>
              <a:rPr lang="el-GR" dirty="0" err="1" smtClean="0"/>
              <a:t>αποκλειστιό</a:t>
            </a:r>
            <a:r>
              <a:rPr lang="el-GR" dirty="0" smtClean="0"/>
              <a:t> έργο την προετοιμασία και χορήγηση των διαφόρων ενδοφλεβίων παραγόντων </a:t>
            </a:r>
            <a:r>
              <a:rPr lang="el-GR" dirty="0" err="1" smtClean="0"/>
              <a:t>ελλάτωσε</a:t>
            </a:r>
            <a:r>
              <a:rPr lang="el-GR" dirty="0" smtClean="0"/>
              <a:t> σημαντικά τα </a:t>
            </a:r>
            <a:r>
              <a:rPr lang="el-GR" dirty="0" err="1" smtClean="0"/>
              <a:t>ποσοσστά</a:t>
            </a:r>
            <a:r>
              <a:rPr lang="el-GR" dirty="0" smtClean="0"/>
              <a:t> λοίμωξης από περιφερικές και κεντρικές φλέβες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2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cs typeface="Arial" charset="0"/>
              </a:rPr>
              <a:t>May 07</a:t>
            </a:r>
          </a:p>
        </p:txBody>
      </p:sp>
      <p:pic>
        <p:nvPicPr>
          <p:cNvPr id="50178" name="Picture 2" descr="jw-wash-hands-on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676400"/>
            <a:ext cx="3602038" cy="440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4591050" y="6521450"/>
            <a:ext cx="45529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 http://www.learnovation.com/johnwise_samples.htm</a:t>
            </a:r>
          </a:p>
        </p:txBody>
      </p:sp>
      <p:sp>
        <p:nvSpPr>
          <p:cNvPr id="50180" name="AutoShape 4"/>
          <p:cNvSpPr>
            <a:spLocks noChangeArrowheads="1"/>
          </p:cNvSpPr>
          <p:nvPr/>
        </p:nvSpPr>
        <p:spPr bwMode="auto">
          <a:xfrm>
            <a:off x="1066800" y="2590800"/>
            <a:ext cx="3597275" cy="3159125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>
                <a:latin typeface="Corbel" pitchFamily="34" charset="0"/>
              </a:rPr>
              <a:t>You can’t be</a:t>
            </a:r>
          </a:p>
          <a:p>
            <a:pPr algn="ctr"/>
            <a:r>
              <a:rPr lang="en-US" sz="3200">
                <a:latin typeface="Corbel" pitchFamily="34" charset="0"/>
              </a:rPr>
              <a:t> too clean!!!</a:t>
            </a:r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title"/>
          </p:nvPr>
        </p:nvSpPr>
        <p:spPr>
          <a:xfrm>
            <a:off x="914400" y="-142875"/>
            <a:ext cx="7772400" cy="9144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en-US" dirty="0">
                <a:solidFill>
                  <a:schemeClr val="tx2">
                    <a:satMod val="200000"/>
                  </a:schemeClr>
                </a:solidFill>
              </a:rPr>
            </a:b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And, wash your hands!!!!!!!!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May 07</a:t>
            </a:r>
          </a:p>
        </p:txBody>
      </p:sp>
      <p:pic>
        <p:nvPicPr>
          <p:cNvPr id="20482" name="Picture 4" descr="23-triple lumen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90600" y="457200"/>
            <a:ext cx="7467600" cy="5362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MVC-538X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 t="26051" r="5681" b="43750"/>
          <a:stretch>
            <a:fillRect/>
          </a:stretch>
        </p:blipFill>
        <p:spPr>
          <a:xfrm>
            <a:off x="1928813" y="285750"/>
            <a:ext cx="6929437" cy="1928813"/>
          </a:xfrm>
        </p:spPr>
      </p:pic>
      <p:pic>
        <p:nvPicPr>
          <p:cNvPr id="21506" name="Picture 5" descr="23-triple lumen"/>
          <p:cNvPicPr>
            <a:picLocks noChangeAspect="1" noChangeArrowheads="1"/>
          </p:cNvPicPr>
          <p:nvPr/>
        </p:nvPicPr>
        <p:blipFill>
          <a:blip r:embed="rId4"/>
          <a:srcRect t="10405" r="15248" b="13873"/>
          <a:stretch>
            <a:fillRect/>
          </a:stretch>
        </p:blipFill>
        <p:spPr bwMode="auto">
          <a:xfrm>
            <a:off x="571500" y="2663825"/>
            <a:ext cx="4714875" cy="397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Line 7"/>
          <p:cNvSpPr>
            <a:spLocks noChangeShapeType="1"/>
          </p:cNvSpPr>
          <p:nvPr/>
        </p:nvSpPr>
        <p:spPr bwMode="auto">
          <a:xfrm flipH="1" flipV="1">
            <a:off x="7315200" y="4343400"/>
            <a:ext cx="228600" cy="2286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21508" name="Oval 8"/>
          <p:cNvSpPr>
            <a:spLocks noChangeArrowheads="1"/>
          </p:cNvSpPr>
          <p:nvPr/>
        </p:nvSpPr>
        <p:spPr bwMode="auto">
          <a:xfrm>
            <a:off x="6781800" y="3352800"/>
            <a:ext cx="762000" cy="457200"/>
          </a:xfrm>
          <a:prstGeom prst="ellips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>
              <a:latin typeface="Corbel" pitchFamily="34" charset="0"/>
            </a:endParaRPr>
          </a:p>
        </p:txBody>
      </p:sp>
      <p:sp>
        <p:nvSpPr>
          <p:cNvPr id="21509" name="Oval 9"/>
          <p:cNvSpPr>
            <a:spLocks noChangeArrowheads="1"/>
          </p:cNvSpPr>
          <p:nvPr/>
        </p:nvSpPr>
        <p:spPr bwMode="auto">
          <a:xfrm>
            <a:off x="6705600" y="2209800"/>
            <a:ext cx="762000" cy="457200"/>
          </a:xfrm>
          <a:prstGeom prst="ellips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>
              <a:latin typeface="Corbel" pitchFamily="34" charset="0"/>
            </a:endParaRPr>
          </a:p>
        </p:txBody>
      </p:sp>
      <p:sp>
        <p:nvSpPr>
          <p:cNvPr id="21510" name="Line 11"/>
          <p:cNvSpPr>
            <a:spLocks noChangeShapeType="1"/>
          </p:cNvSpPr>
          <p:nvPr/>
        </p:nvSpPr>
        <p:spPr bwMode="auto">
          <a:xfrm flipH="1" flipV="1">
            <a:off x="7162800" y="2590800"/>
            <a:ext cx="304800" cy="3810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May 07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25" y="357188"/>
            <a:ext cx="439578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2">
                    <a:satMod val="200000"/>
                  </a:schemeClr>
                </a:solidFill>
              </a:rPr>
              <a:t>Ports</a:t>
            </a:r>
          </a:p>
        </p:txBody>
      </p:sp>
      <p:pic>
        <p:nvPicPr>
          <p:cNvPr id="23555" name="Picture 4" descr="MVC-541X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073150" y="1571625"/>
            <a:ext cx="7285038" cy="49291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4 - Θέση ημερομηνίας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cs typeface="Arial" charset="0"/>
              </a:rPr>
              <a:t>May 07</a:t>
            </a:r>
          </a:p>
        </p:txBody>
      </p:sp>
      <p:pic>
        <p:nvPicPr>
          <p:cNvPr id="24578" name="Picture 4" descr="Picture1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520700"/>
            <a:ext cx="6143625" cy="57340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Συχνότητα και μικροβιολογία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5602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Ευρεία εμφλανιση στην ογκολογία</a:t>
            </a:r>
          </a:p>
          <a:p>
            <a:r>
              <a:rPr lang="el-GR" smtClean="0"/>
              <a:t>5-10% του συνόλου ΚΦΚ</a:t>
            </a:r>
          </a:p>
          <a:p>
            <a:r>
              <a:rPr lang="el-GR" smtClean="0"/>
              <a:t>Κύρια αιτία μικροβιαιμίας στις Μονάδες</a:t>
            </a:r>
          </a:p>
          <a:p>
            <a:r>
              <a:rPr lang="el-GR" smtClean="0"/>
              <a:t>Από το δέρμα </a:t>
            </a:r>
            <a:r>
              <a:rPr lang="en-US" smtClean="0"/>
              <a:t>Gram + </a:t>
            </a:r>
            <a:r>
              <a:rPr lang="el-GR" smtClean="0"/>
              <a:t>κόκκοι, &gt;50% πηκτάση αρνητικοί σταφυλόκοκκοι</a:t>
            </a:r>
          </a:p>
          <a:p>
            <a:r>
              <a:rPr lang="el-GR" smtClean="0"/>
              <a:t> και μύκητες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Θνητότητα και θνησιμότητα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6626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Τυπική περίπτωση ιατρογενούς λοίμωξης</a:t>
            </a:r>
          </a:p>
          <a:p>
            <a:r>
              <a:rPr lang="el-GR" smtClean="0"/>
              <a:t>Απαιτεί σχολαστική εφαρμογή μέτρων πρόληψης</a:t>
            </a:r>
          </a:p>
          <a:p>
            <a:r>
              <a:rPr lang="el-GR" smtClean="0"/>
              <a:t>13-38% θνητότητα</a:t>
            </a:r>
          </a:p>
          <a:p>
            <a:r>
              <a:rPr lang="el-GR" smtClean="0"/>
              <a:t>Παράταση νοσηλείας 8-10 ημέρες</a:t>
            </a:r>
          </a:p>
          <a:p>
            <a:r>
              <a:rPr lang="el-GR" smtClean="0"/>
              <a:t>Από </a:t>
            </a:r>
            <a:r>
              <a:rPr lang="en-US" smtClean="0"/>
              <a:t>Candida </a:t>
            </a:r>
            <a:r>
              <a:rPr lang="el-GR" smtClean="0"/>
              <a:t>οι πιο επικίνδυνες, πρέπει να αφαιρεθεί ο καθετήρας</a:t>
            </a:r>
          </a:p>
          <a:p>
            <a:pPr>
              <a:buFont typeface="Wingdings" pitchFamily="2" charset="2"/>
              <a:buNone/>
            </a:pPr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l-GR" dirty="0" smtClean="0">
                <a:solidFill>
                  <a:schemeClr val="tx2">
                    <a:satMod val="200000"/>
                  </a:schemeClr>
                </a:solidFill>
              </a:rPr>
              <a:t>Μηχανισμοί λοίμωξης</a:t>
            </a:r>
            <a:endParaRPr lang="el-GR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7650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mtClean="0"/>
              <a:t>Ενδοαυλική οδός από σημείο εισόδου, χειρισμούς και σε μακρά παραμονή (παρεντερική, ογκολογία, αιματολογία) </a:t>
            </a:r>
          </a:p>
          <a:p>
            <a:r>
              <a:rPr lang="el-GR" smtClean="0"/>
              <a:t>εξωαυλική οδός σε &lt; 30 ημέρες από το σημείο εισόδου στο δέρμα, συνήθης στις ΜΕΘ</a:t>
            </a:r>
          </a:p>
          <a:p>
            <a:r>
              <a:rPr lang="el-GR" smtClean="0"/>
              <a:t>5% αιματογενής διασπορά από απομακρυσμένη εστία</a:t>
            </a:r>
          </a:p>
          <a:p>
            <a:endParaRPr lang="el-G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Μετρό">
  <a:themeElements>
    <a:clrScheme name="Μετρό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Μετρό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Μετρό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249</TotalTime>
  <Words>961</Words>
  <PresentationFormat>On-screen Show (4:3)</PresentationFormat>
  <Paragraphs>122</Paragraphs>
  <Slides>28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Πρότυπο σχεδίασης</vt:lpstr>
      </vt:variant>
      <vt:variant>
        <vt:i4>11</vt:i4>
      </vt:variant>
      <vt:variant>
        <vt:lpstr>Τίτλοι διαφανειών</vt:lpstr>
      </vt:variant>
      <vt:variant>
        <vt:i4>28</vt:i4>
      </vt:variant>
    </vt:vector>
  </HeadingPairs>
  <TitlesOfParts>
    <vt:vector size="47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Times New Roman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Μετρό</vt:lpstr>
      <vt:lpstr>Διαφάνεια 1</vt:lpstr>
      <vt:lpstr>Διαφάνεια 2</vt:lpstr>
      <vt:lpstr>Διαφάνεια 3</vt:lpstr>
      <vt:lpstr>Διαφάνεια 4</vt:lpstr>
      <vt:lpstr>Ports</vt:lpstr>
      <vt:lpstr>Διαφάνεια 6</vt:lpstr>
      <vt:lpstr>Συχνότητα και μικροβιολογία</vt:lpstr>
      <vt:lpstr>Θνητότητα και θνησιμότητα</vt:lpstr>
      <vt:lpstr>Μηχανισμοί λοίμωξης</vt:lpstr>
      <vt:lpstr>διάγνωση</vt:lpstr>
      <vt:lpstr>Κλινική διάγνωση λοίμωξης από ΚΦΚ</vt:lpstr>
      <vt:lpstr>Κριτήρια διάγνωσης</vt:lpstr>
      <vt:lpstr>Διάγνωση μετά την αφαίρεση του καθετήρα</vt:lpstr>
      <vt:lpstr>Διάγνωση χωρίς την αφαίρεση του καθετήρα</vt:lpstr>
      <vt:lpstr>Ταχεία διάγνωση</vt:lpstr>
      <vt:lpstr>Αλλαγή ΚΦΚ με την βοήθεια οδηγού σύρματος</vt:lpstr>
      <vt:lpstr>Διαγνωστική στρατηγική σε περίπτωση υπόνοιας ΚΦΚ</vt:lpstr>
      <vt:lpstr>Αφαίρεση καθετήρα</vt:lpstr>
      <vt:lpstr>Πρόληψη λοιμώξεων από ΚΦΚ</vt:lpstr>
      <vt:lpstr>Τοποθέτηση κεντρικών φλεβικών καθετήρων</vt:lpstr>
      <vt:lpstr>Διαφάνεια 21</vt:lpstr>
      <vt:lpstr>Διαφάνεια 22</vt:lpstr>
      <vt:lpstr>Διαφάνεια 23</vt:lpstr>
      <vt:lpstr>Διαφάνεια 24</vt:lpstr>
      <vt:lpstr>Η ρουτίνα στην αλλαγή καθετήρων</vt:lpstr>
      <vt:lpstr>Υλικό κατασκευής και αντίσταση στον αποικισμό (κόστος-αποτελεσματικότητα;)</vt:lpstr>
      <vt:lpstr>Συνεχής ποιοτική βελτίωση κόστος /αποτέλεσμα, οργάνωση</vt:lpstr>
      <vt:lpstr> And, wash your hands!!!!!!!!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Λοιμώξεις από κεντρικους φλεβικουσ καθετηρεσ</dc:title>
  <dc:creator>METH</dc:creator>
  <cp:lastModifiedBy>user</cp:lastModifiedBy>
  <cp:revision>13</cp:revision>
  <dcterms:created xsi:type="dcterms:W3CDTF">2012-04-25T18:52:31Z</dcterms:created>
  <dcterms:modified xsi:type="dcterms:W3CDTF">2013-04-18T10:40:30Z</dcterms:modified>
</cp:coreProperties>
</file>