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78" r:id="rId1"/>
  </p:sldMasterIdLst>
  <p:notesMasterIdLst>
    <p:notesMasterId r:id="rId80"/>
  </p:notesMasterIdLst>
  <p:sldIdLst>
    <p:sldId id="317" r:id="rId2"/>
    <p:sldId id="318" r:id="rId3"/>
    <p:sldId id="319" r:id="rId4"/>
    <p:sldId id="320" r:id="rId5"/>
    <p:sldId id="321" r:id="rId6"/>
    <p:sldId id="322" r:id="rId7"/>
    <p:sldId id="323" r:id="rId8"/>
    <p:sldId id="324" r:id="rId9"/>
    <p:sldId id="325" r:id="rId10"/>
    <p:sldId id="326" r:id="rId11"/>
    <p:sldId id="327" r:id="rId12"/>
    <p:sldId id="328" r:id="rId13"/>
    <p:sldId id="329" r:id="rId14"/>
    <p:sldId id="330" r:id="rId15"/>
    <p:sldId id="331" r:id="rId16"/>
    <p:sldId id="332" r:id="rId17"/>
    <p:sldId id="333" r:id="rId18"/>
    <p:sldId id="334" r:id="rId19"/>
    <p:sldId id="335" r:id="rId20"/>
    <p:sldId id="336" r:id="rId21"/>
    <p:sldId id="337" r:id="rId22"/>
    <p:sldId id="338" r:id="rId23"/>
    <p:sldId id="339" r:id="rId24"/>
    <p:sldId id="340" r:id="rId25"/>
    <p:sldId id="341" r:id="rId26"/>
    <p:sldId id="342" r:id="rId27"/>
    <p:sldId id="343" r:id="rId28"/>
    <p:sldId id="344" r:id="rId29"/>
    <p:sldId id="345" r:id="rId30"/>
    <p:sldId id="346" r:id="rId31"/>
    <p:sldId id="347" r:id="rId32"/>
    <p:sldId id="270" r:id="rId33"/>
    <p:sldId id="271" r:id="rId34"/>
    <p:sldId id="272" r:id="rId35"/>
    <p:sldId id="273" r:id="rId36"/>
    <p:sldId id="274" r:id="rId37"/>
    <p:sldId id="275" r:id="rId38"/>
    <p:sldId id="276" r:id="rId39"/>
    <p:sldId id="277" r:id="rId40"/>
    <p:sldId id="278" r:id="rId41"/>
    <p:sldId id="279" r:id="rId42"/>
    <p:sldId id="280" r:id="rId43"/>
    <p:sldId id="281" r:id="rId44"/>
    <p:sldId id="282" r:id="rId45"/>
    <p:sldId id="283" r:id="rId46"/>
    <p:sldId id="284" r:id="rId47"/>
    <p:sldId id="285" r:id="rId48"/>
    <p:sldId id="286" r:id="rId49"/>
    <p:sldId id="287" r:id="rId50"/>
    <p:sldId id="288" r:id="rId51"/>
    <p:sldId id="289" r:id="rId52"/>
    <p:sldId id="290" r:id="rId53"/>
    <p:sldId id="291" r:id="rId54"/>
    <p:sldId id="292" r:id="rId55"/>
    <p:sldId id="293" r:id="rId56"/>
    <p:sldId id="294" r:id="rId57"/>
    <p:sldId id="295" r:id="rId58"/>
    <p:sldId id="296" r:id="rId59"/>
    <p:sldId id="297" r:id="rId60"/>
    <p:sldId id="298" r:id="rId61"/>
    <p:sldId id="299" r:id="rId62"/>
    <p:sldId id="300" r:id="rId63"/>
    <p:sldId id="301" r:id="rId64"/>
    <p:sldId id="302" r:id="rId65"/>
    <p:sldId id="303" r:id="rId66"/>
    <p:sldId id="304" r:id="rId67"/>
    <p:sldId id="305" r:id="rId68"/>
    <p:sldId id="306" r:id="rId69"/>
    <p:sldId id="307" r:id="rId70"/>
    <p:sldId id="308" r:id="rId71"/>
    <p:sldId id="309" r:id="rId72"/>
    <p:sldId id="310" r:id="rId73"/>
    <p:sldId id="311" r:id="rId74"/>
    <p:sldId id="312" r:id="rId75"/>
    <p:sldId id="313" r:id="rId76"/>
    <p:sldId id="314" r:id="rId77"/>
    <p:sldId id="315" r:id="rId78"/>
    <p:sldId id="316" r:id="rId79"/>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CF532B-C566-4FC0-9B45-39DA7BA597E7}" type="datetimeFigureOut">
              <a:rPr lang="es-MX" smtClean="0"/>
              <a:t>27/05/2012</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E8DD28-BEEC-47B4-85F8-A8CF45F7A3D0}" type="slidenum">
              <a:rPr lang="es-MX" smtClean="0"/>
              <a:t>‹Nº›</a:t>
            </a:fld>
            <a:endParaRPr lang="es-MX"/>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dirty="0"/>
          </a:p>
        </p:txBody>
      </p:sp>
      <p:sp>
        <p:nvSpPr>
          <p:cNvPr id="4" name="3 Marcador de número de diapositiva"/>
          <p:cNvSpPr>
            <a:spLocks noGrp="1"/>
          </p:cNvSpPr>
          <p:nvPr>
            <p:ph type="sldNum" sz="quarter" idx="10"/>
          </p:nvPr>
        </p:nvSpPr>
        <p:spPr/>
        <p:txBody>
          <a:bodyPr/>
          <a:lstStyle/>
          <a:p>
            <a:fld id="{04EE2007-FD8A-4B7E-9AE0-414B9F10D0BF}" type="slidenum">
              <a:rPr lang="es-MX" smtClean="0"/>
              <a:pPr/>
              <a:t>25</a:t>
            </a:fld>
            <a:endParaRPr lang="es-MX"/>
          </a:p>
        </p:txBody>
      </p:sp>
    </p:spTree>
    <p:extLst>
      <p:ext uri="{BB962C8B-B14F-4D97-AF65-F5344CB8AC3E}">
        <p14:creationId xmlns:p14="http://schemas.microsoft.com/office/powerpoint/2010/main" xmlns="" val="2216259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11"/>
          <p:cNvGrpSpPr/>
          <p:nvPr/>
        </p:nvGrpSpPr>
        <p:grpSpPr>
          <a:xfrm>
            <a:off x="0" y="0"/>
            <a:ext cx="9144000" cy="6400800"/>
            <a:chOff x="0" y="0"/>
            <a:chExt cx="9144000" cy="6400800"/>
          </a:xfrm>
        </p:grpSpPr>
        <p:sp>
          <p:nvSpPr>
            <p:cNvPr id="16" name="Rectangle 15"/>
            <p:cNvSpPr/>
            <p:nvPr/>
          </p:nvSpPr>
          <p:spPr>
            <a:xfrm>
              <a:off x="1828800" y="4572000"/>
              <a:ext cx="6858000"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10"/>
            <p:cNvGrpSpPr/>
            <p:nvPr/>
          </p:nvGrpSpPr>
          <p:grpSpPr>
            <a:xfrm>
              <a:off x="0" y="0"/>
              <a:ext cx="9144000" cy="6400800"/>
              <a:chOff x="0" y="0"/>
              <a:chExt cx="9144000" cy="6400800"/>
            </a:xfrm>
          </p:grpSpPr>
          <p:sp>
            <p:nvSpPr>
              <p:cNvPr id="15" name="Rectangle 14"/>
              <p:cNvSpPr/>
              <p:nvPr/>
            </p:nvSpPr>
            <p:spPr>
              <a:xfrm>
                <a:off x="0" y="0"/>
                <a:ext cx="1828800" cy="6400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0" y="4572000"/>
                <a:ext cx="9144000" cy="18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Rectangle 12"/>
            <p:cNvSpPr/>
            <p:nvPr/>
          </p:nvSpPr>
          <p:spPr>
            <a:xfrm>
              <a:off x="0" y="4572000"/>
              <a:ext cx="1828800" cy="18288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Date Placeholder 3"/>
          <p:cNvSpPr>
            <a:spLocks noGrp="1"/>
          </p:cNvSpPr>
          <p:nvPr>
            <p:ph type="dt" sz="half" idx="10"/>
          </p:nvPr>
        </p:nvSpPr>
        <p:spPr>
          <a:xfrm>
            <a:off x="6934200" y="6553200"/>
            <a:ext cx="1676400" cy="228600"/>
          </a:xfrm>
        </p:spPr>
        <p:txBody>
          <a:bodyPr vert="horz" lIns="91440" tIns="45720" rIns="91440" bIns="45720" rtlCol="0" anchor="t" anchorCtr="0"/>
          <a:lstStyle>
            <a:lvl1pPr marL="0" algn="r" defTabSz="914400" rtl="0" eaLnBrk="1" latinLnBrk="0" hangingPunct="1">
              <a:defRPr sz="900" kern="1200" cap="small" baseline="0">
                <a:solidFill>
                  <a:sysClr val="windowText" lastClr="000000"/>
                </a:solidFill>
                <a:latin typeface="+mj-lt"/>
                <a:ea typeface="+mn-ea"/>
                <a:cs typeface="+mn-cs"/>
              </a:defRPr>
            </a:lvl1pPr>
          </a:lstStyle>
          <a:p>
            <a:fld id="{824E3E62-A6C0-4BA4-9370-DE93447AAC1B}" type="datetimeFigureOut">
              <a:rPr lang="es-MX" smtClean="0"/>
              <a:pPr/>
              <a:t>27/05/2012</a:t>
            </a:fld>
            <a:endParaRPr lang="es-MX"/>
          </a:p>
        </p:txBody>
      </p:sp>
      <p:sp>
        <p:nvSpPr>
          <p:cNvPr id="5" name="Footer Placeholder 4"/>
          <p:cNvSpPr>
            <a:spLocks noGrp="1"/>
          </p:cNvSpPr>
          <p:nvPr>
            <p:ph type="ftr" sz="quarter" idx="11"/>
          </p:nvPr>
        </p:nvSpPr>
        <p:spPr>
          <a:xfrm>
            <a:off x="1891553" y="6553200"/>
            <a:ext cx="1676400" cy="228600"/>
          </a:xfrm>
        </p:spPr>
        <p:txBody>
          <a:bodyPr anchor="t" anchorCtr="0"/>
          <a:lstStyle>
            <a:lvl1pPr>
              <a:defRPr>
                <a:solidFill>
                  <a:sysClr val="windowText" lastClr="000000"/>
                </a:solidFill>
              </a:defRPr>
            </a:lvl1pPr>
          </a:lstStyle>
          <a:p>
            <a:endParaRPr lang="es-MX"/>
          </a:p>
        </p:txBody>
      </p:sp>
      <p:sp>
        <p:nvSpPr>
          <p:cNvPr id="6" name="Slide Number Placeholder 5"/>
          <p:cNvSpPr>
            <a:spLocks noGrp="1"/>
          </p:cNvSpPr>
          <p:nvPr>
            <p:ph type="sldNum" sz="quarter" idx="12"/>
          </p:nvPr>
        </p:nvSpPr>
        <p:spPr>
          <a:xfrm>
            <a:off x="4870076" y="6553200"/>
            <a:ext cx="762000" cy="228600"/>
          </a:xfrm>
          <a:noFill/>
          <a:ln>
            <a:noFill/>
          </a:ln>
          <a:effectLst/>
        </p:spPr>
        <p:txBody>
          <a:bodyPr/>
          <a:lstStyle>
            <a:lvl1pPr algn="ctr">
              <a:defRPr sz="900" kern="1200" cap="small" baseline="0">
                <a:solidFill>
                  <a:sysClr val="windowText" lastClr="000000"/>
                </a:solidFill>
                <a:latin typeface="+mj-lt"/>
                <a:ea typeface="+mn-ea"/>
                <a:cs typeface="+mn-cs"/>
              </a:defRPr>
            </a:lvl1pPr>
          </a:lstStyle>
          <a:p>
            <a:fld id="{DAB51150-8470-4098-87F6-B24C1E3C3920}" type="slidenum">
              <a:rPr lang="es-MX" smtClean="0"/>
              <a:pPr/>
              <a:t>‹Nº›</a:t>
            </a:fld>
            <a:endParaRPr lang="es-MX"/>
          </a:p>
        </p:txBody>
      </p:sp>
      <p:sp>
        <p:nvSpPr>
          <p:cNvPr id="3" name="Subtitle 2"/>
          <p:cNvSpPr>
            <a:spLocks noGrp="1"/>
          </p:cNvSpPr>
          <p:nvPr>
            <p:ph type="subTitle" idx="1"/>
          </p:nvPr>
        </p:nvSpPr>
        <p:spPr>
          <a:xfrm>
            <a:off x="1905000" y="5867400"/>
            <a:ext cx="6570722" cy="457200"/>
          </a:xfrm>
        </p:spPr>
        <p:txBody>
          <a:bodyPr>
            <a:normAutofit/>
            <a:scene3d>
              <a:camera prst="orthographicFront"/>
              <a:lightRig rig="soft" dir="t">
                <a:rot lat="0" lon="0" rev="10800000"/>
              </a:lightRig>
            </a:scene3d>
            <a:sp3d>
              <a:contourClr>
                <a:srgbClr val="DDDDDD"/>
              </a:contourClr>
            </a:sp3d>
          </a:bodyPr>
          <a:lstStyle>
            <a:lvl1pPr marL="0" indent="0" algn="l">
              <a:spcBef>
                <a:spcPts val="0"/>
              </a:spcBef>
              <a:buNone/>
              <a:defRPr sz="2000">
                <a:solidFill>
                  <a:schemeClr val="tx1">
                    <a:alpha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a:p>
        </p:txBody>
      </p:sp>
      <p:sp>
        <p:nvSpPr>
          <p:cNvPr id="2" name="Title 1"/>
          <p:cNvSpPr>
            <a:spLocks noGrp="1"/>
          </p:cNvSpPr>
          <p:nvPr>
            <p:ph type="ctrTitle"/>
          </p:nvPr>
        </p:nvSpPr>
        <p:spPr>
          <a:xfrm>
            <a:off x="1905000" y="4648200"/>
            <a:ext cx="6553200" cy="1219200"/>
          </a:xfrm>
        </p:spPr>
        <p:txBody>
          <a:bodyPr anchor="b" anchorCtr="0">
            <a:noAutofit/>
          </a:bodyPr>
          <a:lstStyle>
            <a:lvl1pPr algn="l">
              <a:defRPr sz="3600"/>
            </a:lvl1pPr>
          </a:lstStyle>
          <a:p>
            <a:r>
              <a:rPr lang="es-ES" smtClean="0"/>
              <a:t>Haga clic para modificar el estilo de título del patrón</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824E3E62-A6C0-4BA4-9370-DE93447AAC1B}" type="datetimeFigureOut">
              <a:rPr lang="es-MX" smtClean="0"/>
              <a:pPr/>
              <a:t>27/05/2012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AB51150-8470-4098-87F6-B24C1E3C3920}"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grpSp>
        <p:nvGrpSpPr>
          <p:cNvPr id="7" name="Group 10"/>
          <p:cNvGrpSpPr/>
          <p:nvPr/>
        </p:nvGrpSpPr>
        <p:grpSpPr>
          <a:xfrm>
            <a:off x="0" y="0"/>
            <a:ext cx="9144000" cy="6858000"/>
            <a:chOff x="-442912" y="457200"/>
            <a:chExt cx="9144000" cy="6858000"/>
          </a:xfrm>
        </p:grpSpPr>
        <p:sp>
          <p:nvSpPr>
            <p:cNvPr id="18" name="Rectangle 17"/>
            <p:cNvSpPr/>
            <p:nvPr/>
          </p:nvSpPr>
          <p:spPr>
            <a:xfrm>
              <a:off x="-442912" y="457200"/>
              <a:ext cx="9129712" cy="1676400"/>
            </a:xfrm>
            <a:prstGeom prst="rect">
              <a:avLst/>
            </a:prstGeom>
            <a:solidFill>
              <a:schemeClr val="accent3"/>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9" name="Rectangle 18"/>
            <p:cNvSpPr/>
            <p:nvPr/>
          </p:nvSpPr>
          <p:spPr>
            <a:xfrm>
              <a:off x="6872288" y="457200"/>
              <a:ext cx="18288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Rectangle 19"/>
            <p:cNvSpPr/>
            <p:nvPr/>
          </p:nvSpPr>
          <p:spPr>
            <a:xfrm>
              <a:off x="6872288" y="45720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Oval 20"/>
            <p:cNvSpPr/>
            <p:nvPr/>
          </p:nvSpPr>
          <p:spPr>
            <a:xfrm>
              <a:off x="7367588" y="8763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Vertical Title 1"/>
          <p:cNvSpPr>
            <a:spLocks noGrp="1"/>
          </p:cNvSpPr>
          <p:nvPr>
            <p:ph type="title" orient="vert"/>
          </p:nvPr>
        </p:nvSpPr>
        <p:spPr>
          <a:xfrm>
            <a:off x="7467600" y="2298700"/>
            <a:ext cx="1447800" cy="3827463"/>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533400" y="2286000"/>
            <a:ext cx="5943600" cy="3840163"/>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824E3E62-A6C0-4BA4-9370-DE93447AAC1B}" type="datetimeFigureOut">
              <a:rPr lang="es-MX" smtClean="0"/>
              <a:pPr/>
              <a:t>27/05/2012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a:xfrm>
            <a:off x="7848600" y="533400"/>
            <a:ext cx="762000" cy="609600"/>
          </a:xfrm>
        </p:spPr>
        <p:txBody>
          <a:bodyPr/>
          <a:lstStyle/>
          <a:p>
            <a:fld id="{DAB51150-8470-4098-87F6-B24C1E3C3920}"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824E3E62-A6C0-4BA4-9370-DE93447AAC1B}" type="datetimeFigureOut">
              <a:rPr lang="es-MX" smtClean="0"/>
              <a:pPr/>
              <a:t>27/05/2012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AB51150-8470-4098-87F6-B24C1E3C3920}"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grpSp>
        <p:nvGrpSpPr>
          <p:cNvPr id="10" name="Group 10"/>
          <p:cNvGrpSpPr/>
          <p:nvPr/>
        </p:nvGrpSpPr>
        <p:grpSpPr>
          <a:xfrm>
            <a:off x="0" y="0"/>
            <a:ext cx="9144000" cy="6858000"/>
            <a:chOff x="0" y="0"/>
            <a:chExt cx="9144000" cy="6858000"/>
          </a:xfrm>
        </p:grpSpPr>
        <p:sp>
          <p:nvSpPr>
            <p:cNvPr id="7" name="Rectangle 6"/>
            <p:cNvSpPr/>
            <p:nvPr/>
          </p:nvSpPr>
          <p:spPr>
            <a:xfrm>
              <a:off x="0" y="0"/>
              <a:ext cx="18288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0" y="2514600"/>
              <a:ext cx="1828800" cy="18288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1828800" y="2514600"/>
              <a:ext cx="7315200" cy="18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1905000" y="2667000"/>
            <a:ext cx="6629400" cy="1143000"/>
          </a:xfrm>
        </p:spPr>
        <p:txBody>
          <a:bodyPr vert="horz" lIns="91440" tIns="45720" rIns="91440" bIns="45720" rtlCol="0" anchor="b" anchorCtr="0">
            <a:noAutofit/>
          </a:bodyPr>
          <a:lstStyle>
            <a:lvl1pPr algn="l" defTabSz="914400" rtl="0" eaLnBrk="1" latinLnBrk="0" hangingPunct="1">
              <a:spcBef>
                <a:spcPct val="0"/>
              </a:spcBef>
              <a:buNone/>
              <a:defRPr sz="3600" kern="1200" cap="small" spc="200" baseline="0">
                <a:solidFill>
                  <a:schemeClr val="tx1"/>
                </a:solidFill>
                <a:latin typeface="+mj-lt"/>
                <a:ea typeface="+mj-ea"/>
                <a:cs typeface="+mj-cs"/>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400" y="4495800"/>
            <a:ext cx="1524000" cy="2057400"/>
          </a:xfrm>
        </p:spPr>
        <p:txBody>
          <a:bodyPr vert="horz" lIns="91440" tIns="45720" rIns="91440" bIns="45720" rtlCol="0">
            <a:normAutofit/>
          </a:bodyPr>
          <a:lstStyle>
            <a:lvl1pPr marL="0" indent="0">
              <a:lnSpc>
                <a:spcPct val="200000"/>
              </a:lnSpc>
              <a:buNone/>
              <a:defRPr sz="1600" b="1" kern="1200">
                <a:solidFill>
                  <a:srgbClr val="000000">
                    <a:alpha val="50196"/>
                  </a:srgb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lnSpc>
                <a:spcPct val="150000"/>
              </a:lnSpc>
              <a:spcBef>
                <a:spcPts val="1800"/>
              </a:spcBef>
              <a:buClr>
                <a:schemeClr val="accent1"/>
              </a:buClr>
              <a:buSzPct val="80000"/>
              <a:buFont typeface="Wingdings" pitchFamily="2" charset="2"/>
              <a:buNone/>
            </a:pPr>
            <a:r>
              <a:rPr lang="es-ES" smtClean="0"/>
              <a:t>Haga clic para modificar el estilo de texto del patrón</a:t>
            </a:r>
          </a:p>
        </p:txBody>
      </p:sp>
      <p:sp>
        <p:nvSpPr>
          <p:cNvPr id="4" name="Date Placeholder 3"/>
          <p:cNvSpPr>
            <a:spLocks noGrp="1"/>
          </p:cNvSpPr>
          <p:nvPr>
            <p:ph type="dt" sz="half" idx="10"/>
          </p:nvPr>
        </p:nvSpPr>
        <p:spPr>
          <a:xfrm>
            <a:off x="6931152" y="6556248"/>
            <a:ext cx="1673352" cy="228600"/>
          </a:xfrm>
        </p:spPr>
        <p:txBody>
          <a:bodyPr/>
          <a:lstStyle/>
          <a:p>
            <a:fld id="{824E3E62-A6C0-4BA4-9370-DE93447AAC1B}" type="datetimeFigureOut">
              <a:rPr lang="es-MX" smtClean="0"/>
              <a:pPr/>
              <a:t>27/05/2012</a:t>
            </a:fld>
            <a:endParaRPr lang="es-MX"/>
          </a:p>
        </p:txBody>
      </p:sp>
      <p:sp>
        <p:nvSpPr>
          <p:cNvPr id="5" name="Footer Placeholder 4"/>
          <p:cNvSpPr>
            <a:spLocks noGrp="1"/>
          </p:cNvSpPr>
          <p:nvPr>
            <p:ph type="ftr" sz="quarter" idx="11"/>
          </p:nvPr>
        </p:nvSpPr>
        <p:spPr>
          <a:xfrm>
            <a:off x="1892808" y="6556248"/>
            <a:ext cx="1673352" cy="228600"/>
          </a:xfrm>
        </p:spPr>
        <p:txBody>
          <a:bodyPr/>
          <a:lstStyle/>
          <a:p>
            <a:endParaRPr lang="es-MX"/>
          </a:p>
        </p:txBody>
      </p:sp>
      <p:sp>
        <p:nvSpPr>
          <p:cNvPr id="6" name="Slide Number Placeholder 5"/>
          <p:cNvSpPr>
            <a:spLocks noGrp="1"/>
          </p:cNvSpPr>
          <p:nvPr>
            <p:ph type="sldNum" sz="quarter" idx="12"/>
          </p:nvPr>
        </p:nvSpPr>
        <p:spPr>
          <a:xfrm>
            <a:off x="4867656" y="6556248"/>
            <a:ext cx="762000" cy="228600"/>
          </a:xfrm>
          <a:noFill/>
          <a:ln>
            <a:noFill/>
          </a:ln>
          <a:effectLst/>
        </p:spPr>
        <p:txBody>
          <a:bodyPr vert="horz" lIns="91440" tIns="45720" rIns="91440" bIns="45720" rtlCol="0" anchor="ctr"/>
          <a:lstStyle>
            <a:lvl1pPr marL="0" algn="ctr" defTabSz="914400" rtl="0" eaLnBrk="1" latinLnBrk="0" hangingPunct="1">
              <a:defRPr sz="900" kern="1200" cap="small" baseline="0">
                <a:solidFill>
                  <a:sysClr val="windowText" lastClr="000000"/>
                </a:solidFill>
                <a:latin typeface="+mj-lt"/>
                <a:ea typeface="+mn-ea"/>
                <a:cs typeface="+mn-cs"/>
              </a:defRPr>
            </a:lvl1pPr>
          </a:lstStyle>
          <a:p>
            <a:fld id="{DAB51150-8470-4098-87F6-B24C1E3C3920}"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6248400" cy="1143000"/>
          </a:xfrm>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2438400" y="2298700"/>
            <a:ext cx="2971800" cy="3827463"/>
          </a:xfrm>
        </p:spPr>
        <p:txBody>
          <a:bodyPr>
            <a:normAutofit/>
          </a:bodyPr>
          <a:lstStyle>
            <a:lvl1pPr marL="228600" indent="-228600">
              <a:defRPr sz="1800"/>
            </a:lvl1pPr>
            <a:lvl2pPr marL="457200" indent="-228600">
              <a:defRPr sz="1800"/>
            </a:lvl2pPr>
            <a:lvl3pPr marL="685800" indent="-228600">
              <a:defRPr sz="1800"/>
            </a:lvl3pPr>
            <a:lvl4pPr marL="914400" indent="-228600">
              <a:defRPr sz="1800"/>
            </a:lvl4pPr>
            <a:lvl5pPr marL="1143000" indent="-228600">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5715000" y="2298700"/>
            <a:ext cx="2971800" cy="3827463"/>
          </a:xfrm>
        </p:spPr>
        <p:txBody>
          <a:bodyPr>
            <a:normAutofit/>
          </a:bodyPr>
          <a:lstStyle>
            <a:lvl1pPr marL="228600" indent="-228600">
              <a:defRPr sz="1800"/>
            </a:lvl1pPr>
            <a:lvl2pPr marL="457200" indent="-228600">
              <a:defRPr sz="1800"/>
            </a:lvl2pPr>
            <a:lvl3pPr marL="685800" indent="-228600">
              <a:defRPr sz="1800"/>
            </a:lvl3pPr>
            <a:lvl4pPr marL="914400" indent="-228600">
              <a:defRPr sz="1800"/>
            </a:lvl4pPr>
            <a:lvl5pPr marL="1143000" indent="-228600">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824E3E62-A6C0-4BA4-9370-DE93447AAC1B}" type="datetimeFigureOut">
              <a:rPr lang="es-MX" smtClean="0"/>
              <a:pPr/>
              <a:t>27/05/2012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AB51150-8470-4098-87F6-B24C1E3C3920}"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6248400" cy="1143000"/>
          </a:xfrm>
        </p:spPr>
        <p:txBody>
          <a:bodyPr/>
          <a:lstStyle>
            <a:lvl1pPr>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2438400" y="2291697"/>
            <a:ext cx="2971800" cy="639762"/>
          </a:xfrm>
        </p:spPr>
        <p:txBody>
          <a:bodyPr vert="horz" lIns="91440" tIns="45720" rIns="91440" bIns="45720" rtlCol="0" anchor="ctr" anchorCtr="0">
            <a:noAutofit/>
          </a:bodyPr>
          <a:lstStyle>
            <a:lvl1pPr marL="0" indent="0">
              <a:buNone/>
              <a:defRPr sz="2200" b="0" kern="120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ts val="1800"/>
              </a:spcBef>
              <a:buClr>
                <a:schemeClr val="accent1"/>
              </a:buClr>
              <a:buSzPct val="80000"/>
              <a:buFont typeface="Wingdings" pitchFamily="2" charset="2"/>
              <a:buNone/>
            </a:pPr>
            <a:r>
              <a:rPr lang="es-ES" smtClean="0"/>
              <a:t>Haga clic para modificar el estilo de texto del patrón</a:t>
            </a:r>
          </a:p>
        </p:txBody>
      </p:sp>
      <p:sp>
        <p:nvSpPr>
          <p:cNvPr id="4" name="Content Placeholder 3"/>
          <p:cNvSpPr>
            <a:spLocks noGrp="1"/>
          </p:cNvSpPr>
          <p:nvPr>
            <p:ph sz="half" idx="2"/>
          </p:nvPr>
        </p:nvSpPr>
        <p:spPr>
          <a:xfrm>
            <a:off x="2447925" y="3137647"/>
            <a:ext cx="2971800" cy="2999232"/>
          </a:xfrm>
        </p:spPr>
        <p:txBody>
          <a:bodyPr vert="horz" lIns="91440" tIns="45720" rIns="91440" bIns="45720" rtlCol="0">
            <a:normAutofit/>
          </a:bodyPr>
          <a:lstStyle>
            <a:lvl1pPr marL="228600" indent="-228600" algn="l" defTabSz="914400" rtl="0" eaLnBrk="1" latinLnBrk="0" hangingPunct="1">
              <a:buSzPct val="80000"/>
              <a:buFont typeface="Wingdings" pitchFamily="2" charset="2"/>
              <a:defRPr sz="1800" kern="1200">
                <a:solidFill>
                  <a:schemeClr val="tx1"/>
                </a:solidFill>
                <a:latin typeface="+mn-lt"/>
                <a:ea typeface="+mn-ea"/>
                <a:cs typeface="+mn-cs"/>
              </a:defRPr>
            </a:lvl1pPr>
            <a:lvl2pPr marL="4572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2pPr>
            <a:lvl3pPr marL="6858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3pPr>
            <a:lvl4pPr marL="9144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4pPr>
            <a:lvl5pPr marL="11430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5715000" y="2291697"/>
            <a:ext cx="2971800" cy="639762"/>
          </a:xfrm>
        </p:spPr>
        <p:txBody>
          <a:bodyPr anchor="ctr" anchorCtr="0">
            <a:noAutofit/>
          </a:bodyPr>
          <a:lstStyle>
            <a:lvl1pPr marL="0" indent="0">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5715000" y="3137647"/>
            <a:ext cx="2971800" cy="3001962"/>
          </a:xfrm>
        </p:spPr>
        <p:txBody>
          <a:bodyPr vert="horz" lIns="91440" tIns="45720" rIns="91440" bIns="45720" rtlCol="0">
            <a:normAutofit/>
          </a:bodyPr>
          <a:lstStyle>
            <a:lvl1pPr marL="228600" indent="-228600" algn="l" defTabSz="914400" rtl="0" eaLnBrk="1" latinLnBrk="0" hangingPunct="1">
              <a:buSzPct val="80000"/>
              <a:buFont typeface="Wingdings" pitchFamily="2" charset="2"/>
              <a:defRPr sz="1800" kern="1200">
                <a:solidFill>
                  <a:schemeClr val="tx1"/>
                </a:solidFill>
                <a:latin typeface="+mn-lt"/>
                <a:ea typeface="+mn-ea"/>
                <a:cs typeface="+mn-cs"/>
              </a:defRPr>
            </a:lvl1pPr>
            <a:lvl2pPr marL="457200" indent="-228600" algn="l" defTabSz="914400" rtl="0" eaLnBrk="1" latinLnBrk="0" hangingPunct="1">
              <a:buSzPct val="80000"/>
              <a:buFont typeface="Wingdings" pitchFamily="2" charset="2"/>
              <a:defRPr sz="1800" kern="1200">
                <a:solidFill>
                  <a:schemeClr val="tx1"/>
                </a:solidFill>
                <a:latin typeface="+mn-lt"/>
                <a:ea typeface="+mn-ea"/>
                <a:cs typeface="+mn-cs"/>
              </a:defRPr>
            </a:lvl2pPr>
            <a:lvl3pPr marL="685800" indent="-228600" algn="l" defTabSz="914400" rtl="0" eaLnBrk="1" latinLnBrk="0" hangingPunct="1">
              <a:buSzPct val="80000"/>
              <a:buFont typeface="Wingdings" pitchFamily="2" charset="2"/>
              <a:defRPr sz="1800" kern="1200">
                <a:solidFill>
                  <a:schemeClr val="tx1"/>
                </a:solidFill>
                <a:latin typeface="+mn-lt"/>
                <a:ea typeface="+mn-ea"/>
                <a:cs typeface="+mn-cs"/>
              </a:defRPr>
            </a:lvl3pPr>
            <a:lvl4pPr marL="914400" indent="-228600" algn="l" defTabSz="914400" rtl="0" eaLnBrk="1" latinLnBrk="0" hangingPunct="1">
              <a:buSzPct val="80000"/>
              <a:buFont typeface="Wingdings" pitchFamily="2" charset="2"/>
              <a:defRPr sz="1800" kern="1200">
                <a:solidFill>
                  <a:schemeClr val="tx1"/>
                </a:solidFill>
                <a:latin typeface="+mn-lt"/>
                <a:ea typeface="+mn-ea"/>
                <a:cs typeface="+mn-cs"/>
              </a:defRPr>
            </a:lvl4pPr>
            <a:lvl5pPr marL="1143000" indent="-228600" algn="l" defTabSz="914400" rtl="0" eaLnBrk="1" latinLnBrk="0" hangingPunct="1">
              <a:buSzPct val="80000"/>
              <a:buFont typeface="Wingdings" pitchFamily="2" charset="2"/>
              <a:defRPr sz="1800" kern="1200">
                <a:solidFill>
                  <a:schemeClr val="tx1"/>
                </a:solidFill>
                <a:latin typeface="+mn-lt"/>
                <a:ea typeface="+mn-ea"/>
                <a:cs typeface="+mn-cs"/>
              </a:defRPr>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824E3E62-A6C0-4BA4-9370-DE93447AAC1B}" type="datetimeFigureOut">
              <a:rPr lang="es-MX" smtClean="0"/>
              <a:pPr/>
              <a:t>27/05/2012</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DAB51150-8470-4098-87F6-B24C1E3C3920}"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ólo el título">
    <p:spTree>
      <p:nvGrpSpPr>
        <p:cNvPr id="1" name=""/>
        <p:cNvGrpSpPr/>
        <p:nvPr/>
      </p:nvGrpSpPr>
      <p:grpSpPr>
        <a:xfrm>
          <a:off x="0" y="0"/>
          <a:ext cx="0" cy="0"/>
          <a:chOff x="0" y="0"/>
          <a:chExt cx="0" cy="0"/>
        </a:xfrm>
      </p:grpSpPr>
      <p:grpSp>
        <p:nvGrpSpPr>
          <p:cNvPr id="6" name="Group 10"/>
          <p:cNvGrpSpPr/>
          <p:nvPr/>
        </p:nvGrpSpPr>
        <p:grpSpPr>
          <a:xfrm>
            <a:off x="0" y="0"/>
            <a:ext cx="9144000" cy="1676400"/>
            <a:chOff x="0" y="0"/>
            <a:chExt cx="9144000" cy="1676400"/>
          </a:xfrm>
        </p:grpSpPr>
        <p:sp>
          <p:nvSpPr>
            <p:cNvPr id="7" name="Rectangle 6"/>
            <p:cNvSpPr/>
            <p:nvPr/>
          </p:nvSpPr>
          <p:spPr>
            <a:xfrm>
              <a:off x="0" y="0"/>
              <a:ext cx="91440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0" y="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Oval 9"/>
            <p:cNvSpPr/>
            <p:nvPr/>
          </p:nvSpPr>
          <p:spPr>
            <a:xfrm>
              <a:off x="495300" y="4191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824E3E62-A6C0-4BA4-9370-DE93447AAC1B}" type="datetimeFigureOut">
              <a:rPr lang="es-MX" smtClean="0"/>
              <a:pPr/>
              <a:t>27/05/2012</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DAB51150-8470-4098-87F6-B24C1E3C3920}" type="slidenum">
              <a:rPr lang="es-MX" smtClean="0"/>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grpSp>
        <p:nvGrpSpPr>
          <p:cNvPr id="5" name="Group 9"/>
          <p:cNvGrpSpPr/>
          <p:nvPr/>
        </p:nvGrpSpPr>
        <p:grpSpPr>
          <a:xfrm>
            <a:off x="0" y="0"/>
            <a:ext cx="1828800" cy="1676400"/>
            <a:chOff x="457200" y="457200"/>
            <a:chExt cx="1828800" cy="1676400"/>
          </a:xfrm>
        </p:grpSpPr>
        <p:sp>
          <p:nvSpPr>
            <p:cNvPr id="8" name="Rectangle 7"/>
            <p:cNvSpPr/>
            <p:nvPr/>
          </p:nvSpPr>
          <p:spPr>
            <a:xfrm>
              <a:off x="457200" y="457200"/>
              <a:ext cx="1828800" cy="1676400"/>
            </a:xfrm>
            <a:prstGeom prst="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Oval 8"/>
            <p:cNvSpPr/>
            <p:nvPr/>
          </p:nvSpPr>
          <p:spPr>
            <a:xfrm>
              <a:off x="952500" y="8763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Date Placeholder 1"/>
          <p:cNvSpPr>
            <a:spLocks noGrp="1"/>
          </p:cNvSpPr>
          <p:nvPr>
            <p:ph type="dt" sz="half" idx="10"/>
          </p:nvPr>
        </p:nvSpPr>
        <p:spPr/>
        <p:txBody>
          <a:bodyPr/>
          <a:lstStyle/>
          <a:p>
            <a:fld id="{824E3E62-A6C0-4BA4-9370-DE93447AAC1B}" type="datetimeFigureOut">
              <a:rPr lang="es-MX" smtClean="0"/>
              <a:pPr/>
              <a:t>27/05/2012</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DAB51150-8470-4098-87F6-B24C1E3C3920}"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441448" y="228600"/>
            <a:ext cx="6245352" cy="1143000"/>
          </a:xfrm>
        </p:spPr>
        <p:txBody>
          <a:bodyPr vert="horz" lIns="91440" tIns="45720" rIns="91440" bIns="45720" rtlCol="0" anchor="ctr">
            <a:normAutofit/>
          </a:bodyPr>
          <a:lstStyle>
            <a:lvl1pPr algn="r" defTabSz="914400" rtl="0" eaLnBrk="1" latinLnBrk="0" hangingPunct="1">
              <a:spcBef>
                <a:spcPct val="0"/>
              </a:spcBef>
              <a:buNone/>
              <a:defRPr sz="4400" kern="1200" cap="small" spc="200" baseline="0">
                <a:solidFill>
                  <a:schemeClr val="tx1"/>
                </a:solidFill>
                <a:latin typeface="+mj-lt"/>
                <a:ea typeface="+mj-ea"/>
                <a:cs typeface="+mj-cs"/>
              </a:defRPr>
            </a:lvl1pPr>
          </a:lstStyle>
          <a:p>
            <a:r>
              <a:rPr lang="es-ES" smtClean="0"/>
              <a:t>Haga clic para modificar el estilo de título del patrón</a:t>
            </a:r>
            <a:endParaRPr/>
          </a:p>
        </p:txBody>
      </p:sp>
      <p:sp>
        <p:nvSpPr>
          <p:cNvPr id="3" name="Content Placeholder 2"/>
          <p:cNvSpPr>
            <a:spLocks noGrp="1"/>
          </p:cNvSpPr>
          <p:nvPr>
            <p:ph idx="1"/>
          </p:nvPr>
        </p:nvSpPr>
        <p:spPr>
          <a:xfrm>
            <a:off x="2706624" y="2446991"/>
            <a:ext cx="5715000" cy="3531198"/>
          </a:xfrm>
        </p:spPr>
        <p:txBody>
          <a:bodyPr>
            <a:normAutofit/>
          </a:bodyPr>
          <a:lstStyle>
            <a:lvl1pPr>
              <a:defRPr sz="22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164592" y="3031490"/>
            <a:ext cx="1524000" cy="2362200"/>
          </a:xfrm>
        </p:spPr>
        <p:txBody>
          <a:bodyPr/>
          <a:lstStyle>
            <a:lvl1pPr marL="0" indent="0">
              <a:lnSpc>
                <a:spcPct val="150000"/>
              </a:lnSpc>
              <a:buNone/>
              <a:defRPr sz="1400" b="1">
                <a:solidFill>
                  <a:srgbClr val="000000">
                    <a:alpha val="50196"/>
                  </a:srgb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824E3E62-A6C0-4BA4-9370-DE93447AAC1B}" type="datetimeFigureOut">
              <a:rPr lang="es-MX" smtClean="0"/>
              <a:pPr/>
              <a:t>27/05/2012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AB51150-8470-4098-87F6-B24C1E3C3920}"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441448" y="228600"/>
            <a:ext cx="6245352" cy="1143000"/>
          </a:xfrm>
        </p:spPr>
        <p:txBody>
          <a:bodyPr vert="horz" lIns="91440" tIns="45720" rIns="91440" bIns="45720" rtlCol="0" anchor="ctr">
            <a:normAutofit/>
          </a:bodyPr>
          <a:lstStyle>
            <a:lvl1pPr algn="r" defTabSz="914400" rtl="0" eaLnBrk="1" latinLnBrk="0" hangingPunct="1">
              <a:spcBef>
                <a:spcPct val="0"/>
              </a:spcBef>
              <a:buNone/>
              <a:defRPr sz="4400" kern="1200" cap="small" spc="200" baseline="0">
                <a:solidFill>
                  <a:schemeClr val="tx1"/>
                </a:solidFill>
                <a:latin typeface="+mj-lt"/>
                <a:ea typeface="+mj-ea"/>
                <a:cs typeface="+mj-cs"/>
              </a:defRPr>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2706624" y="2450592"/>
            <a:ext cx="5715000" cy="3529584"/>
          </a:xfrm>
          <a:noFill/>
          <a:ln w="101600" cmpd="sng">
            <a:miter lim="800000"/>
          </a:ln>
          <a:effectLst>
            <a:outerShdw blurRad="63500" sx="102000" sy="102000" algn="ctr" rotWithShape="0">
              <a:prstClr val="black">
                <a:alpha val="30000"/>
              </a:prstClr>
            </a:outerShdw>
          </a:effectLst>
        </p:spPr>
        <p:style>
          <a:lnRef idx="3">
            <a:schemeClr val="lt1"/>
          </a:lnRef>
          <a:fillRef idx="1">
            <a:schemeClr val="accent2"/>
          </a:fillRef>
          <a:effectRef idx="1">
            <a:schemeClr val="accent2"/>
          </a:effectRef>
          <a:fontRef idx="none"/>
        </p:style>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164592" y="3031489"/>
            <a:ext cx="1527048" cy="2359152"/>
          </a:xfrm>
        </p:spPr>
        <p:txBody>
          <a:bodyPr vert="horz" lIns="91440" tIns="45720" rIns="91440" bIns="45720" rtlCol="0">
            <a:normAutofit/>
          </a:bodyPr>
          <a:lstStyle>
            <a:lvl1pPr marL="0" indent="0">
              <a:lnSpc>
                <a:spcPct val="150000"/>
              </a:lnSpc>
              <a:buNone/>
              <a:defRPr sz="1400" b="1" kern="1200">
                <a:solidFill>
                  <a:srgbClr val="000000">
                    <a:alpha val="50196"/>
                  </a:srgb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50000"/>
              </a:lnSpc>
              <a:spcBef>
                <a:spcPts val="1800"/>
              </a:spcBef>
              <a:buClr>
                <a:schemeClr val="accent1"/>
              </a:buClr>
              <a:buSzPct val="80000"/>
              <a:buFont typeface="Wingdings" pitchFamily="2" charset="2"/>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824E3E62-A6C0-4BA4-9370-DE93447AAC1B}" type="datetimeFigureOut">
              <a:rPr lang="es-MX" smtClean="0"/>
              <a:pPr/>
              <a:t>27/05/2012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AB51150-8470-4098-87F6-B24C1E3C3920}"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Group 11"/>
          <p:cNvGrpSpPr/>
          <p:nvPr/>
        </p:nvGrpSpPr>
        <p:grpSpPr>
          <a:xfrm>
            <a:off x="0" y="0"/>
            <a:ext cx="9144000" cy="6858000"/>
            <a:chOff x="0" y="0"/>
            <a:chExt cx="9144000" cy="6858000"/>
          </a:xfrm>
        </p:grpSpPr>
        <p:sp>
          <p:nvSpPr>
            <p:cNvPr id="7" name="Rectangle 6"/>
            <p:cNvSpPr/>
            <p:nvPr/>
          </p:nvSpPr>
          <p:spPr>
            <a:xfrm>
              <a:off x="457200" y="0"/>
              <a:ext cx="86868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0" y="0"/>
              <a:ext cx="18288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0" y="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Oval 10"/>
            <p:cNvSpPr/>
            <p:nvPr/>
          </p:nvSpPr>
          <p:spPr>
            <a:xfrm>
              <a:off x="495300" y="4191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3" name="Text Placeholder 2"/>
          <p:cNvSpPr>
            <a:spLocks noGrp="1"/>
          </p:cNvSpPr>
          <p:nvPr>
            <p:ph type="body" idx="1"/>
          </p:nvPr>
        </p:nvSpPr>
        <p:spPr>
          <a:xfrm>
            <a:off x="2438400" y="2286000"/>
            <a:ext cx="6248400" cy="38401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2" name="Title Placeholder 1"/>
          <p:cNvSpPr>
            <a:spLocks noGrp="1"/>
          </p:cNvSpPr>
          <p:nvPr>
            <p:ph type="title"/>
          </p:nvPr>
        </p:nvSpPr>
        <p:spPr>
          <a:xfrm>
            <a:off x="2438400" y="228600"/>
            <a:ext cx="62484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a:p>
        </p:txBody>
      </p:sp>
      <p:sp>
        <p:nvSpPr>
          <p:cNvPr id="4" name="Date Placeholder 3"/>
          <p:cNvSpPr>
            <a:spLocks noGrp="1"/>
          </p:cNvSpPr>
          <p:nvPr>
            <p:ph type="dt" sz="half" idx="2"/>
          </p:nvPr>
        </p:nvSpPr>
        <p:spPr>
          <a:xfrm>
            <a:off x="6553200" y="6351494"/>
            <a:ext cx="2133600" cy="365125"/>
          </a:xfrm>
          <a:prstGeom prst="rect">
            <a:avLst/>
          </a:prstGeom>
        </p:spPr>
        <p:txBody>
          <a:bodyPr vert="horz" lIns="91440" tIns="45720" rIns="91440" bIns="45720" rtlCol="0" anchor="ctr"/>
          <a:lstStyle>
            <a:lvl1pPr algn="r">
              <a:defRPr sz="900" cap="small" baseline="0">
                <a:solidFill>
                  <a:schemeClr val="tx1"/>
                </a:solidFill>
                <a:latin typeface="+mj-lt"/>
              </a:defRPr>
            </a:lvl1pPr>
          </a:lstStyle>
          <a:p>
            <a:fld id="{824E3E62-A6C0-4BA4-9370-DE93447AAC1B}" type="datetimeFigureOut">
              <a:rPr lang="es-MX" smtClean="0"/>
              <a:pPr/>
              <a:t>27/05/2012</a:t>
            </a:fld>
            <a:endParaRPr lang="es-MX"/>
          </a:p>
        </p:txBody>
      </p:sp>
      <p:sp>
        <p:nvSpPr>
          <p:cNvPr id="5" name="Footer Placeholder 4"/>
          <p:cNvSpPr>
            <a:spLocks noGrp="1"/>
          </p:cNvSpPr>
          <p:nvPr>
            <p:ph type="ftr" sz="quarter" idx="3"/>
          </p:nvPr>
        </p:nvSpPr>
        <p:spPr>
          <a:xfrm>
            <a:off x="2438400" y="6356350"/>
            <a:ext cx="2895600" cy="365125"/>
          </a:xfrm>
          <a:prstGeom prst="rect">
            <a:avLst/>
          </a:prstGeom>
        </p:spPr>
        <p:txBody>
          <a:bodyPr vert="horz" lIns="91440" tIns="45720" rIns="91440" bIns="45720" rtlCol="0" anchor="ctr"/>
          <a:lstStyle>
            <a:lvl1pPr algn="l">
              <a:defRPr sz="900" cap="small" baseline="0">
                <a:solidFill>
                  <a:schemeClr val="tx1"/>
                </a:solidFill>
                <a:latin typeface="+mj-lt"/>
              </a:defRPr>
            </a:lvl1pPr>
          </a:lstStyle>
          <a:p>
            <a:endParaRPr lang="es-MX"/>
          </a:p>
        </p:txBody>
      </p:sp>
      <p:sp>
        <p:nvSpPr>
          <p:cNvPr id="6" name="Slide Number Placeholder 5"/>
          <p:cNvSpPr>
            <a:spLocks noGrp="1"/>
          </p:cNvSpPr>
          <p:nvPr>
            <p:ph type="sldNum" sz="quarter" idx="4"/>
          </p:nvPr>
        </p:nvSpPr>
        <p:spPr>
          <a:xfrm>
            <a:off x="533400" y="533400"/>
            <a:ext cx="762000" cy="609600"/>
          </a:xfrm>
          <a:prstGeom prst="rect">
            <a:avLst/>
          </a:prstGeom>
        </p:spPr>
        <p:txBody>
          <a:bodyPr vert="horz" lIns="91440" tIns="45720" rIns="91440" bIns="45720" rtlCol="0" anchor="ctr"/>
          <a:lstStyle>
            <a:lvl1pPr algn="ctr">
              <a:defRPr sz="1600" cap="small" baseline="0">
                <a:solidFill>
                  <a:schemeClr val="tx1"/>
                </a:solidFill>
                <a:latin typeface="+mj-lt"/>
              </a:defRPr>
            </a:lvl1pPr>
          </a:lstStyle>
          <a:p>
            <a:fld id="{DAB51150-8470-4098-87F6-B24C1E3C3920}"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4079" r:id="rId1"/>
    <p:sldLayoutId id="2147484080" r:id="rId2"/>
    <p:sldLayoutId id="2147484081" r:id="rId3"/>
    <p:sldLayoutId id="2147484082" r:id="rId4"/>
    <p:sldLayoutId id="2147484083" r:id="rId5"/>
    <p:sldLayoutId id="2147484084" r:id="rId6"/>
    <p:sldLayoutId id="2147484085" r:id="rId7"/>
    <p:sldLayoutId id="2147484086" r:id="rId8"/>
    <p:sldLayoutId id="2147484087" r:id="rId9"/>
    <p:sldLayoutId id="2147484088" r:id="rId10"/>
    <p:sldLayoutId id="2147484089" r:id="rId11"/>
  </p:sldLayoutIdLst>
  <p:txStyles>
    <p:titleStyle>
      <a:lvl1pPr algn="r" defTabSz="914400" rtl="0" eaLnBrk="1" latinLnBrk="0" hangingPunct="1">
        <a:spcBef>
          <a:spcPct val="0"/>
        </a:spcBef>
        <a:buNone/>
        <a:defRPr sz="4400" kern="1200" cap="small" spc="200" baseline="0">
          <a:solidFill>
            <a:schemeClr val="tx1"/>
          </a:solidFill>
          <a:latin typeface="+mj-lt"/>
          <a:ea typeface="+mj-ea"/>
          <a:cs typeface="+mj-cs"/>
        </a:defRPr>
      </a:lvl1pPr>
    </p:titleStyle>
    <p:bodyStyle>
      <a:lvl1pPr marL="457200" indent="-457200" algn="l" defTabSz="914400" rtl="0" eaLnBrk="1" latinLnBrk="0" hangingPunct="1">
        <a:spcBef>
          <a:spcPts val="1800"/>
        </a:spcBef>
        <a:buClr>
          <a:schemeClr val="accent1"/>
        </a:buClr>
        <a:buSzPct val="80000"/>
        <a:buFont typeface="Wingdings" pitchFamily="2" charset="2"/>
        <a:buChar char=""/>
        <a:defRPr sz="2200" kern="1200">
          <a:solidFill>
            <a:schemeClr val="tx1"/>
          </a:solidFill>
          <a:latin typeface="+mn-lt"/>
          <a:ea typeface="+mn-ea"/>
          <a:cs typeface="+mn-cs"/>
        </a:defRPr>
      </a:lvl1pPr>
      <a:lvl2pPr marL="914400" indent="-457200" algn="l" defTabSz="914400" rtl="0" eaLnBrk="1" latinLnBrk="0" hangingPunct="1">
        <a:spcBef>
          <a:spcPts val="1800"/>
        </a:spcBef>
        <a:buClr>
          <a:schemeClr val="accent2"/>
        </a:buClr>
        <a:buSzPct val="80000"/>
        <a:buFont typeface="Wingdings" pitchFamily="2" charset="2"/>
        <a:buChar char=""/>
        <a:defRPr sz="2000" kern="1200">
          <a:solidFill>
            <a:schemeClr val="tx1"/>
          </a:solidFill>
          <a:latin typeface="+mn-lt"/>
          <a:ea typeface="+mn-ea"/>
          <a:cs typeface="+mn-cs"/>
        </a:defRPr>
      </a:lvl2pPr>
      <a:lvl3pPr marL="1371600" indent="-457200" algn="l" defTabSz="914400" rtl="0" eaLnBrk="1" latinLnBrk="0" hangingPunct="1">
        <a:spcBef>
          <a:spcPts val="1200"/>
        </a:spcBef>
        <a:buClr>
          <a:schemeClr val="accent3"/>
        </a:buClr>
        <a:buSzPct val="80000"/>
        <a:buFont typeface="Wingdings" pitchFamily="2" charset="2"/>
        <a:buChar char=""/>
        <a:defRPr sz="1800" kern="1200">
          <a:solidFill>
            <a:schemeClr val="tx1"/>
          </a:solidFill>
          <a:latin typeface="+mn-lt"/>
          <a:ea typeface="+mn-ea"/>
          <a:cs typeface="+mn-cs"/>
        </a:defRPr>
      </a:lvl3pPr>
      <a:lvl4pPr marL="1828800" indent="-457200" algn="l" defTabSz="914400" rtl="0" eaLnBrk="1" latinLnBrk="0" hangingPunct="1">
        <a:spcBef>
          <a:spcPts val="1200"/>
        </a:spcBef>
        <a:buClr>
          <a:schemeClr val="accent4"/>
        </a:buClr>
        <a:buSzPct val="80000"/>
        <a:buFont typeface="Wingdings" pitchFamily="2" charset="2"/>
        <a:buChar char=""/>
        <a:defRPr sz="1600" kern="1200">
          <a:solidFill>
            <a:schemeClr val="tx1"/>
          </a:solidFill>
          <a:latin typeface="+mn-lt"/>
          <a:ea typeface="+mn-ea"/>
          <a:cs typeface="+mn-cs"/>
        </a:defRPr>
      </a:lvl4pPr>
      <a:lvl5pPr marL="2286000" indent="-457200" algn="l" defTabSz="914400" rtl="0" eaLnBrk="1" latinLnBrk="0" hangingPunct="1">
        <a:spcBef>
          <a:spcPts val="1200"/>
        </a:spcBef>
        <a:buClr>
          <a:schemeClr val="accent5"/>
        </a:buClr>
        <a:buSzPct val="80000"/>
        <a:buFont typeface="Wingdings" pitchFamily="2" charset="2"/>
        <a:buChar char=""/>
        <a:defRPr sz="1600" kern="1200">
          <a:solidFill>
            <a:schemeClr val="tx1"/>
          </a:solidFill>
          <a:latin typeface="+mn-lt"/>
          <a:ea typeface="+mn-ea"/>
          <a:cs typeface="+mn-cs"/>
        </a:defRPr>
      </a:lvl5pPr>
      <a:lvl6pPr marL="2743200" indent="-457200" algn="l" defTabSz="914400" rtl="0" eaLnBrk="1" latinLnBrk="0" hangingPunct="1">
        <a:spcBef>
          <a:spcPts val="1200"/>
        </a:spcBef>
        <a:buClr>
          <a:schemeClr val="accent6"/>
        </a:buClr>
        <a:buSzPct val="90000"/>
        <a:buFont typeface="Wingdings" pitchFamily="2" charset="2"/>
        <a:buChar char=""/>
        <a:defRPr sz="1600" kern="1200">
          <a:solidFill>
            <a:schemeClr val="tx1"/>
          </a:solidFill>
          <a:latin typeface="+mn-lt"/>
          <a:ea typeface="+mn-ea"/>
          <a:cs typeface="+mn-cs"/>
        </a:defRPr>
      </a:lvl6pPr>
      <a:lvl7pPr marL="3200400" indent="-457200" algn="l" defTabSz="914400" rtl="0" eaLnBrk="1" latinLnBrk="0" hangingPunct="1">
        <a:spcBef>
          <a:spcPts val="1200"/>
        </a:spcBef>
        <a:buClr>
          <a:schemeClr val="accent1"/>
        </a:buClr>
        <a:buSzPct val="70000"/>
        <a:buFont typeface="Wingdings" pitchFamily="2" charset="2"/>
        <a:buChar char="¢"/>
        <a:defRPr sz="1600" kern="1200" baseline="0">
          <a:solidFill>
            <a:schemeClr val="tx1"/>
          </a:solidFill>
          <a:latin typeface="+mn-lt"/>
          <a:ea typeface="+mn-ea"/>
          <a:cs typeface="+mn-cs"/>
        </a:defRPr>
      </a:lvl7pPr>
      <a:lvl8pPr marL="3657600" indent="-457200" algn="l" defTabSz="914400" rtl="0" eaLnBrk="1" latinLnBrk="0" hangingPunct="1">
        <a:spcBef>
          <a:spcPts val="1200"/>
        </a:spcBef>
        <a:buClr>
          <a:schemeClr val="accent3"/>
        </a:buClr>
        <a:buFont typeface="Courier New" pitchFamily="49" charset="0"/>
        <a:buChar char="o"/>
        <a:defRPr sz="1600" kern="1200" baseline="0">
          <a:solidFill>
            <a:schemeClr val="tx1"/>
          </a:solidFill>
          <a:latin typeface="+mn-lt"/>
          <a:ea typeface="+mn-ea"/>
          <a:cs typeface="+mn-cs"/>
        </a:defRPr>
      </a:lvl8pPr>
      <a:lvl9pPr marL="4114800" indent="-457200" algn="l" defTabSz="914400" rtl="0" eaLnBrk="1" latinLnBrk="0" hangingPunct="1">
        <a:spcBef>
          <a:spcPts val="1200"/>
        </a:spcBef>
        <a:buClr>
          <a:schemeClr val="accent5"/>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467544" y="4941168"/>
            <a:ext cx="8458200" cy="1219200"/>
          </a:xfrm>
        </p:spPr>
        <p:txBody>
          <a:bodyPr/>
          <a:lstStyle/>
          <a:p>
            <a:pPr algn="ctr"/>
            <a:r>
              <a:rPr lang="es-MX" sz="5400" dirty="0" smtClean="0"/>
              <a:t>SECTOR AGROPECUARIO EN MÉXICO</a:t>
            </a:r>
            <a:endParaRPr lang="es-MX" sz="5400" dirty="0"/>
          </a:p>
        </p:txBody>
      </p:sp>
      <p:pic>
        <p:nvPicPr>
          <p:cNvPr id="1028" name="Picture 4" descr="http://eksd.files.wordpress.com/2010/03/arton16130.jpg?w=49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0884598">
            <a:off x="2198862" y="561675"/>
            <a:ext cx="3243778" cy="3157277"/>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www.inforural.com.mx/IMG/arton3861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696209">
            <a:off x="6080051" y="1028136"/>
            <a:ext cx="2857500" cy="23431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744720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solidFill>
                  <a:sysClr val="windowText" lastClr="000000"/>
                </a:solidFill>
                <a:latin typeface="Arial Black" pitchFamily="34" charset="0"/>
              </a:rPr>
              <a:t>PROBLEMÁTICA DEL  </a:t>
            </a:r>
            <a:r>
              <a:rPr lang="es-MX" dirty="0">
                <a:solidFill>
                  <a:sysClr val="windowText" lastClr="000000"/>
                </a:solidFill>
                <a:latin typeface="Arial Black" pitchFamily="34" charset="0"/>
              </a:rPr>
              <a:t>SECTOR AGROPECUARIO</a:t>
            </a:r>
            <a:endParaRPr lang="es-MX" dirty="0"/>
          </a:p>
        </p:txBody>
      </p:sp>
      <p:sp>
        <p:nvSpPr>
          <p:cNvPr id="3" name="2 Marcador de contenido"/>
          <p:cNvSpPr>
            <a:spLocks noGrp="1"/>
          </p:cNvSpPr>
          <p:nvPr>
            <p:ph idx="1"/>
          </p:nvPr>
        </p:nvSpPr>
        <p:spPr>
          <a:xfrm>
            <a:off x="135429" y="1518719"/>
            <a:ext cx="7239000" cy="4846320"/>
          </a:xfrm>
        </p:spPr>
        <p:txBody>
          <a:bodyPr>
            <a:normAutofit fontScale="77500" lnSpcReduction="20000"/>
          </a:bodyPr>
          <a:lstStyle/>
          <a:p>
            <a:r>
              <a:rPr lang="es-MX" sz="2300" b="1" u="sng" dirty="0">
                <a:solidFill>
                  <a:srgbClr val="000000"/>
                </a:solidFill>
              </a:rPr>
              <a:t>Realidad actual</a:t>
            </a:r>
            <a:endParaRPr lang="es-MX" sz="2300" b="1" dirty="0">
              <a:solidFill>
                <a:srgbClr val="000000"/>
              </a:solidFill>
            </a:endParaRPr>
          </a:p>
          <a:p>
            <a:pPr marL="0" indent="0">
              <a:buNone/>
            </a:pPr>
            <a:r>
              <a:rPr lang="es-MX" sz="2300" b="1" dirty="0">
                <a:solidFill>
                  <a:srgbClr val="000000"/>
                </a:solidFill>
              </a:rPr>
              <a:t> </a:t>
            </a:r>
            <a:r>
              <a:rPr lang="es-MX" sz="2300" b="1" dirty="0" smtClean="0">
                <a:solidFill>
                  <a:srgbClr val="000000"/>
                </a:solidFill>
              </a:rPr>
              <a:t>     Falta </a:t>
            </a:r>
            <a:r>
              <a:rPr lang="es-MX" sz="2300" b="1" dirty="0">
                <a:solidFill>
                  <a:srgbClr val="000000"/>
                </a:solidFill>
              </a:rPr>
              <a:t>de competitividad en el sector</a:t>
            </a:r>
          </a:p>
          <a:p>
            <a:pPr marL="0" lvl="0" indent="0">
              <a:buNone/>
            </a:pPr>
            <a:r>
              <a:rPr lang="es-MX" sz="2300" b="1" dirty="0" smtClean="0">
                <a:solidFill>
                  <a:srgbClr val="000000"/>
                </a:solidFill>
              </a:rPr>
              <a:t>      Importadores </a:t>
            </a:r>
            <a:r>
              <a:rPr lang="es-MX" sz="2300" b="1" dirty="0">
                <a:solidFill>
                  <a:srgbClr val="000000"/>
                </a:solidFill>
              </a:rPr>
              <a:t>de granos</a:t>
            </a:r>
          </a:p>
          <a:p>
            <a:pPr marL="0" lvl="0" indent="0">
              <a:buNone/>
            </a:pPr>
            <a:r>
              <a:rPr lang="es-MX" sz="2300" b="1" dirty="0" smtClean="0">
                <a:solidFill>
                  <a:srgbClr val="000000"/>
                </a:solidFill>
              </a:rPr>
              <a:t>      Bajo </a:t>
            </a:r>
            <a:r>
              <a:rPr lang="es-MX" sz="2300" b="1" dirty="0">
                <a:solidFill>
                  <a:srgbClr val="000000"/>
                </a:solidFill>
              </a:rPr>
              <a:t>valor agregado</a:t>
            </a:r>
          </a:p>
          <a:p>
            <a:pPr marL="0" lvl="0" indent="0">
              <a:buNone/>
            </a:pPr>
            <a:r>
              <a:rPr lang="es-MX" sz="2300" b="1" dirty="0" smtClean="0">
                <a:solidFill>
                  <a:srgbClr val="000000"/>
                </a:solidFill>
              </a:rPr>
              <a:t>      Bajo  </a:t>
            </a:r>
            <a:r>
              <a:rPr lang="es-MX" sz="2300" b="1" dirty="0">
                <a:solidFill>
                  <a:srgbClr val="000000"/>
                </a:solidFill>
              </a:rPr>
              <a:t>nivel de </a:t>
            </a:r>
            <a:r>
              <a:rPr lang="es-MX" sz="2300" b="1" dirty="0" err="1">
                <a:solidFill>
                  <a:srgbClr val="000000"/>
                </a:solidFill>
              </a:rPr>
              <a:t>asociativismo</a:t>
            </a:r>
            <a:endParaRPr lang="es-MX" sz="2300" b="1" dirty="0">
              <a:solidFill>
                <a:srgbClr val="000000"/>
              </a:solidFill>
            </a:endParaRPr>
          </a:p>
          <a:p>
            <a:pPr lvl="0"/>
            <a:r>
              <a:rPr lang="es-MX" sz="2300" b="1" u="sng" dirty="0">
                <a:solidFill>
                  <a:srgbClr val="000000"/>
                </a:solidFill>
              </a:rPr>
              <a:t>Problemas de Coyuntura</a:t>
            </a:r>
            <a:r>
              <a:rPr lang="es-MX" sz="2300" b="1" u="sng" dirty="0" smtClean="0">
                <a:solidFill>
                  <a:srgbClr val="000000"/>
                </a:solidFill>
              </a:rPr>
              <a:t>.</a:t>
            </a:r>
          </a:p>
          <a:p>
            <a:pPr marL="0" lvl="0" indent="0">
              <a:buNone/>
            </a:pPr>
            <a:r>
              <a:rPr lang="es-MX" sz="2300" b="1" dirty="0" smtClean="0">
                <a:solidFill>
                  <a:srgbClr val="000000"/>
                </a:solidFill>
              </a:rPr>
              <a:t>    Sequía </a:t>
            </a:r>
            <a:endParaRPr lang="es-MX" sz="2300" b="1" dirty="0">
              <a:solidFill>
                <a:srgbClr val="000000"/>
              </a:solidFill>
            </a:endParaRPr>
          </a:p>
          <a:p>
            <a:pPr marL="0" lvl="0" indent="0">
              <a:buNone/>
            </a:pPr>
            <a:r>
              <a:rPr lang="es-MX" sz="2300" b="1" dirty="0" smtClean="0">
                <a:solidFill>
                  <a:srgbClr val="000000"/>
                </a:solidFill>
              </a:rPr>
              <a:t>    Sub-oferta </a:t>
            </a:r>
            <a:r>
              <a:rPr lang="es-MX" sz="2300" b="1" dirty="0">
                <a:solidFill>
                  <a:srgbClr val="000000"/>
                </a:solidFill>
              </a:rPr>
              <a:t>del mercado azucarero.</a:t>
            </a:r>
          </a:p>
          <a:p>
            <a:pPr marL="0" lvl="0" indent="0">
              <a:buNone/>
            </a:pPr>
            <a:r>
              <a:rPr lang="es-MX" sz="2300" b="1" dirty="0" smtClean="0">
                <a:solidFill>
                  <a:srgbClr val="000000"/>
                </a:solidFill>
              </a:rPr>
              <a:t>    </a:t>
            </a:r>
            <a:r>
              <a:rPr lang="es-MX" sz="2300" b="1" dirty="0">
                <a:solidFill>
                  <a:srgbClr val="000000"/>
                </a:solidFill>
              </a:rPr>
              <a:t>Baja competitividad en la estructura de </a:t>
            </a:r>
            <a:r>
              <a:rPr lang="es-MX" sz="2300" b="1" dirty="0" smtClean="0">
                <a:solidFill>
                  <a:srgbClr val="000000"/>
                </a:solidFill>
              </a:rPr>
              <a:t>  costos </a:t>
            </a:r>
            <a:r>
              <a:rPr lang="es-MX" sz="2300" b="1" dirty="0">
                <a:solidFill>
                  <a:srgbClr val="000000"/>
                </a:solidFill>
              </a:rPr>
              <a:t>de los productores de </a:t>
            </a:r>
            <a:r>
              <a:rPr lang="es-MX" sz="2300" b="1" dirty="0" err="1">
                <a:solidFill>
                  <a:srgbClr val="000000"/>
                </a:solidFill>
              </a:rPr>
              <a:t>leche.Y</a:t>
            </a:r>
            <a:r>
              <a:rPr lang="es-MX" sz="2300" b="1" dirty="0">
                <a:solidFill>
                  <a:srgbClr val="000000"/>
                </a:solidFill>
              </a:rPr>
              <a:t> algunos otros </a:t>
            </a:r>
            <a:r>
              <a:rPr lang="es-MX" sz="2300" b="1" dirty="0" smtClean="0">
                <a:solidFill>
                  <a:srgbClr val="000000"/>
                </a:solidFill>
              </a:rPr>
              <a:t>productos</a:t>
            </a:r>
          </a:p>
          <a:p>
            <a:pPr marL="0" indent="0">
              <a:buNone/>
            </a:pPr>
            <a:r>
              <a:rPr lang="es-MX" sz="2300" b="1" dirty="0" smtClean="0"/>
              <a:t>     </a:t>
            </a:r>
            <a:r>
              <a:rPr lang="es-MX" sz="2300" b="1" dirty="0" smtClean="0">
                <a:solidFill>
                  <a:srgbClr val="000000"/>
                </a:solidFill>
              </a:rPr>
              <a:t>No </a:t>
            </a:r>
            <a:r>
              <a:rPr lang="es-MX" sz="2300" b="1" dirty="0">
                <a:solidFill>
                  <a:srgbClr val="000000"/>
                </a:solidFill>
              </a:rPr>
              <a:t>darle un carácter de negocios a </a:t>
            </a:r>
            <a:r>
              <a:rPr lang="es-MX" sz="2300" b="1" dirty="0" smtClean="0">
                <a:solidFill>
                  <a:srgbClr val="000000"/>
                </a:solidFill>
              </a:rPr>
              <a:t>las    actividades </a:t>
            </a:r>
            <a:r>
              <a:rPr lang="es-MX" sz="2300" b="1" dirty="0">
                <a:solidFill>
                  <a:srgbClr val="000000"/>
                </a:solidFill>
              </a:rPr>
              <a:t>del sector primario.</a:t>
            </a:r>
          </a:p>
          <a:p>
            <a:pPr marL="0" lvl="0" indent="0">
              <a:buNone/>
            </a:pPr>
            <a:endParaRPr lang="es-MX" dirty="0">
              <a:solidFill>
                <a:srgbClr val="000000"/>
              </a:solidFill>
            </a:endParaRPr>
          </a:p>
        </p:txBody>
      </p:sp>
      <p:sp>
        <p:nvSpPr>
          <p:cNvPr id="4" name="AutoShape 2" descr="data:image/jpeg;base64,/9j/4AAQSkZJRgABAQAAAQABAAD/2wCEAAkGBhMSERUUExQWFBUUGBkZGBgYGBcYGBgXHRwYGBcWGhgYHSYeGhkjHBoYIC8gIycpLCwsGh8xNTAqNSYrLCkBCQoKDgwOGg8PGiwkHyQpLCkvLCksLCwsLCwpLCksLCwsKSksKSwsLCwsLCksLCwpKSksLCkpLCksLCwsLCwsLP/AABEIALcBEwMBIgACEQEDEQH/xAAcAAACAgMBAQAAAAAAAAAAAAAFBgQHAAIDAQj/xABEEAACAQIEBAQEAwYEBQMEAwABAhEAAwQSITEFBkFRImFxgRMykaEHQrEjUmLB0fAUM3LhFUOCkvEWJKJTY5OyCDRE/8QAGgEAAwEBAQEAAAAAAAAAAAAAAQIDBAAFBv/EACsRAAICAgICAgAFBAMAAAAAAAABAhEDIRIxQVEEEyJhcaHwFCMysUKBkf/aAAwDAQACEQMRAD8AqwLWFakvbiuJWvQMhpFZFb5a8ijQDWKyK2isiicaxWRW0VgFcceRWRW0V6BXHWagV0SzM+Vb4e1LAdyKtjlLgFu3aIdQ2bckfSknLiMlZWN/g15LasyEKwkf30qJ8Bux+lW1zfibdsKDHj0jy/pSTj+OKPAo8HlAmljNtdHNJADEYG4gGZSAdq4USxmPzSFnKVA1371Ay1VfmKaAVtXuWtgtE48VoqXw/hl7E3Mlm211+yiYHcnZR5mBTRyf+HzYiLt8m3ZOqgaPcHl+6n8W56fvVanD8JasWxbsottBrlXQT3J3Y+ZJPnWbJnUdLsrHG32V3wr8GrzCcReSz/Cg+K3uZVR7FqbMB+FmAtr4ke83e47D6LbygfemP4xrw36zSzSfksoRQNXkzAKIGEse6Bj9Xk1pc5UwR/8A8mH/APxJ+oFE/j1o16aTm/YaQr8Q5CwTbWFQGZKM6kHpAzR9qUOPfh7kBbDsW/geJ9mEAnyIHrVm33oTjTINGOWUfIHBMpZrZBgiCOh3HlXmWmLmzAgXM4HzaH16H6fpQfC4JrhAUTJA9zXowkpR5GWUadHNHgVJGMIWBvR+zyFciWYeQHX3rrjeV0tqWKkgDoYA9T1oOcbOpiawqVgeFXLvyCfPp9aM8uctG+5Lg/DH/wAj0Apws8JSwuUaAfWhPIo6RyjZXHEeHi1CnVv0qCRRrmSDiGI8qFZapHaFfZxy1ldctZTUGzhXhFNPF+W8xL2Rvuv8xQx+XbwUsVgD+9KkpphoEFazLXUrXmWnAc8tZlrplrMtEBzisy10y1kVxxplrZErbLXoFdRww4LgyW3BuERAOU6MDodqsHEcftWrMjXTQDc+VVonEwxGca6CfIeda4nidySCZB6dAKi4OT2MpUS+Z8UbrB4y91kyO1L8VJN8nfWuWWrRjSoWzmFrYJXRbc+dP/KfISXUD3wddlkj3P8AShKSh2FJsQkwbkSFYjuASPrTJynysXu5r6EW0AYKwjOegIO66EnvoNiauTCcORVChVCgQBAj0oDzXhWQreX5QMrgfl1JVvQyQe2nesmTO+LpFY41eyTbv13W+KXbXEdKi8R41lUmYAEk9h38q8/kaqGa9xRR1ofe5iUdQB57VXGK5juXpyEoo67sR31+X9fShl5lnxtLDQ5pYjy1mpvJsvHD7LQTmi0xj4iT2zr/AFqWOIVTuLwwiDr9xUXD8XuWYNtyjA7D5W8mXY/r500JchJw4l3DFzUfGmVO38qT+WObxiFhoW4vzL3/AIlnp9xTC+Jkb1TokLnMiTbbyg/epPJWBBQyNZJqHx65oRRHli2UtrpBaTPl0rXhf9t/qQyf5Ia8OQN62xeGS4pV9QenT3HWorMgiTJr1+KLECgccr91LQhRFAuIY1rmi0WuW1AzNrUPDOgbNpRXsDOKckKQHZsxOp2iaH8R5RtrJmJ89PpRzFceGy+goBzfxc2EtlyCzH5Nfl6+LvtTfY1uwcUwBd4UZOUrHnM1lAbuMDMWCIJMxDafevaH3yG+tDV/6iCtsdPOjNjmRLtuCPUGJFK3FtWmFH+moKyK0LEmiPJjHi+XUcFrZC/zoFjOHtbOsGt7ePcaSa8xF7PBO9UjGS7A2RMtZlrrlrMlUFOWWvctdMlbBK4445a9y1OwnC7l0kW7buQJIRWYgbScoMCY1rbG8IvWTF21ctk7Z0ZZ9MwE+1DkroIPC1tFdPh16Eogs1t2STA60/8ACvwvJytdeQRqqiCD61nIvJyuov3oI0KLv/1H+lPinISQ1ZcuWnUSsIatixgfw7awxYAFCfCWILx300HWmHD2ygiIiilri86GO0VoMUjDUTFZnJvsqlRAbiUHeudzjIggwQQQQdQQdCPSuGOsAkbQT+kf1FD8fhQux0pE7DQKx9j4ZlNbZ+qeR8ux+vmE5iObDXR/D/Q0fu34G9AuLWQLT5SApUyp2E6aH+VRlCtorGXhidaYwEBAL6AD5jOmvYa0cxnKmIuGbZRioBJ0BG3Q7j0+lcF4OcLbR7a/FvM2u527AA69ZP26nMDhcReJuXroUE62gikkCNS24MCBG3asUpbtHpRhqmRLXKxYQ9xwwGpNu2o+g1+9LXMfCPggHMGBgHSD5SJP2p6v4rLmUEshnISfEvdGO5jo3Ub67p3F1N5Semv20A/n7muhN8g5ILjQu4e2ytmVirdCD/c03cucfuPo56dtaX0t5V21GhmJ8h+hrtwS+YBmtd2YJRUUhuOHN5jBHh11666D9fpU+ziXQQdB36UFw13eTE9aJf8AEreTKZPrXo48TjCmjDKacjtcxjHrWgxUbmhVzEQfBoK5m8etUWET7Cbi+OPssxXFeKabVEFsk9yakrwp+0epqzhFITk2dcJjJf8AmelFHvpcEMFaJiQDE+tQbPBwRBbxfYUSt8IRBqdPM61nyKPgrHkA73K1p2LG48nsQB7ACAKyij3bYMfyNZUuA/ITcxryK6BK9yVvM9nPLWwWt8lbBKIDnlrMlF7HC2Ww18r4TKqT1mUJHvI9j5UPyUkMim2l40NKLilfk5BKYeGcnvftJcS7al2y5WLDLrAJMH6ffpQQJTXy2CbYRZXd7jRPhDEIq+ZIP3PQVn+XkljhcfZf4uOOSTUvRZPKvL2Gw9hjYEsUC3HMlmYb7mAJJIAHUUYxnDbd9TbuoHS4glTsSpke4nelzk/jLXb922csfDBgdCpCz7z9aaXJAJ7Jl9D9PSvF+xuXP+aZvnj4/hKZ4/8Ah5dTFi3h1z27oL2yT8qiMyux2KlgJ65l3JNLdlRauEXEDZSQVJ0nbpvV68xXxatZtQtlVzH/AFFVA/mTNUxxXDzdZhqrMSK9T4/yXOShP1+5jy/HShzj7GDAc1W1RURfhgaRJ/nXe9xwxoaSzaip2E4k1sQFU+o1rRPB5iZ45PYeHGWB6ipT82ZYDEn01NKmLxTvBJ07DSD6US4Dhsn/ALlhm+HmKLuS6gHOeyJmUyfzZR3qcsahHlL+MdScnSGHmDmFLNz4SyzoFB01LnVhHTUgR5Uv3eai+4IHka48Ow7N8bEOZ+EpMnreuStof9xL+Qt+lCvhVWGGKVMSWR3YQxPFu2tQMViTc30Hb+dYEr0W6osUYiObZGxOOvHIq6MRAb8ogkFvaD9aI4flFGUOb153O5hI36SDA9/Ko/w2tkC8ciE50kQTPhYKCZMwp7ee9HU40qLBlZGnfoQTOgHXb67185m/tTcYn0OGX2QTZpgsDkGRna5AOrRMQQdQBOk0D4kAERYgtE+sz+jD6V1ucwRopJ2k7noJk7mKFcSxZuMIEdAPbKPeIqKTbsq2qMxN05CgAOe2x1CzopIgkSDqNusjTcc+E4LKsHy2+3l3rrw/ly7jsZbw1r8gJdiJVQIljH8RAgblooynBWsM9tiCUZlMd1JB/SvW+HC6Z5Xy57aOAsxXpt1NFis+DXsnlkL4VG+EJbC6gZupOvtrUD4NelKSceSoMXROvJZTbc9v60PvXyTodK9yV58KhHGl2Fz9GW8Wyg960fFMa9uQASelQzjtYKMJMDQ9tz+7XOMV2C2QLvHUViGDAg6+Fv6VlSL1qyzElFYnrmXX71lDfsbXokf+nsR/9F/+2umJ5YxNtA72nCnrE/WNqsi5xhY1yma0scZAO4FZ/vfor9aKqFupGCwfxLiJIXOwWTpEmJ1qw+K8Js4gEwqsfzAa/wApqRwvl/C2goyi47dWAOu+x29qaXyI8bFWN2BOdrItWLVtRAJgDsqAQPqRSX8OrL5p4OuIKftchRTAyyDmI10P8NKT8tXB+6fepfClGOJW97Y/yE3MBhKO8CvMq5UHiZwv1+UHyktUG5gypg1K4diTadSozQQSBBM6gbnYSZ/21r8uP2Yml+p3xp8MibLN5Xe2j5EQKWVgSOpWNT3kRr1IppGv2NVNwDjrJi7NwmEdjbdToFD6hyxgaFV20idSdrZsRHp/4r5+nR6eauVoh8YwKXbbo4lXygjuNjPlE1TGL4eQCjQGtsVbT5YOUn06+lXu1ufrSLi0UYm5bYLF3x6qpMkkDUnsIpuTjJSOxVJOL8oR14b/AIdwLoUzqNmEbbd6buXuTDiE+I4FtCZAiSQdZ8t6XOO8P+G+klY07DyEE6UQ4Z+IVyx4GZFUDTMSOmpEKQa9TLmvGpryY8WC5uHkZeI8g4ePEpMR4g0H0gCuLcJtJhzh1WEeAxH+YQGDxmPSfLqaBcT/ABQRhAuhupiYnpQJvxHytMZ42EwB/WvOnnk+mz0ofGVbSGnG8qq9oIjG2qsWiAQzkAZm21CiB6t3NBm5IaYF1R3kN7mB0rhh/wAUAQFZdT5bGimF5ztXNeo0HnTR+ZlhpP8A9En8OD7QJ4lyo9r5HW6Ik5ZBHbwnU+1SuVraWleRmZtTpOgBkDpAgjtPWp+I4gGywdmA/wCnrH2qDZxQYKzTBzao2U6EEEdCYO5FWfzpSjUjP/RpO4mvGv2tyUDfE2Rui5SYgwcoEySI26xrW93irXHzMCTOodjM9QcxknTU1fvK2Dwr2mTM103AAxuMSzEagDosawoA95mqv5z5DxFjGNkttctXIZXA8MxqpMwCI6nWdKg4prkVhKSlxFVVYnXSPeR300HpFGeDcvvcKsVMsYRR8zMdBHYef3A1r1OXbgYBwoEg7z7Va3LWCtYQi9inW3cdQLaMQGCnQsE3k7baAHaTUYpzdI0zkoRthTlflMYGwVQL8a6BncbDeAD+4kkjuxJ6mp55QwhBBsqSxksZzE9TmmfPSt8Hh79xjda61tW+W1kQgKNi0jNmO5gjoOlS7eDfPme5KjZVXIPVjJLekgeVejG49HmS/Ftg3C8m4RDIsq0aeIs4+jkj7VKHA8PJX4Fo6Sf2duOoA29aKKteBdT507k/YvFehI45+HaMM2H8DT8hPhPod1P1HpSYeGG25W6pDL/yzuT0/wCnz69KuhTJPlp77/0oFzLwcYm3Ib4bL8jgCdJJn95D29xGhqkc8kqZOWJN2irXwRJbVZUSwBEgelC04jaZWKtIXfv6waB8y/HTFOrhkurKNlmDprGkwRB6gig9zDXEEurLO06TXf1ckK8KD2K4pYKtvMTqPmbodOtDMZxfOAevXttH1oZcudo2riXnrUZZ5yCsaQds8aygDLt5VlCF8zXlD7p+wfWh9u2nGzzXlu1dPX71tesn51fTrodD2Pkf9u0zuG8LbEW7htkfEtAMUB+e31YD94HoNDOgBiXjJNWUaadGmGd1IMkx0Ike46imbh3MNsRmwltmBnMGZfSBrrt1pPSf3x9ZozwXDZrhliVA7dSQJPlGbbrFDI6i2dDbSGDjHHLTnS2gYj5pLaakQJy+c769wajYPiWGQTfsi5OngJRh5wCFP2oNjra2bkKuwHnBOtQrl0sdab4+NyimLlnUmkWTwTjnDlypaX4TRMshzGASQz65jE9T1iuHNPCsPipZTbS6FLF+jAaAGNCCGGu+3QVX6LBkaQdx37iNRTzwXGrcs2VKiUZidBGaSe22qtG3ijpFD5EZY1ygxsUlLTQjX8ALBLEg22BVl0/ZsxiZ2yRPi3GnfR85A5yGMwwWcmIAKsHUjUHLnE6EmAYHXMOhgZxvg4a640Fq4pzCNIM5lgbz02j6UuXeUb1iHwd0nICHD6KywQhMAqLgGmYxIAkgiTlyK4Jx/ll4u3Ui0Mbx+xZOVrqG88KAGGaNxMDwiDMmB4h3FJfMGODYp/hNJtBVcqTAfXTv4QAPLy2pU/41fF0m7b+DdKgBkGSZJjRBlaJjtG+0lx5O5dt5WuPcJu3WzOSTPYCT5Vl4uTpmmNR2DOOYtnRGhiTEwGMd9Zn2IoTewAcFWXMD0Mn6dvarDxPCFOisdju0j70EvXbSaRrWrDmeFOLVoTJhWaSknQscu/hVaxd4/wCZbtL85VhImcoGYHUkewohxX8DbS2rhs4i6HtgtFxVKsAJjwwQfPX0qVaxsXJByAsQCCQQI02o1e4vdEgXWI2Ikn1GtTnmUnaVFFjnHXKyl8byviLUZWS6DPyN4hG4KNDCPSD0Jodee4h1BQ+ciauBksgGFXSOmsHeuGI4RZuSpQFZJaQY3BkDoToTEVJSfko20V7hubALeRw3mw3A6gf70XwnMguMuWEVdFTfqCWJG221duJfh5YJIts9o9pzLsSBrr0PWlrF8tYqw3hXOOjJ/Mbim4xfQvNoeuHcZykMDrBnfUCCNe++tGsFeQuSL15cwIYXLly/bIOsFGadCNCsEbg1X3LuCxFxvEptqDqWkE+i79OulN5w2gC6MojpqPPz1pG+LoauQ2cv8CHxDdEXmUgoubwqdPG5gTB2AEneB0dbGDUNmbxXNJYiP+0bAeWsT3qncFxe5h3VlaCNQRt6H67VaXLvM9vFJp4bgElD+q9x+nXpOnBKPSM2dSu2HK9rkBpOs1sraxWozGxNRcXjMqSNSTlUd2kgD6/oa64m7lH1/Sh+BXO+ePCkrbH2Z/U6gf70je6CTMNYyqFJn949yd/vXPF3lUgk6/Kq7kk9AB1j6Cpcdv7865DBrvGsRPWOo9KNaAVl+KnBicl+0FzHwXJUNoR4DDaTuPIkVU9vhN26JRVIJIPw8h075RrX0jxzg9u/Za24lLi5W7wRoRP5gYI8wKo3i/LJsu9u4Ed7UBcoZHPVWDZhIIg9ftWbJ+F2WiuSoUP+HXviZChnpIjbrG41qJjMM6MVYAERMFTHrBpuW5IDNYuFyNCWOnSMpOx71G4nw34kfsVzn95io9JUj9KWOTewPEq0LPxB1Jmso2nKOKcZlwqMDsRdJB9Dnr2n5x9/6E4sdcDhijjZ1fwOm8qeo66GDp69DRTh6Lg7qXZaAYO2qnddOukjvANVanOmKUghlkGQQon7b+81Ow3PGJdh8RFvK26lYMbmCpEHz6U8pNStdPsKhap9lm80cAtr/wC4tS1q8c0iIVm1iI0U9O23ahnCsfZtgk3bYVtJa5bXUTAEttqfpXXlvE4G9btWsSuIZS+W2LpZredzIAFkiW6AsNPKSSa5l/C/CXkBw5NvJIhDmUHQ/KZM6yRIOs+ssmdzi4eAxxKMr8i5irqXXLI6vMfIVfSP4Sa6YbDWzqxIPYR/Og+N5MfDnKFDQdXHiPrG4+le4PEHVHbOVO8kme0HUaHYe9HH87jHjXR0/jKTtMJ4opb30BkqWgSBEx367bVP4XiGtMCxhWGhnQkSV9J1E7aiYr3h/GEYpbCjKUK3A5BzHupI66yDGvcbe8PwM31tGCGHYEaggtHcbiNiJiivkfammd9XCqGa7luKVJ9CDHuKEcK4gLN17TSQ8I4GsGfCd9oJ9jPSoPBeKjLlUybehHl020jp7VL48Qqi5lPQNpO+i6dddPdajjyKLcJdBlBumjXmTglpL4MZwqzl0hS5I8JPUZGgecdaUuJ8yXsJiGTISpPhIOkeWtMXDOO27iXEciWXKjkgaj5YJOniLSx3ldR1C8e4xbIuJdQuCT+4TsCCASSDEHbvOlOmpvb2VSlj8G9nnVh4rjBBGgzBifZSYoU/OKk7ihmG4RYuKrlCAZ65SIJE6MR5SOvYxNncL/AvAtZQ3heFwiWAuRBOuWIOomPalUbdFnkUVYj4fmKypVmYEyTHtG1dU5lBJhpG8ee1MnFv/wCPtktOHxL2x0W4ouD/ALgVP1mq6xnJF20xi7bYBioP7QFobKCFCkwen+1I4RXbGjlUuhjw/FwQxmZFe2uZzm8Mwd/YClrD8DxoZVVQzOVULmTMSZhYJEnwn6VvcxV7BvF/DvbI6OGST5Tofaio+gNqxsv4tsrsZ2XyOdphfUCK7ji1tPjK+p+EuU9mBWZ9iar7Hc33bhBlQAcwA/e7nua4WcY8G4zAlvCAd43mPvTcGTk1VDta4vDaiZiO2tEGUP5/X0/v1pGtY1yRGuo08hrR3h/xNZYiTt1++/8AtU5RoeEiRxYZGABjy6afzrTBcYa0VdSykHRlOoOsVpxa4SndgIJ6+ZjeguGxMT1B6Hy1kedcl6HbvsvflHnhcSBbukLdjQ7C55js/wDD9OwbEO/rXzRYxpWMvQA9oPQg99KsHlj8S7tuFvTdTuf8wf8AUfmPrv3FaYZvEjLPD5iWbjjMKJ1nXsOprpZXKAAIj7VC4Zxy1iRmttmGnqOwI3Gx8jGk0Tc9qumnsztUbA161aLNYDOv+3604DhesykDqPuNqrD8VOGDJbxOVgy/s2KmInVc3SM2bodWHerLumB6HfePWoOOwFvEWWt3AGF1NQRIkbHXtAPtU5RtDKR89Ph8QT86tbHT4hU67iSTG9dP8AxXMRISB84YH/tAOug0NELxWw5QWrdu8pIZPgMxBmCVuKT4fMxpG1dVe9JAwthupfMw13PzsYmsLbNCFwkMSfiusk+HK2mu3y9KyptzmjFqSps29DGlpGH1gz9aym/F+QKFK14vmER2MfpRzh1vNh3NoKrWWDOQxNxrbaTDSuVGGp38Y078U4FETcTXXNqVA8ysn6fapWG4apRgiwTJYg5gQJ0H5kkMQZBB0q0pRolFSskcK4mLbI9pZdgvid1ebgic2cAi0fmAUyG1B0EM3EOasVcuZbaMlwwztaIsIYAUH4nidvCAJnt2FK9ng4+aGU6kkwFUrqQRGnadta7YRmQ9VI7aVmlJF4qxzscd4hn/AGwwz2woOYG5KakGbgBcEaEs6lex3rjaTDYt3E5L4lSNMwKyDIXw3R/ENYih+C4iGEPoRsR/elD+P8LfN8e2ZIEsV3BAEN32AHtU5NSGjGgliOBYi2C51ynS4sldOjaSjf6gJ77T2/4t8QWywKXbTKbd1JGVtYBGxB8Xh0OpI6zE5a/Eh7ZC3ydP+Yujgdcw2YU7XcHaxa/EtlJYfOgEGejJsfQ1JqUXod77K2xvFGscQa8tuEuMWgT4pGZ0UnoDI120ncVY951xGGIBkMsTvpoVb2MH2oRxrl25aWQvxbflqR9s2muvQde8Pl/i/wANspMox6xoTuD5b/3MF5Ofjf8AsHGtog8JtAXwj5dMyuCEB0kqQGBEEx0jz61Lx/CGSSVVgNSBrGsSF3n+HTX2o3juChpJEssaR8y9D3kRH9ijWD4blUESybRPiAkgASfGsdDr/JefJlL4qxK4Bwu38S1etwEskyuuVmMsia7eLxkdQvSRDmnMuKJMXQPLKse2k0P5o4UMLhEe3JX4jFiddG0T2AAHqT3pTtc2IOtaoSbWwKMZK0h3xXNuMEj9m2nYg+u9KuMBeGVVtuT4iNmEyfCdA3zeLsfKazBcwLcYwZABmhr42AT5mudhUYjfyrjbNu8Lt8tmWYA8QLtMsdNIBgevSNXG9zphiIIc+WT+tUvgOJNPk0j6a0VvcX29KMZuK4onLFGTtjlxLmixcfK2GS5a/dcJqdYJBUgdKq69yHYW67FnKliVSYKqSSozDVoECaKniWpO4gj9DXDG44EooPiyk/TanU5COETtgOR8Kys1q7ds3kE5C+ZXA6qSOnUH12mPGDJBmekxr9B/Khl7i+QkgxBEH1E/zrna4wCd6aS5xvyJH8Eq8E7G3ZUlo9v5UuHEKxORtROnX/eiFy4bhgQwO4n7+dAMfgSDpbI31B13iYpIRRaUglZxUfOOm9T8HfEyDvv/AH7Cl+xnUftNVOwJgjXc1OsOJGVtv6f3pRlGjoyG/hPHXs3Fu2yM2oIPysNMytHQiPQwelXFwrjIvIpAIzgFT+8rAECTpmEwfMVQKtktgn+KB5mP6VYH4Z8aN2xftuZ+AwZPJGBJE9swc+49ji9E8y8lqNfOkKft/Wh+M40EJEN10j+9POvMHjlKkkxpqTtpp9f9q2xVpbZ2kGfMgnUn3P3Na7MgEXjN1pyiFHrr5R/f12OW7JCQIYpA9YAn++9Qs9t4ykGOg6EfvA9R2Peplu9JJJI21/vWKDCio/xLK2cQr/Aa58ZdGW6EKsvhMDKSdMppX4dxnMWDC4Mogy91fYlTlB0MEDWra/EPgC3rDMVBNrxrChyB+cAakyIOmsgVT3ELbgE5riaQAFZreU76aaSJ209azzSstFujXwflYR0/bAfqk1leLj8OwBL2ZgTKmZAjWUmsqdfkxrM4nwW7hrihLtm4bugtpKnrLMrEhfr02qVh8RbHjFsoYyttEjoZjWf1orhuHOlu9cZRmCEoTDOzwRuddNI6UHGBuIqBZN0XQGAXN4tYIH5pknzgd6HJdPs7idL3EEuGDKMdDnJAM9M3ymdPoKi37+VsuaSOhENHcaQfbSKd+X+WDcAu4gr4wSYHicNpB/LOv5Z1FBuaVs28R8G0rWwgAjxqXYiTLaTpH0Pel1Yf0A1q5cJ8KM3mIgfTWfaj/CMDevMoQNYCCbty5AHlkBAn01/QHry/g7NwQwkk+Fpg+YMa5vr+kyuNYMYZVuKt025HjS8RlPZ0dWjXYzB8jUW09FNgjjvLVi6wOHLKQDma6QguNO4EDKT55RtoN6AYHG4rBXf2bNbbqCPCw9NiPMU/8LxOGuj/APsMZ/LcyIdd/EBr7GueN5HDtmUSp85PqDG/qTSrJWmOjbgn4j27pVL6/BckAn/lt0O/ynXY6edOnE+B4e4ksqsXHzrAYj/Wvze8/wA6S1/D+w6wLtwOOjKrAeXTT+xU3C8nY/DAf4e6l23v8Mlgp/6WACnzDA0jlHwdRwsl7L5TczW/lBY6rJ8IOny7ag6HtsWLBYwi58MgBGWZ20PY7ex2PbpGwyW3Bt4i01u6wPhcbjqUbZ18x9qh22uITaY5iJNpz+dPz22/jGjDvHkZnbuxtdDxh+GW7ln4bANadflOuhHfzBFVjzJ+DNxXL4UpcTfI7FWHWM2zAecVY/K2MFywp6r4SB3AEE9prlzhxX4OHIkZ7pyL2iJdvQKD9RWuEqWjO7Uiinu4tLcJhyqb+AT0mT1211oL/wAeMwZq1sTeU2whCvmgHcqfdtTvtO9B7nLNq4NFRekgBRHr7ffvs8cq/wCSHd+BMs8xARGyg+5NQr3MTkyBThxPAYbIlu1bSds2Ub9TtqAPvv0rReBKlqx8Owt1rnxQTAYiNn1kAAsomDETBJFOpxvo5tikOYWykda1tcTuZSx3bSZ2WIOnv96sK5ymgw6i5kt7ahWOp/MZhSfY+tB+YMUt7D2rGEt5pLS2UABZA37ll3n8u2tVUl6JXb0It/ipaZneY/SfapHCbJuOM0he5kAntMRRbDchvIN1gNdl3+9NNpUtW8gAygbdO9M8keogUHdsD4vB2LaS4XNsMhYRp3BpfTHzK282dtBrp6a0Q43jU2MhNxGpjYgeX6UDW6E8a6EzlB1IG2Y/yoxjo5yCT8AI8ZuAsILTtPafKu1hjMfEBgagDQd5oDdxedvGWImT/MxUzC8QVRA0HkAPqetdKLoMZIPJJie360x/h1jCt/ErmhXsrMdxcI++YjqdaRr3HhB01pm/DInLiL7ECcltdYkkliNv9OnnQhBrbBlmnpFw4VgVIYTkYMNBoykMN/QH2oo2KZrGplx23Osz7UtYdmZu4A1EwCW2/X9aXuM8p4m7rbxtwD5jbdmKKTJ0jprAkEgddqpZFIasRjrTMf2q27o0DBgCP4WH5l8jqPKieF4iRCOII2MTPc+dI3D+VjbCi7eNwKPlCqq5ttQPEfr9dqdwA9q2SNkWTO+gB9NRQTsLRKJDSukMPUenp5VQPM2fC4y7ZzsBbbwFX/aBCAwDA/NAIBMSYnWr4S1Ow071Un4t8NVsZbuhS3xbQzRnHjRmSZXScuXcGuaVbOTYvW+KNA/9xePvb/ms1lDv+BWzqTc17hv52ays/GP8RW2GubeM3BbQIrBb2vxNcuX9xYG8b+Xroa4tlv4UOMi5lVrRDAF31LIxaBAbIAPMwelcMHft38FaQgPbyhYnKcymM2khTpOvep3AeG2vhJYukPl2WYGUhkYgA6mCSSZ1IiIAE20l1tMerBPKHNTYa7duXnN4sCGtxdN22VJyk+HIoGojNsdhRuzxhLmWZv3cQCz5lBW3b0yIp+VQsRE7nckCa8bBEYoo5uG6LjIwkIWG3zmYZhMyOo32p0drGFsqXY2LbdNfiuY1AiTPQkaDYEb1TJFNqvJOLZyxSpYJFpnNxtlFwIDB2nQ3CNdNhBkg6VGxPOeKcXMjhrKjK8IkldpuW2zGD1Oo8xWmD52wi3RlsBAzKoMKGykgMztJOxMAHYatQ/iWERWvB7cF3c2nkoc2YwQdip2M7HtrScKdNFYyBTcRuLqsR2if16VonH8SnyXbiDfwMV//AFIqdy5wkYg3Q7ZDats5kdmUQRv1+saVA4nw5kg5WUGYJ1UkTIBqiUVKqObbVhbhv4g4223+ezAdLgFz7sJ+9FrP4645DBSw4/03B+lylbBcMy4Z7zay/wAO2POMzt7Lt5+1DBwi43igAHaTqfpVFDHbtEpSl4LEvfjI+JUpdw6RuClwgg7yA+obsQRUmxzi122EOYOCGtMy5czLqFJHhzGIkaNJEA717w/lK/eJ+GuYLGYiYE7ax70+cqcv4zC51lWS4ADbIDKfWdtzt/5zZseJbj2Uxyl0x65M5jtq5zkqt9PiJuQDrmED8w1X2rpzFdGIuhyDCrltie8lm8mPhHXYb0G4RwRbStADsTJ7AnoD369P51wv8dCMBo5B2Akz29dd/Osq9Io1uyTxO6lpFzbk6DqT+6I+lLnE+YF+Qaj8wHtCiNz5efnrA5i4uzuoHzGfQEnU+wET/tUXgdhGcOYbWVEjN/qjcgtHrp3NOoUuTDfg78QuFELxlZiAJ0yrPbvufoKKcFxJGHuZ7ZzM/gkQyqVUTO/5RWuAuW8Q73d1snLbnaRGZ/rt70G4/wAeyghD4u429qrCLrrYeKfbCvGOOA2lTEMCF1gFxMbSM2umkbeVDV53sW1yqnoBCgUh4jEsxliSfOuM1rWC/wDJkXkS1FDZieebjT4V+/19a78Je7jXFm1ALfMzTlUAGWMAmP1JApZ4Xg1u3VR3FtWMFyJAHoN6tvkhMPZCJbCkss59CS2aDPnHSi4Rj0LbldgFfwkxF14bFWtNPlc/QaUZH4RYe1ZuK9w3bxUhXaUto24YKsmPMk6Ham/DYnLcBEaf+P60RxZR1k6AzMzp39omjyZA+YcdhWtXGRhBUkEdiDBE1zVqt3j3LtnH4WzetZTdtoqNAAzhQAQ2xzLEg/bUQu3fwwVwGs4hTp8pRlPvqYqnNeThDerZ5X4f/hsLaQuMxctdCw0M+XKpI0BCgHfXpQ3D/h9hcOpe+7Xiilmgi3bEToSTJPSJBPbpR7l50xOtssri2TK22aXX5GAiAyy8OwCiIOwoN3pAHLhIDEjaZLSdRGkabb7nuO9dXddi4Uz0JGaOncjX7SdjS/w/iXwvio5YXfCSXy5imuViVABAIOnkJnSOrXcxykFsviAYGcoHQHqZ9d+tJdhCbqx0YDyOokeR6Hyohw/FqqLb/dEDWZ9+9CbxuW8oWbqsASG0j3J0P1qOvE11Wfh3R0eRPkG1H3oLQ1h58YRI1gnrA1PlSZzvjQr2ipgg3ANYJ0tEx5zRfF4q4fzKpGh10PY6dKVebcR8S/btSFUWh4/AYcli0lvlkAGRGtLLoMewLe4iWYlnEneXIP0mvK6WOF4dllrygmZDMs7+UisqP4R7Zx5G4Y5sO0ALmlSSZfSGiNNCvXefKpePtWruGe6CDlnKw3BVspT0Jj7Gp3AEVMNaykElGLEbTqY9V28iDQngVixZe/hHcxcCFQdQGMg2/wDUQVIPUR1oN3JsKVaFjHcXa3fS6qqXFtQM2ozKuQPH7wAU+tC8ZevXnz3CzMRu3bpE7L5DSrG5e4X/AIY3L9xM/wAMMqgECV3LKdYJgAf70i4ziv8AiLrOyhSxmBMAbACTOgrVjmn0iUkb8KLIYS2j3GjKz+LJvOVD4cx08TAx2ptwnLbYlStwHO6jKWzD4KeIgwYnMVIUGARB0oJw/j+ICizglS0W3Zf81yBOtxjvpsAOwpx5UwLYLDXTiLgJ/wAwjcg+FcoIkuScvuuk6zLLKt+f3GihGtYt7eKy3LeVl8LgTrA0kdicp7aA053cKUwdpHGYtq4OssczMPWWgGOnpXJ+WbvELnxzlRZX4RedUHyggA+A9z3MVNxOKZryEmBZzHXpe/5eY7BVufDk9/Q1GclKq/7LQ/MA8YwCqy2LSk/CAXKJJN12DXNBrvCgdlpz4dyVZtWE/wAQGuYi6SFQMVVQPmnLqQsiTMSQBvJ78scEGEJ+KBdu3GGq+IBQNlJHWRJ038qIvij8ckrGVQGPhO8kIuvnJ8z6mpfbyVIHGnbIti4tpvhKqoi/NlAGb+FY2G22p+teXsbJyqMq6AqNIBIMT3Ov8prGv21+JeuEwu07FpMD/f7UrHmRrjE29uh19oB1O307UKGsZeO8ZS2oRNzJaNws7HzJj6UlXeJFjoI01IX5vM67aHzPsI04pfcySZZ9dJ2nf09u9D7OIyjYH+I6QdYJE/2PTWkcdbF5Wcr6eIKCc9zSIkhOsRpqJ7bfRn40/wDgcGLa6XsSCB0yL+du+xAE99KDcoWUfGtcutCWFNx2O2hnMewEbDsBUXE8SbiWNZyGCbCBPw7QOgifmJMnXdu1NKNvfS2wp0DcHxU27b2Q2p106d9fT++wq/eY7irBu8m4a4SbVu4r5TGZyVmNCwAJPnqN/ahn/o7FopU4QlfI5h6jxEg+YqkM+N7X7itySoTLODZyABJJgCmfl7g+HTMcVvsoBJjqTCAkk6AaEamdoOtrh9yxJ+BcUnqyuIHacu1RrOPyEmJJjdjIiYA7aE1d5L6ES8gzDuoubAgHUbyNiPSKa7PDLdvxC+1hoLISGyMsGAo+aTtKZv8ATUHC8Rshs2QKx3MfeRr9N61xHD7N1mcXfhltTGSPUjwn11ruVsKVFmcI4obtoXbikM2QkgjKToGYEgEzJMR+8JkZamNxcScp3HUf/IVSacQu2mi3c+WQCukjyzdD29PKjGH5pfKue74pIYHOpI7ZjmQg7jQEHy1pJRn4FXHyWALq2kKoUTMxZjmgkmJyr006/eq24lxk2sbcKszWi8FQcoZNiBHykiYPvUrGYywyhsqqJ1zMSx9guX7+nelbiNxDcYpME6aR0o4YO7YcjVaJeOxbFv8AMLrMqWM+QMGYMAA9ZHXcsnK3PYwiEZDJ6j7Lr0GsDzpIFwgeX1H3r34prQ42Rssgc8Kzm7ezIWAyDJKlRIBnMDMljImNOtMXB+KW7ltrzEkE+B9ig7a7EN3389zTdviDAZQTlOpX8s94Ok+e9S+Gcbu2Wm25Q79CJ2+UyJ896VwOst5+KuAR8Q3ewbRhO0EamY0GUdda4tfvFSTqeoMLl82YtBXqInpvsa4fmi8f3VIMgoMuveIy/QVYfIvDRisMLt03LhYujKzErA0kAzrB6aaDTSlcTrBjcYCI4tlnLaZiNBJMwDvv/wCaE46yfC05wdwIV07GIyso/hOmm01L4jhDZvG0+aUaQQQM4I3KbHQ9PaoLhw2YZXUztvqOoGv61mct0y6jqyOS/wC+o8vhz95r2pB4ex2Vo9/6VlHkgUxit3hbtCEkT4V01JJEMfMnX9a05F5Uzm5dvuDduGRpMZgHnUfmnUCNBodxWVlQk3GLopVsPX8PlzIYDKYgbRoQJ6gz9/pUXM3C/gXSFEK8svkJ1Ht+kVlZVfjvZLIE+SsCAzXS5DWhmAABkGRudJ1H1HnTDyxjFxXECLh/ZWUKquozOxCTpqIkwdxlB3msrKae5TfpDrSSLMu4YZZiCoCmIE6dgIg0Js8ORMXbugADEK+ZY/5qQS/kWDASOq+dZWV592iiGIW4UH8zN9u0+3970B4rikUEL3Op3J2ny6msrKda6OEjmBmxFxLEwAMzDYAbKAOumvvU21w1Boo8CQCTuTuQY6d6ysqzOoU8fiTcdyDAM+rdz5COn9iBevaFjsNvOY19SSPT21ysrTFaIs543GGxhBaB8eJi7cP/ANof5Nv3ILn/AKR0NFeRrjlGWzbUnMM7uxHfKoUawBPXrWVldnS+ls6DfOixuGJiVjwWwIkkzvvp4+np/Sj2Zo1H01+gJr2sryMaTRpYG4njWj4awsmBpLEnoFnKT6so89zVcczcPLXQF1ctDMzGeukABVAIOgB/1Ga9rK3YVTIyBXE+FpZQE3ZYjRQp1PrtG9CRfrKytkFa2Tk9nRLk7gEf31GtbfAUgwSD1B1H2H9a8rKYHZGMoYIBB6aEEaiY/s1GvWwNqysqsRGaBa9y1lZTCmhWsArKyicbrcI60+8gfiRdw2XDmyly2WJJBKuJ1JB1UxG0VlZST/xbGj2NXGsbhsV+2tlgyK1t1YQwLfKCV00MnQnfp0V8U4ddGYAdASGPkWIJInzjyO9ZWVie2mXSITNZ/wDpr03e7P8A8SB9BWVlZVKFs//Z"/>
          <p:cNvSpPr>
            <a:spLocks noChangeAspect="1" noChangeArrowheads="1"/>
          </p:cNvSpPr>
          <p:nvPr/>
        </p:nvSpPr>
        <p:spPr bwMode="auto">
          <a:xfrm>
            <a:off x="63500" y="-842963"/>
            <a:ext cx="2619375" cy="1743076"/>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5" name="AutoShape 4" descr="data:image/jpeg;base64,/9j/4AAQSkZJRgABAQAAAQABAAD/2wCEAAkGBhMSERUUExQWFBUUGBkZGBgYGBcYGBgXHRwYGBcWGhgYHSYeGhkjHBoYIC8gIycpLCwsGh8xNTAqNSYrLCkBCQoKDgwOGg8PGiwkHyQpLCkvLCksLCwsLCwpLCksLCwsKSksKSwsLCwsLCksLCwpKSksLCkpLCksLCwsLCwsLP/AABEIALcBEwMBIgACEQEDEQH/xAAcAAACAgMBAQAAAAAAAAAAAAAFBgQHAAIDAQj/xABEEAACAQIEBAQEAwYEBQMEAwABAhEAAwQSITEFBkFRImFxgRMykaEHQrEjUmLB0fAUM3LhFUOCkvEWJKJTY5OyCDRE/8QAGgEAAwEBAQEAAAAAAAAAAAAAAQIDBAAFBv/EACsRAAICAgICAgAFBAMAAAAAAAABAhEDIRIxQVEEEyJhcaHwFCMysUKBkf/aAAwDAQACEQMRAD8AqwLWFakvbiuJWvQMhpFZFb5a8ijQDWKyK2isiicaxWRW0VgFcceRWRW0V6BXHWagV0SzM+Vb4e1LAdyKtjlLgFu3aIdQ2bckfSknLiMlZWN/g15LasyEKwkf30qJ8Bux+lW1zfibdsKDHj0jy/pSTj+OKPAo8HlAmljNtdHNJADEYG4gGZSAdq4USxmPzSFnKVA1371Ay1VfmKaAVtXuWtgtE48VoqXw/hl7E3Mlm211+yiYHcnZR5mBTRyf+HzYiLt8m3ZOqgaPcHl+6n8W56fvVanD8JasWxbsottBrlXQT3J3Y+ZJPnWbJnUdLsrHG32V3wr8GrzCcReSz/Cg+K3uZVR7FqbMB+FmAtr4ke83e47D6LbygfemP4xrw36zSzSfksoRQNXkzAKIGEse6Bj9Xk1pc5UwR/8A8mH/APxJ+oFE/j1o16aTm/YaQr8Q5CwTbWFQGZKM6kHpAzR9qUOPfh7kBbDsW/geJ9mEAnyIHrVm33oTjTINGOWUfIHBMpZrZBgiCOh3HlXmWmLmzAgXM4HzaH16H6fpQfC4JrhAUTJA9zXowkpR5GWUadHNHgVJGMIWBvR+zyFciWYeQHX3rrjeV0tqWKkgDoYA9T1oOcbOpiawqVgeFXLvyCfPp9aM8uctG+5Lg/DH/wAj0Apws8JSwuUaAfWhPIo6RyjZXHEeHi1CnVv0qCRRrmSDiGI8qFZapHaFfZxy1ldctZTUGzhXhFNPF+W8xL2Rvuv8xQx+XbwUsVgD+9KkpphoEFazLXUrXmWnAc8tZlrplrMtEBzisy10y1kVxxplrZErbLXoFdRww4LgyW3BuERAOU6MDodqsHEcftWrMjXTQDc+VVonEwxGca6CfIeda4nidySCZB6dAKi4OT2MpUS+Z8UbrB4y91kyO1L8VJN8nfWuWWrRjSoWzmFrYJXRbc+dP/KfISXUD3wddlkj3P8AShKSh2FJsQkwbkSFYjuASPrTJynysXu5r6EW0AYKwjOegIO66EnvoNiauTCcORVChVCgQBAj0oDzXhWQreX5QMrgfl1JVvQyQe2nesmTO+LpFY41eyTbv13W+KXbXEdKi8R41lUmYAEk9h38q8/kaqGa9xRR1ofe5iUdQB57VXGK5juXpyEoo67sR31+X9fShl5lnxtLDQ5pYjy1mpvJsvHD7LQTmi0xj4iT2zr/AFqWOIVTuLwwiDr9xUXD8XuWYNtyjA7D5W8mXY/r500JchJw4l3DFzUfGmVO38qT+WObxiFhoW4vzL3/AIlnp9xTC+Jkb1TokLnMiTbbyg/epPJWBBQyNZJqHx65oRRHli2UtrpBaTPl0rXhf9t/qQyf5Ia8OQN62xeGS4pV9QenT3HWorMgiTJr1+KLECgccr91LQhRFAuIY1rmi0WuW1AzNrUPDOgbNpRXsDOKckKQHZsxOp2iaH8R5RtrJmJ89PpRzFceGy+goBzfxc2EtlyCzH5Nfl6+LvtTfY1uwcUwBd4UZOUrHnM1lAbuMDMWCIJMxDafevaH3yG+tDV/6iCtsdPOjNjmRLtuCPUGJFK3FtWmFH+moKyK0LEmiPJjHi+XUcFrZC/zoFjOHtbOsGt7ePcaSa8xF7PBO9UjGS7A2RMtZlrrlrMlUFOWWvctdMlbBK4445a9y1OwnC7l0kW7buQJIRWYgbScoMCY1rbG8IvWTF21ctk7Z0ZZ9MwE+1DkroIPC1tFdPh16Eogs1t2STA60/8ACvwvJytdeQRqqiCD61nIvJyuov3oI0KLv/1H+lPinISQ1ZcuWnUSsIatixgfw7awxYAFCfCWILx300HWmHD2ygiIiilri86GO0VoMUjDUTFZnJvsqlRAbiUHeudzjIggwQQQQdQQdCPSuGOsAkbQT+kf1FD8fhQux0pE7DQKx9j4ZlNbZ+qeR8ux+vmE5iObDXR/D/Q0fu34G9AuLWQLT5SApUyp2E6aH+VRlCtorGXhidaYwEBAL6AD5jOmvYa0cxnKmIuGbZRioBJ0BG3Q7j0+lcF4OcLbR7a/FvM2u527AA69ZP26nMDhcReJuXroUE62gikkCNS24MCBG3asUpbtHpRhqmRLXKxYQ9xwwGpNu2o+g1+9LXMfCPggHMGBgHSD5SJP2p6v4rLmUEshnISfEvdGO5jo3Ub67p3F1N5Semv20A/n7muhN8g5ILjQu4e2ytmVirdCD/c03cucfuPo56dtaX0t5V21GhmJ8h+hrtwS+YBmtd2YJRUUhuOHN5jBHh11666D9fpU+ziXQQdB36UFw13eTE9aJf8AEreTKZPrXo48TjCmjDKacjtcxjHrWgxUbmhVzEQfBoK5m8etUWET7Cbi+OPssxXFeKabVEFsk9yakrwp+0epqzhFITk2dcJjJf8AmelFHvpcEMFaJiQDE+tQbPBwRBbxfYUSt8IRBqdPM61nyKPgrHkA73K1p2LG48nsQB7ACAKyij3bYMfyNZUuA/ITcxryK6BK9yVvM9nPLWwWt8lbBKIDnlrMlF7HC2Ww18r4TKqT1mUJHvI9j5UPyUkMim2l40NKLilfk5BKYeGcnvftJcS7al2y5WLDLrAJMH6ffpQQJTXy2CbYRZXd7jRPhDEIq+ZIP3PQVn+XkljhcfZf4uOOSTUvRZPKvL2Gw9hjYEsUC3HMlmYb7mAJJIAHUUYxnDbd9TbuoHS4glTsSpke4nelzk/jLXb922csfDBgdCpCz7z9aaXJAJ7Jl9D9PSvF+xuXP+aZvnj4/hKZ4/8Ah5dTFi3h1z27oL2yT8qiMyux2KlgJ65l3JNLdlRauEXEDZSQVJ0nbpvV68xXxatZtQtlVzH/AFFVA/mTNUxxXDzdZhqrMSK9T4/yXOShP1+5jy/HShzj7GDAc1W1RURfhgaRJ/nXe9xwxoaSzaip2E4k1sQFU+o1rRPB5iZ45PYeHGWB6ipT82ZYDEn01NKmLxTvBJ07DSD6US4Dhsn/ALlhm+HmKLuS6gHOeyJmUyfzZR3qcsahHlL+MdScnSGHmDmFLNz4SyzoFB01LnVhHTUgR5Uv3eai+4IHka48Ow7N8bEOZ+EpMnreuStof9xL+Qt+lCvhVWGGKVMSWR3YQxPFu2tQMViTc30Hb+dYEr0W6osUYiObZGxOOvHIq6MRAb8ogkFvaD9aI4flFGUOb153O5hI36SDA9/Ko/w2tkC8ciE50kQTPhYKCZMwp7ee9HU40qLBlZGnfoQTOgHXb67185m/tTcYn0OGX2QTZpgsDkGRna5AOrRMQQdQBOk0D4kAERYgtE+sz+jD6V1ucwRopJ2k7noJk7mKFcSxZuMIEdAPbKPeIqKTbsq2qMxN05CgAOe2x1CzopIgkSDqNusjTcc+E4LKsHy2+3l3rrw/ly7jsZbw1r8gJdiJVQIljH8RAgblooynBWsM9tiCUZlMd1JB/SvW+HC6Z5Xy57aOAsxXpt1NFis+DXsnlkL4VG+EJbC6gZupOvtrUD4NelKSceSoMXROvJZTbc9v60PvXyTodK9yV58KhHGl2Fz9GW8Wyg960fFMa9uQASelQzjtYKMJMDQ9tz+7XOMV2C2QLvHUViGDAg6+Fv6VlSL1qyzElFYnrmXX71lDfsbXokf+nsR/9F/+2umJ5YxNtA72nCnrE/WNqsi5xhY1yma0scZAO4FZ/vfor9aKqFupGCwfxLiJIXOwWTpEmJ1qw+K8Js4gEwqsfzAa/wApqRwvl/C2goyi47dWAOu+x29qaXyI8bFWN2BOdrItWLVtRAJgDsqAQPqRSX8OrL5p4OuIKftchRTAyyDmI10P8NKT8tXB+6fepfClGOJW97Y/yE3MBhKO8CvMq5UHiZwv1+UHyktUG5gypg1K4diTadSozQQSBBM6gbnYSZ/21r8uP2Yml+p3xp8MibLN5Xe2j5EQKWVgSOpWNT3kRr1IppGv2NVNwDjrJi7NwmEdjbdToFD6hyxgaFV20idSdrZsRHp/4r5+nR6eauVoh8YwKXbbo4lXygjuNjPlE1TGL4eQCjQGtsVbT5YOUn06+lXu1ufrSLi0UYm5bYLF3x6qpMkkDUnsIpuTjJSOxVJOL8oR14b/AIdwLoUzqNmEbbd6buXuTDiE+I4FtCZAiSQdZ8t6XOO8P+G+klY07DyEE6UQ4Z+IVyx4GZFUDTMSOmpEKQa9TLmvGpryY8WC5uHkZeI8g4ePEpMR4g0H0gCuLcJtJhzh1WEeAxH+YQGDxmPSfLqaBcT/ABQRhAuhupiYnpQJvxHytMZ42EwB/WvOnnk+mz0ofGVbSGnG8qq9oIjG2qsWiAQzkAZm21CiB6t3NBm5IaYF1R3kN7mB0rhh/wAUAQFZdT5bGimF5ztXNeo0HnTR+ZlhpP8A9En8OD7QJ4lyo9r5HW6Ik5ZBHbwnU+1SuVraWleRmZtTpOgBkDpAgjtPWp+I4gGywdmA/wCnrH2qDZxQYKzTBzao2U6EEEdCYO5FWfzpSjUjP/RpO4mvGv2tyUDfE2Rui5SYgwcoEySI26xrW93irXHzMCTOodjM9QcxknTU1fvK2Dwr2mTM103AAxuMSzEagDosawoA95mqv5z5DxFjGNkttctXIZXA8MxqpMwCI6nWdKg4prkVhKSlxFVVYnXSPeR300HpFGeDcvvcKsVMsYRR8zMdBHYef3A1r1OXbgYBwoEg7z7Va3LWCtYQi9inW3cdQLaMQGCnQsE3k7baAHaTUYpzdI0zkoRthTlflMYGwVQL8a6BncbDeAD+4kkjuxJ6mp55QwhBBsqSxksZzE9TmmfPSt8Hh79xjda61tW+W1kQgKNi0jNmO5gjoOlS7eDfPme5KjZVXIPVjJLekgeVejG49HmS/Ftg3C8m4RDIsq0aeIs4+jkj7VKHA8PJX4Fo6Sf2duOoA29aKKteBdT507k/YvFehI45+HaMM2H8DT8hPhPod1P1HpSYeGG25W6pDL/yzuT0/wCnz69KuhTJPlp77/0oFzLwcYm3Ib4bL8jgCdJJn95D29xGhqkc8kqZOWJN2irXwRJbVZUSwBEgelC04jaZWKtIXfv6waB8y/HTFOrhkurKNlmDprGkwRB6gig9zDXEEurLO06TXf1ckK8KD2K4pYKtvMTqPmbodOtDMZxfOAevXttH1oZcudo2riXnrUZZ5yCsaQds8aygDLt5VlCF8zXlD7p+wfWh9u2nGzzXlu1dPX71tesn51fTrodD2Pkf9u0zuG8LbEW7htkfEtAMUB+e31YD94HoNDOgBiXjJNWUaadGmGd1IMkx0Ike46imbh3MNsRmwltmBnMGZfSBrrt1pPSf3x9ZozwXDZrhliVA7dSQJPlGbbrFDI6i2dDbSGDjHHLTnS2gYj5pLaakQJy+c769wajYPiWGQTfsi5OngJRh5wCFP2oNjra2bkKuwHnBOtQrl0sdab4+NyimLlnUmkWTwTjnDlypaX4TRMshzGASQz65jE9T1iuHNPCsPipZTbS6FLF+jAaAGNCCGGu+3QVX6LBkaQdx37iNRTzwXGrcs2VKiUZidBGaSe22qtG3ijpFD5EZY1ygxsUlLTQjX8ALBLEg22BVl0/ZsxiZ2yRPi3GnfR85A5yGMwwWcmIAKsHUjUHLnE6EmAYHXMOhgZxvg4a640Fq4pzCNIM5lgbz02j6UuXeUb1iHwd0nICHD6KywQhMAqLgGmYxIAkgiTlyK4Jx/ll4u3Ui0Mbx+xZOVrqG88KAGGaNxMDwiDMmB4h3FJfMGODYp/hNJtBVcqTAfXTv4QAPLy2pU/41fF0m7b+DdKgBkGSZJjRBlaJjtG+0lx5O5dt5WuPcJu3WzOSTPYCT5Vl4uTpmmNR2DOOYtnRGhiTEwGMd9Zn2IoTewAcFWXMD0Mn6dvarDxPCFOisdju0j70EvXbSaRrWrDmeFOLVoTJhWaSknQscu/hVaxd4/wCZbtL85VhImcoGYHUkewohxX8DbS2rhs4i6HtgtFxVKsAJjwwQfPX0qVaxsXJByAsQCCQQI02o1e4vdEgXWI2Ikn1GtTnmUnaVFFjnHXKyl8byviLUZWS6DPyN4hG4KNDCPSD0Jodee4h1BQ+ciauBksgGFXSOmsHeuGI4RZuSpQFZJaQY3BkDoToTEVJSfko20V7hubALeRw3mw3A6gf70XwnMguMuWEVdFTfqCWJG221duJfh5YJIts9o9pzLsSBrr0PWlrF8tYqw3hXOOjJ/Mbim4xfQvNoeuHcZykMDrBnfUCCNe++tGsFeQuSL15cwIYXLly/bIOsFGadCNCsEbg1X3LuCxFxvEptqDqWkE+i79OulN5w2gC6MojpqPPz1pG+LoauQ2cv8CHxDdEXmUgoubwqdPG5gTB2AEneB0dbGDUNmbxXNJYiP+0bAeWsT3qncFxe5h3VlaCNQRt6H67VaXLvM9vFJp4bgElD+q9x+nXpOnBKPSM2dSu2HK9rkBpOs1sraxWozGxNRcXjMqSNSTlUd2kgD6/oa64m7lH1/Sh+BXO+ePCkrbH2Z/U6gf70je6CTMNYyqFJn949yd/vXPF3lUgk6/Kq7kk9AB1j6Cpcdv7865DBrvGsRPWOo9KNaAVl+KnBicl+0FzHwXJUNoR4DDaTuPIkVU9vhN26JRVIJIPw8h075RrX0jxzg9u/Za24lLi5W7wRoRP5gYI8wKo3i/LJsu9u4Ed7UBcoZHPVWDZhIIg9ftWbJ+F2WiuSoUP+HXviZChnpIjbrG41qJjMM6MVYAERMFTHrBpuW5IDNYuFyNCWOnSMpOx71G4nw34kfsVzn95io9JUj9KWOTewPEq0LPxB1Jmso2nKOKcZlwqMDsRdJB9Dnr2n5x9/6E4sdcDhijjZ1fwOm8qeo66GDp69DRTh6Lg7qXZaAYO2qnddOukjvANVanOmKUghlkGQQon7b+81Ow3PGJdh8RFvK26lYMbmCpEHz6U8pNStdPsKhap9lm80cAtr/wC4tS1q8c0iIVm1iI0U9O23ahnCsfZtgk3bYVtJa5bXUTAEttqfpXXlvE4G9btWsSuIZS+W2LpZredzIAFkiW6AsNPKSSa5l/C/CXkBw5NvJIhDmUHQ/KZM6yRIOs+ssmdzi4eAxxKMr8i5irqXXLI6vMfIVfSP4Sa6YbDWzqxIPYR/Og+N5MfDnKFDQdXHiPrG4+le4PEHVHbOVO8kme0HUaHYe9HH87jHjXR0/jKTtMJ4opb30BkqWgSBEx367bVP4XiGtMCxhWGhnQkSV9J1E7aiYr3h/GEYpbCjKUK3A5BzHupI66yDGvcbe8PwM31tGCGHYEaggtHcbiNiJiivkfammd9XCqGa7luKVJ9CDHuKEcK4gLN17TSQ8I4GsGfCd9oJ9jPSoPBeKjLlUybehHl020jp7VL48Qqi5lPQNpO+i6dddPdajjyKLcJdBlBumjXmTglpL4MZwqzl0hS5I8JPUZGgecdaUuJ8yXsJiGTISpPhIOkeWtMXDOO27iXEciWXKjkgaj5YJOniLSx3ldR1C8e4xbIuJdQuCT+4TsCCASSDEHbvOlOmpvb2VSlj8G9nnVh4rjBBGgzBifZSYoU/OKk7ihmG4RYuKrlCAZ65SIJE6MR5SOvYxNncL/AvAtZQ3heFwiWAuRBOuWIOomPalUbdFnkUVYj4fmKypVmYEyTHtG1dU5lBJhpG8ee1MnFv/wCPtktOHxL2x0W4ouD/ALgVP1mq6xnJF20xi7bYBioP7QFobKCFCkwen+1I4RXbGjlUuhjw/FwQxmZFe2uZzm8Mwd/YClrD8DxoZVVQzOVULmTMSZhYJEnwn6VvcxV7BvF/DvbI6OGST5Tofaio+gNqxsv4tsrsZ2XyOdphfUCK7ji1tPjK+p+EuU9mBWZ9iar7Hc33bhBlQAcwA/e7nua4WcY8G4zAlvCAd43mPvTcGTk1VDta4vDaiZiO2tEGUP5/X0/v1pGtY1yRGuo08hrR3h/xNZYiTt1++/8AtU5RoeEiRxYZGABjy6afzrTBcYa0VdSykHRlOoOsVpxa4SndgIJ6+ZjeguGxMT1B6Hy1kedcl6HbvsvflHnhcSBbukLdjQ7C55js/wDD9OwbEO/rXzRYxpWMvQA9oPQg99KsHlj8S7tuFvTdTuf8wf8AUfmPrv3FaYZvEjLPD5iWbjjMKJ1nXsOprpZXKAAIj7VC4Zxy1iRmttmGnqOwI3Gx8jGk0Tc9qumnsztUbA161aLNYDOv+3604DhesykDqPuNqrD8VOGDJbxOVgy/s2KmInVc3SM2bodWHerLumB6HfePWoOOwFvEWWt3AGF1NQRIkbHXtAPtU5RtDKR89Ph8QT86tbHT4hU67iSTG9dP8AxXMRISB84YH/tAOug0NELxWw5QWrdu8pIZPgMxBmCVuKT4fMxpG1dVe9JAwthupfMw13PzsYmsLbNCFwkMSfiusk+HK2mu3y9KyptzmjFqSps29DGlpGH1gz9aym/F+QKFK14vmER2MfpRzh1vNh3NoKrWWDOQxNxrbaTDSuVGGp38Y078U4FETcTXXNqVA8ysn6fapWG4apRgiwTJYg5gQJ0H5kkMQZBB0q0pRolFSskcK4mLbI9pZdgvid1ebgic2cAi0fmAUyG1B0EM3EOasVcuZbaMlwwztaIsIYAUH4nidvCAJnt2FK9ng4+aGU6kkwFUrqQRGnadta7YRmQ9VI7aVmlJF4qxzscd4hn/AGwwz2woOYG5KakGbgBcEaEs6lex3rjaTDYt3E5L4lSNMwKyDIXw3R/ENYih+C4iGEPoRsR/elD+P8LfN8e2ZIEsV3BAEN32AHtU5NSGjGgliOBYi2C51ynS4sldOjaSjf6gJ77T2/4t8QWywKXbTKbd1JGVtYBGxB8Xh0OpI6zE5a/Eh7ZC3ydP+Yujgdcw2YU7XcHaxa/EtlJYfOgEGejJsfQ1JqUXod77K2xvFGscQa8tuEuMWgT4pGZ0UnoDI120ncVY951xGGIBkMsTvpoVb2MH2oRxrl25aWQvxbflqR9s2muvQde8Pl/i/wANspMox6xoTuD5b/3MF5Ofjf8AsHGtog8JtAXwj5dMyuCEB0kqQGBEEx0jz61Lx/CGSSVVgNSBrGsSF3n+HTX2o3juChpJEssaR8y9D3kRH9ijWD4blUESybRPiAkgASfGsdDr/JefJlL4qxK4Bwu38S1etwEskyuuVmMsia7eLxkdQvSRDmnMuKJMXQPLKse2k0P5o4UMLhEe3JX4jFiddG0T2AAHqT3pTtc2IOtaoSbWwKMZK0h3xXNuMEj9m2nYg+u9KuMBeGVVtuT4iNmEyfCdA3zeLsfKazBcwLcYwZABmhr42AT5mudhUYjfyrjbNu8Lt8tmWYA8QLtMsdNIBgevSNXG9zphiIIc+WT+tUvgOJNPk0j6a0VvcX29KMZuK4onLFGTtjlxLmixcfK2GS5a/dcJqdYJBUgdKq69yHYW67FnKliVSYKqSSozDVoECaKniWpO4gj9DXDG44EooPiyk/TanU5COETtgOR8Kys1q7ds3kE5C+ZXA6qSOnUH12mPGDJBmekxr9B/Khl7i+QkgxBEH1E/zrna4wCd6aS5xvyJH8Eq8E7G3ZUlo9v5UuHEKxORtROnX/eiFy4bhgQwO4n7+dAMfgSDpbI31B13iYpIRRaUglZxUfOOm9T8HfEyDvv/AH7Cl+xnUftNVOwJgjXc1OsOJGVtv6f3pRlGjoyG/hPHXs3Fu2yM2oIPysNMytHQiPQwelXFwrjIvIpAIzgFT+8rAECTpmEwfMVQKtktgn+KB5mP6VYH4Z8aN2xftuZ+AwZPJGBJE9swc+49ji9E8y8lqNfOkKft/Wh+M40EJEN10j+9POvMHjlKkkxpqTtpp9f9q2xVpbZ2kGfMgnUn3P3Na7MgEXjN1pyiFHrr5R/f12OW7JCQIYpA9YAn++9Qs9t4ykGOg6EfvA9R2Peplu9JJJI21/vWKDCio/xLK2cQr/Aa58ZdGW6EKsvhMDKSdMppX4dxnMWDC4Mogy91fYlTlB0MEDWra/EPgC3rDMVBNrxrChyB+cAakyIOmsgVT3ELbgE5riaQAFZreU76aaSJ209azzSstFujXwflYR0/bAfqk1leLj8OwBL2ZgTKmZAjWUmsqdfkxrM4nwW7hrihLtm4bugtpKnrLMrEhfr02qVh8RbHjFsoYyttEjoZjWf1orhuHOlu9cZRmCEoTDOzwRuddNI6UHGBuIqBZN0XQGAXN4tYIH5pknzgd6HJdPs7idL3EEuGDKMdDnJAM9M3ymdPoKi37+VsuaSOhENHcaQfbSKd+X+WDcAu4gr4wSYHicNpB/LOv5Z1FBuaVs28R8G0rWwgAjxqXYiTLaTpH0Pel1Yf0A1q5cJ8KM3mIgfTWfaj/CMDevMoQNYCCbty5AHlkBAn01/QHry/g7NwQwkk+Fpg+YMa5vr+kyuNYMYZVuKt025HjS8RlPZ0dWjXYzB8jUW09FNgjjvLVi6wOHLKQDma6QguNO4EDKT55RtoN6AYHG4rBXf2bNbbqCPCw9NiPMU/8LxOGuj/APsMZ/LcyIdd/EBr7GueN5HDtmUSp85PqDG/qTSrJWmOjbgn4j27pVL6/BckAn/lt0O/ynXY6edOnE+B4e4ksqsXHzrAYj/Wvze8/wA6S1/D+w6wLtwOOjKrAeXTT+xU3C8nY/DAf4e6l23v8Mlgp/6WACnzDA0jlHwdRwsl7L5TczW/lBY6rJ8IOny7ag6HtsWLBYwi58MgBGWZ20PY7ex2PbpGwyW3Bt4i01u6wPhcbjqUbZ18x9qh22uITaY5iJNpz+dPz22/jGjDvHkZnbuxtdDxh+GW7ln4bANadflOuhHfzBFVjzJ+DNxXL4UpcTfI7FWHWM2zAecVY/K2MFywp6r4SB3AEE9prlzhxX4OHIkZ7pyL2iJdvQKD9RWuEqWjO7Uiinu4tLcJhyqb+AT0mT1211oL/wAeMwZq1sTeU2whCvmgHcqfdtTvtO9B7nLNq4NFRekgBRHr7ffvs8cq/wCSHd+BMs8xARGyg+5NQr3MTkyBThxPAYbIlu1bSds2Ub9TtqAPvv0rReBKlqx8Owt1rnxQTAYiNn1kAAsomDETBJFOpxvo5tikOYWykda1tcTuZSx3bSZ2WIOnv96sK5ymgw6i5kt7ahWOp/MZhSfY+tB+YMUt7D2rGEt5pLS2UABZA37ll3n8u2tVUl6JXb0It/ipaZneY/SfapHCbJuOM0he5kAntMRRbDchvIN1gNdl3+9NNpUtW8gAygbdO9M8keogUHdsD4vB2LaS4XNsMhYRp3BpfTHzK282dtBrp6a0Q43jU2MhNxGpjYgeX6UDW6E8a6EzlB1IG2Y/yoxjo5yCT8AI8ZuAsILTtPafKu1hjMfEBgagDQd5oDdxedvGWImT/MxUzC8QVRA0HkAPqetdKLoMZIPJJie360x/h1jCt/ErmhXsrMdxcI++YjqdaRr3HhB01pm/DInLiL7ECcltdYkkliNv9OnnQhBrbBlmnpFw4VgVIYTkYMNBoykMN/QH2oo2KZrGplx23Osz7UtYdmZu4A1EwCW2/X9aXuM8p4m7rbxtwD5jbdmKKTJ0jprAkEgddqpZFIasRjrTMf2q27o0DBgCP4WH5l8jqPKieF4iRCOII2MTPc+dI3D+VjbCi7eNwKPlCqq5ttQPEfr9dqdwA9q2SNkWTO+gB9NRQTsLRKJDSukMPUenp5VQPM2fC4y7ZzsBbbwFX/aBCAwDA/NAIBMSYnWr4S1Ow071Un4t8NVsZbuhS3xbQzRnHjRmSZXScuXcGuaVbOTYvW+KNA/9xePvb/ms1lDv+BWzqTc17hv52ays/GP8RW2GubeM3BbQIrBb2vxNcuX9xYG8b+Xroa4tlv4UOMi5lVrRDAF31LIxaBAbIAPMwelcMHft38FaQgPbyhYnKcymM2khTpOvep3AeG2vhJYukPl2WYGUhkYgA6mCSSZ1IiIAE20l1tMerBPKHNTYa7duXnN4sCGtxdN22VJyk+HIoGojNsdhRuzxhLmWZv3cQCz5lBW3b0yIp+VQsRE7nckCa8bBEYoo5uG6LjIwkIWG3zmYZhMyOo32p0drGFsqXY2LbdNfiuY1AiTPQkaDYEb1TJFNqvJOLZyxSpYJFpnNxtlFwIDB2nQ3CNdNhBkg6VGxPOeKcXMjhrKjK8IkldpuW2zGD1Oo8xWmD52wi3RlsBAzKoMKGykgMztJOxMAHYatQ/iWERWvB7cF3c2nkoc2YwQdip2M7HtrScKdNFYyBTcRuLqsR2if16VonH8SnyXbiDfwMV//AFIqdy5wkYg3Q7ZDats5kdmUQRv1+saVA4nw5kg5WUGYJ1UkTIBqiUVKqObbVhbhv4g4223+ezAdLgFz7sJ+9FrP4645DBSw4/03B+lylbBcMy4Z7zay/wAO2POMzt7Lt5+1DBwi43igAHaTqfpVFDHbtEpSl4LEvfjI+JUpdw6RuClwgg7yA+obsQRUmxzi122EOYOCGtMy5czLqFJHhzGIkaNJEA717w/lK/eJ+GuYLGYiYE7ax70+cqcv4zC51lWS4ADbIDKfWdtzt/5zZseJbj2Uxyl0x65M5jtq5zkqt9PiJuQDrmED8w1X2rpzFdGIuhyDCrltie8lm8mPhHXYb0G4RwRbStADsTJ7AnoD369P51wv8dCMBo5B2Akz29dd/Osq9Io1uyTxO6lpFzbk6DqT+6I+lLnE+YF+Qaj8wHtCiNz5efnrA5i4uzuoHzGfQEnU+wET/tUXgdhGcOYbWVEjN/qjcgtHrp3NOoUuTDfg78QuFELxlZiAJ0yrPbvufoKKcFxJGHuZ7ZzM/gkQyqVUTO/5RWuAuW8Q73d1snLbnaRGZ/rt70G4/wAeyghD4u429qrCLrrYeKfbCvGOOA2lTEMCF1gFxMbSM2umkbeVDV53sW1yqnoBCgUh4jEsxliSfOuM1rWC/wDJkXkS1FDZieebjT4V+/19a78Je7jXFm1ALfMzTlUAGWMAmP1JApZ4Xg1u3VR3FtWMFyJAHoN6tvkhMPZCJbCkss59CS2aDPnHSi4Rj0LbldgFfwkxF14bFWtNPlc/QaUZH4RYe1ZuK9w3bxUhXaUto24YKsmPMk6Ham/DYnLcBEaf+P60RxZR1k6AzMzp39omjyZA+YcdhWtXGRhBUkEdiDBE1zVqt3j3LtnH4WzetZTdtoqNAAzhQAQ2xzLEg/bUQu3fwwVwGs4hTp8pRlPvqYqnNeThDerZ5X4f/hsLaQuMxctdCw0M+XKpI0BCgHfXpQ3D/h9hcOpe+7Xiilmgi3bEToSTJPSJBPbpR7l50xOtssri2TK22aXX5GAiAyy8OwCiIOwoN3pAHLhIDEjaZLSdRGkabb7nuO9dXddi4Uz0JGaOncjX7SdjS/w/iXwvio5YXfCSXy5imuViVABAIOnkJnSOrXcxykFsviAYGcoHQHqZ9d+tJdhCbqx0YDyOokeR6Hyohw/FqqLb/dEDWZ9+9CbxuW8oWbqsASG0j3J0P1qOvE11Wfh3R0eRPkG1H3oLQ1h58YRI1gnrA1PlSZzvjQr2ipgg3ANYJ0tEx5zRfF4q4fzKpGh10PY6dKVebcR8S/btSFUWh4/AYcli0lvlkAGRGtLLoMewLe4iWYlnEneXIP0mvK6WOF4dllrygmZDMs7+UisqP4R7Zx5G4Y5sO0ALmlSSZfSGiNNCvXefKpePtWruGe6CDlnKw3BVspT0Jj7Gp3AEVMNaykElGLEbTqY9V28iDQngVixZe/hHcxcCFQdQGMg2/wDUQVIPUR1oN3JsKVaFjHcXa3fS6qqXFtQM2ozKuQPH7wAU+tC8ZevXnz3CzMRu3bpE7L5DSrG5e4X/AIY3L9xM/wAMMqgECV3LKdYJgAf70i4ziv8AiLrOyhSxmBMAbACTOgrVjmn0iUkb8KLIYS2j3GjKz+LJvOVD4cx08TAx2ptwnLbYlStwHO6jKWzD4KeIgwYnMVIUGARB0oJw/j+ICizglS0W3Zf81yBOtxjvpsAOwpx5UwLYLDXTiLgJ/wAwjcg+FcoIkuScvuuk6zLLKt+f3GihGtYt7eKy3LeVl8LgTrA0kdicp7aA053cKUwdpHGYtq4OssczMPWWgGOnpXJ+WbvELnxzlRZX4RedUHyggA+A9z3MVNxOKZryEmBZzHXpe/5eY7BVufDk9/Q1GclKq/7LQ/MA8YwCqy2LSk/CAXKJJN12DXNBrvCgdlpz4dyVZtWE/wAQGuYi6SFQMVVQPmnLqQsiTMSQBvJ78scEGEJ+KBdu3GGq+IBQNlJHWRJ038qIvij8ckrGVQGPhO8kIuvnJ8z6mpfbyVIHGnbIti4tpvhKqoi/NlAGb+FY2G22p+teXsbJyqMq6AqNIBIMT3Ov8prGv21+JeuEwu07FpMD/f7UrHmRrjE29uh19oB1O307UKGsZeO8ZS2oRNzJaNws7HzJj6UlXeJFjoI01IX5vM67aHzPsI04pfcySZZ9dJ2nf09u9D7OIyjYH+I6QdYJE/2PTWkcdbF5Wcr6eIKCc9zSIkhOsRpqJ7bfRn40/wDgcGLa6XsSCB0yL+du+xAE99KDcoWUfGtcutCWFNx2O2hnMewEbDsBUXE8SbiWNZyGCbCBPw7QOgifmJMnXdu1NKNvfS2wp0DcHxU27b2Q2p106d9fT++wq/eY7irBu8m4a4SbVu4r5TGZyVmNCwAJPnqN/ahn/o7FopU4QlfI5h6jxEg+YqkM+N7X7itySoTLODZyABJJgCmfl7g+HTMcVvsoBJjqTCAkk6AaEamdoOtrh9yxJ+BcUnqyuIHacu1RrOPyEmJJjdjIiYA7aE1d5L6ES8gzDuoubAgHUbyNiPSKa7PDLdvxC+1hoLISGyMsGAo+aTtKZv8ATUHC8Rshs2QKx3MfeRr9N61xHD7N1mcXfhltTGSPUjwn11ruVsKVFmcI4obtoXbikM2QkgjKToGYEgEzJMR+8JkZamNxcScp3HUf/IVSacQu2mi3c+WQCukjyzdD29PKjGH5pfKue74pIYHOpI7ZjmQg7jQEHy1pJRn4FXHyWALq2kKoUTMxZjmgkmJyr006/eq24lxk2sbcKszWi8FQcoZNiBHykiYPvUrGYywyhsqqJ1zMSx9guX7+nelbiNxDcYpME6aR0o4YO7YcjVaJeOxbFv8AMLrMqWM+QMGYMAA9ZHXcsnK3PYwiEZDJ6j7Lr0GsDzpIFwgeX1H3r34prQ42Rssgc8Kzm7ezIWAyDJKlRIBnMDMljImNOtMXB+KW7ltrzEkE+B9ig7a7EN3389zTdviDAZQTlOpX8s94Ok+e9S+Gcbu2Wm25Q79CJ2+UyJ896VwOst5+KuAR8Q3ewbRhO0EamY0GUdda4tfvFSTqeoMLl82YtBXqInpvsa4fmi8f3VIMgoMuveIy/QVYfIvDRisMLt03LhYujKzErA0kAzrB6aaDTSlcTrBjcYCI4tlnLaZiNBJMwDvv/wCaE46yfC05wdwIV07GIyso/hOmm01L4jhDZvG0+aUaQQQM4I3KbHQ9PaoLhw2YZXUztvqOoGv61mct0y6jqyOS/wC+o8vhz95r2pB4ex2Vo9/6VlHkgUxit3hbtCEkT4V01JJEMfMnX9a05F5Uzm5dvuDduGRpMZgHnUfmnUCNBodxWVlQk3GLopVsPX8PlzIYDKYgbRoQJ6gz9/pUXM3C/gXSFEK8svkJ1Ht+kVlZVfjvZLIE+SsCAzXS5DWhmAABkGRudJ1H1HnTDyxjFxXECLh/ZWUKquozOxCTpqIkwdxlB3msrKae5TfpDrSSLMu4YZZiCoCmIE6dgIg0Js8ORMXbugADEK+ZY/5qQS/kWDASOq+dZWV592iiGIW4UH8zN9u0+3970B4rikUEL3Op3J2ny6msrKda6OEjmBmxFxLEwAMzDYAbKAOumvvU21w1Boo8CQCTuTuQY6d6ysqzOoU8fiTcdyDAM+rdz5COn9iBevaFjsNvOY19SSPT21ysrTFaIs543GGxhBaB8eJi7cP/ANof5Nv3ILn/AKR0NFeRrjlGWzbUnMM7uxHfKoUawBPXrWVldnS+ls6DfOixuGJiVjwWwIkkzvvp4+np/Sj2Zo1H01+gJr2sryMaTRpYG4njWj4awsmBpLEnoFnKT6so89zVcczcPLXQF1ctDMzGeukABVAIOgB/1Ga9rK3YVTIyBXE+FpZQE3ZYjRQp1PrtG9CRfrKytkFa2Tk9nRLk7gEf31GtbfAUgwSD1B1H2H9a8rKYHZGMoYIBB6aEEaiY/s1GvWwNqysqsRGaBa9y1lZTCmhWsArKyicbrcI60+8gfiRdw2XDmyly2WJJBKuJ1JB1UxG0VlZST/xbGj2NXGsbhsV+2tlgyK1t1YQwLfKCV00MnQnfp0V8U4ddGYAdASGPkWIJInzjyO9ZWVie2mXSITNZ/wDpr03e7P8A8SB9BWVlZVKFs//Z"/>
          <p:cNvSpPr>
            <a:spLocks noChangeAspect="1" noChangeArrowheads="1"/>
          </p:cNvSpPr>
          <p:nvPr/>
        </p:nvSpPr>
        <p:spPr bwMode="auto">
          <a:xfrm>
            <a:off x="215900" y="-690563"/>
            <a:ext cx="2619375" cy="1743076"/>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6" name="AutoShape 6" descr="data:image/jpeg;base64,/9j/4AAQSkZJRgABAQAAAQABAAD/2wCEAAkGBhMSERUUExQWFBUUGBkZGBgYGBcYGBgXHRwYGBcWGhgYHSYeGhkjHBoYIC8gIycpLCwsGh8xNTAqNSYrLCkBCQoKDgwOGg8PGiwkHyQpLCkvLCksLCwsLCwpLCksLCwsKSksKSwsLCwsLCksLCwpKSksLCkpLCksLCwsLCwsLP/AABEIALcBEwMBIgACEQEDEQH/xAAcAAACAgMBAQAAAAAAAAAAAAAFBgQHAAIDAQj/xABEEAACAQIEBAQEAwYEBQMEAwABAhEAAwQSITEFBkFRImFxgRMykaEHQrEjUmLB0fAUM3LhFUOCkvEWJKJTY5OyCDRE/8QAGgEAAwEBAQEAAAAAAAAAAAAAAQIDBAAFBv/EACsRAAICAgICAgAFBAMAAAAAAAABAhEDIRIxQVEEEyJhcaHwFCMysUKBkf/aAAwDAQACEQMRAD8AqwLWFakvbiuJWvQMhpFZFb5a8ijQDWKyK2isiicaxWRW0VgFcceRWRW0V6BXHWagV0SzM+Vb4e1LAdyKtjlLgFu3aIdQ2bckfSknLiMlZWN/g15LasyEKwkf30qJ8Bux+lW1zfibdsKDHj0jy/pSTj+OKPAo8HlAmljNtdHNJADEYG4gGZSAdq4USxmPzSFnKVA1371Ay1VfmKaAVtXuWtgtE48VoqXw/hl7E3Mlm211+yiYHcnZR5mBTRyf+HzYiLt8m3ZOqgaPcHl+6n8W56fvVanD8JasWxbsottBrlXQT3J3Y+ZJPnWbJnUdLsrHG32V3wr8GrzCcReSz/Cg+K3uZVR7FqbMB+FmAtr4ke83e47D6LbygfemP4xrw36zSzSfksoRQNXkzAKIGEse6Bj9Xk1pc5UwR/8A8mH/APxJ+oFE/j1o16aTm/YaQr8Q5CwTbWFQGZKM6kHpAzR9qUOPfh7kBbDsW/geJ9mEAnyIHrVm33oTjTINGOWUfIHBMpZrZBgiCOh3HlXmWmLmzAgXM4HzaH16H6fpQfC4JrhAUTJA9zXowkpR5GWUadHNHgVJGMIWBvR+zyFciWYeQHX3rrjeV0tqWKkgDoYA9T1oOcbOpiawqVgeFXLvyCfPp9aM8uctG+5Lg/DH/wAj0Apws8JSwuUaAfWhPIo6RyjZXHEeHi1CnVv0qCRRrmSDiGI8qFZapHaFfZxy1ldctZTUGzhXhFNPF+W8xL2Rvuv8xQx+XbwUsVgD+9KkpphoEFazLXUrXmWnAc8tZlrplrMtEBzisy10y1kVxxplrZErbLXoFdRww4LgyW3BuERAOU6MDodqsHEcftWrMjXTQDc+VVonEwxGca6CfIeda4nidySCZB6dAKi4OT2MpUS+Z8UbrB4y91kyO1L8VJN8nfWuWWrRjSoWzmFrYJXRbc+dP/KfISXUD3wddlkj3P8AShKSh2FJsQkwbkSFYjuASPrTJynysXu5r6EW0AYKwjOegIO66EnvoNiauTCcORVChVCgQBAj0oDzXhWQreX5QMrgfl1JVvQyQe2nesmTO+LpFY41eyTbv13W+KXbXEdKi8R41lUmYAEk9h38q8/kaqGa9xRR1ofe5iUdQB57VXGK5juXpyEoo67sR31+X9fShl5lnxtLDQ5pYjy1mpvJsvHD7LQTmi0xj4iT2zr/AFqWOIVTuLwwiDr9xUXD8XuWYNtyjA7D5W8mXY/r500JchJw4l3DFzUfGmVO38qT+WObxiFhoW4vzL3/AIlnp9xTC+Jkb1TokLnMiTbbyg/epPJWBBQyNZJqHx65oRRHli2UtrpBaTPl0rXhf9t/qQyf5Ia8OQN62xeGS4pV9QenT3HWorMgiTJr1+KLECgccr91LQhRFAuIY1rmi0WuW1AzNrUPDOgbNpRXsDOKckKQHZsxOp2iaH8R5RtrJmJ89PpRzFceGy+goBzfxc2EtlyCzH5Nfl6+LvtTfY1uwcUwBd4UZOUrHnM1lAbuMDMWCIJMxDafevaH3yG+tDV/6iCtsdPOjNjmRLtuCPUGJFK3FtWmFH+moKyK0LEmiPJjHi+XUcFrZC/zoFjOHtbOsGt7ePcaSa8xF7PBO9UjGS7A2RMtZlrrlrMlUFOWWvctdMlbBK4445a9y1OwnC7l0kW7buQJIRWYgbScoMCY1rbG8IvWTF21ctk7Z0ZZ9MwE+1DkroIPC1tFdPh16Eogs1t2STA60/8ACvwvJytdeQRqqiCD61nIvJyuov3oI0KLv/1H+lPinISQ1ZcuWnUSsIatixgfw7awxYAFCfCWILx300HWmHD2ygiIiilri86GO0VoMUjDUTFZnJvsqlRAbiUHeudzjIggwQQQQdQQdCPSuGOsAkbQT+kf1FD8fhQux0pE7DQKx9j4ZlNbZ+qeR8ux+vmE5iObDXR/D/Q0fu34G9AuLWQLT5SApUyp2E6aH+VRlCtorGXhidaYwEBAL6AD5jOmvYa0cxnKmIuGbZRioBJ0BG3Q7j0+lcF4OcLbR7a/FvM2u527AA69ZP26nMDhcReJuXroUE62gikkCNS24MCBG3asUpbtHpRhqmRLXKxYQ9xwwGpNu2o+g1+9LXMfCPggHMGBgHSD5SJP2p6v4rLmUEshnISfEvdGO5jo3Ub67p3F1N5Semv20A/n7muhN8g5ILjQu4e2ytmVirdCD/c03cucfuPo56dtaX0t5V21GhmJ8h+hrtwS+YBmtd2YJRUUhuOHN5jBHh11666D9fpU+ziXQQdB36UFw13eTE9aJf8AEreTKZPrXo48TjCmjDKacjtcxjHrWgxUbmhVzEQfBoK5m8etUWET7Cbi+OPssxXFeKabVEFsk9yakrwp+0epqzhFITk2dcJjJf8AmelFHvpcEMFaJiQDE+tQbPBwRBbxfYUSt8IRBqdPM61nyKPgrHkA73K1p2LG48nsQB7ACAKyij3bYMfyNZUuA/ITcxryK6BK9yVvM9nPLWwWt8lbBKIDnlrMlF7HC2Ww18r4TKqT1mUJHvI9j5UPyUkMim2l40NKLilfk5BKYeGcnvftJcS7al2y5WLDLrAJMH6ffpQQJTXy2CbYRZXd7jRPhDEIq+ZIP3PQVn+XkljhcfZf4uOOSTUvRZPKvL2Gw9hjYEsUC3HMlmYb7mAJJIAHUUYxnDbd9TbuoHS4glTsSpke4nelzk/jLXb922csfDBgdCpCz7z9aaXJAJ7Jl9D9PSvF+xuXP+aZvnj4/hKZ4/8Ah5dTFi3h1z27oL2yT8qiMyux2KlgJ65l3JNLdlRauEXEDZSQVJ0nbpvV68xXxatZtQtlVzH/AFFVA/mTNUxxXDzdZhqrMSK9T4/yXOShP1+5jy/HShzj7GDAc1W1RURfhgaRJ/nXe9xwxoaSzaip2E4k1sQFU+o1rRPB5iZ45PYeHGWB6ipT82ZYDEn01NKmLxTvBJ07DSD6US4Dhsn/ALlhm+HmKLuS6gHOeyJmUyfzZR3qcsahHlL+MdScnSGHmDmFLNz4SyzoFB01LnVhHTUgR5Uv3eai+4IHka48Ow7N8bEOZ+EpMnreuStof9xL+Qt+lCvhVWGGKVMSWR3YQxPFu2tQMViTc30Hb+dYEr0W6osUYiObZGxOOvHIq6MRAb8ogkFvaD9aI4flFGUOb153O5hI36SDA9/Ko/w2tkC8ciE50kQTPhYKCZMwp7ee9HU40qLBlZGnfoQTOgHXb67185m/tTcYn0OGX2QTZpgsDkGRna5AOrRMQQdQBOk0D4kAERYgtE+sz+jD6V1ucwRopJ2k7noJk7mKFcSxZuMIEdAPbKPeIqKTbsq2qMxN05CgAOe2x1CzopIgkSDqNusjTcc+E4LKsHy2+3l3rrw/ly7jsZbw1r8gJdiJVQIljH8RAgblooynBWsM9tiCUZlMd1JB/SvW+HC6Z5Xy57aOAsxXpt1NFis+DXsnlkL4VG+EJbC6gZupOvtrUD4NelKSceSoMXROvJZTbc9v60PvXyTodK9yV58KhHGl2Fz9GW8Wyg960fFMa9uQASelQzjtYKMJMDQ9tz+7XOMV2C2QLvHUViGDAg6+Fv6VlSL1qyzElFYnrmXX71lDfsbXokf+nsR/9F/+2umJ5YxNtA72nCnrE/WNqsi5xhY1yma0scZAO4FZ/vfor9aKqFupGCwfxLiJIXOwWTpEmJ1qw+K8Js4gEwqsfzAa/wApqRwvl/C2goyi47dWAOu+x29qaXyI8bFWN2BOdrItWLVtRAJgDsqAQPqRSX8OrL5p4OuIKftchRTAyyDmI10P8NKT8tXB+6fepfClGOJW97Y/yE3MBhKO8CvMq5UHiZwv1+UHyktUG5gypg1K4diTadSozQQSBBM6gbnYSZ/21r8uP2Yml+p3xp8MibLN5Xe2j5EQKWVgSOpWNT3kRr1IppGv2NVNwDjrJi7NwmEdjbdToFD6hyxgaFV20idSdrZsRHp/4r5+nR6eauVoh8YwKXbbo4lXygjuNjPlE1TGL4eQCjQGtsVbT5YOUn06+lXu1ufrSLi0UYm5bYLF3x6qpMkkDUnsIpuTjJSOxVJOL8oR14b/AIdwLoUzqNmEbbd6buXuTDiE+I4FtCZAiSQdZ8t6XOO8P+G+klY07DyEE6UQ4Z+IVyx4GZFUDTMSOmpEKQa9TLmvGpryY8WC5uHkZeI8g4ePEpMR4g0H0gCuLcJtJhzh1WEeAxH+YQGDxmPSfLqaBcT/ABQRhAuhupiYnpQJvxHytMZ42EwB/WvOnnk+mz0ofGVbSGnG8qq9oIjG2qsWiAQzkAZm21CiB6t3NBm5IaYF1R3kN7mB0rhh/wAUAQFZdT5bGimF5ztXNeo0HnTR+ZlhpP8A9En8OD7QJ4lyo9r5HW6Ik5ZBHbwnU+1SuVraWleRmZtTpOgBkDpAgjtPWp+I4gGywdmA/wCnrH2qDZxQYKzTBzao2U6EEEdCYO5FWfzpSjUjP/RpO4mvGv2tyUDfE2Rui5SYgwcoEySI26xrW93irXHzMCTOodjM9QcxknTU1fvK2Dwr2mTM103AAxuMSzEagDosawoA95mqv5z5DxFjGNkttctXIZXA8MxqpMwCI6nWdKg4prkVhKSlxFVVYnXSPeR300HpFGeDcvvcKsVMsYRR8zMdBHYef3A1r1OXbgYBwoEg7z7Va3LWCtYQi9inW3cdQLaMQGCnQsE3k7baAHaTUYpzdI0zkoRthTlflMYGwVQL8a6BncbDeAD+4kkjuxJ6mp55QwhBBsqSxksZzE9TmmfPSt8Hh79xjda61tW+W1kQgKNi0jNmO5gjoOlS7eDfPme5KjZVXIPVjJLekgeVejG49HmS/Ftg3C8m4RDIsq0aeIs4+jkj7VKHA8PJX4Fo6Sf2duOoA29aKKteBdT507k/YvFehI45+HaMM2H8DT8hPhPod1P1HpSYeGG25W6pDL/yzuT0/wCnz69KuhTJPlp77/0oFzLwcYm3Ib4bL8jgCdJJn95D29xGhqkc8kqZOWJN2irXwRJbVZUSwBEgelC04jaZWKtIXfv6waB8y/HTFOrhkurKNlmDprGkwRB6gig9zDXEEurLO06TXf1ckK8KD2K4pYKtvMTqPmbodOtDMZxfOAevXttH1oZcudo2riXnrUZZ5yCsaQds8aygDLt5VlCF8zXlD7p+wfWh9u2nGzzXlu1dPX71tesn51fTrodD2Pkf9u0zuG8LbEW7htkfEtAMUB+e31YD94HoNDOgBiXjJNWUaadGmGd1IMkx0Ike46imbh3MNsRmwltmBnMGZfSBrrt1pPSf3x9ZozwXDZrhliVA7dSQJPlGbbrFDI6i2dDbSGDjHHLTnS2gYj5pLaakQJy+c769wajYPiWGQTfsi5OngJRh5wCFP2oNjra2bkKuwHnBOtQrl0sdab4+NyimLlnUmkWTwTjnDlypaX4TRMshzGASQz65jE9T1iuHNPCsPipZTbS6FLF+jAaAGNCCGGu+3QVX6LBkaQdx37iNRTzwXGrcs2VKiUZidBGaSe22qtG3ijpFD5EZY1ygxsUlLTQjX8ALBLEg22BVl0/ZsxiZ2yRPi3GnfR85A5yGMwwWcmIAKsHUjUHLnE6EmAYHXMOhgZxvg4a640Fq4pzCNIM5lgbz02j6UuXeUb1iHwd0nICHD6KywQhMAqLgGmYxIAkgiTlyK4Jx/ll4u3Ui0Mbx+xZOVrqG88KAGGaNxMDwiDMmB4h3FJfMGODYp/hNJtBVcqTAfXTv4QAPLy2pU/41fF0m7b+DdKgBkGSZJjRBlaJjtG+0lx5O5dt5WuPcJu3WzOSTPYCT5Vl4uTpmmNR2DOOYtnRGhiTEwGMd9Zn2IoTewAcFWXMD0Mn6dvarDxPCFOisdju0j70EvXbSaRrWrDmeFOLVoTJhWaSknQscu/hVaxd4/wCZbtL85VhImcoGYHUkewohxX8DbS2rhs4i6HtgtFxVKsAJjwwQfPX0qVaxsXJByAsQCCQQI02o1e4vdEgXWI2Ikn1GtTnmUnaVFFjnHXKyl8byviLUZWS6DPyN4hG4KNDCPSD0Jodee4h1BQ+ciauBksgGFXSOmsHeuGI4RZuSpQFZJaQY3BkDoToTEVJSfko20V7hubALeRw3mw3A6gf70XwnMguMuWEVdFTfqCWJG221duJfh5YJIts9o9pzLsSBrr0PWlrF8tYqw3hXOOjJ/Mbim4xfQvNoeuHcZykMDrBnfUCCNe++tGsFeQuSL15cwIYXLly/bIOsFGadCNCsEbg1X3LuCxFxvEptqDqWkE+i79OulN5w2gC6MojpqPPz1pG+LoauQ2cv8CHxDdEXmUgoubwqdPG5gTB2AEneB0dbGDUNmbxXNJYiP+0bAeWsT3qncFxe5h3VlaCNQRt6H67VaXLvM9vFJp4bgElD+q9x+nXpOnBKPSM2dSu2HK9rkBpOs1sraxWozGxNRcXjMqSNSTlUd2kgD6/oa64m7lH1/Sh+BXO+ePCkrbH2Z/U6gf70je6CTMNYyqFJn949yd/vXPF3lUgk6/Kq7kk9AB1j6Cpcdv7865DBrvGsRPWOo9KNaAVl+KnBicl+0FzHwXJUNoR4DDaTuPIkVU9vhN26JRVIJIPw8h075RrX0jxzg9u/Za24lLi5W7wRoRP5gYI8wKo3i/LJsu9u4Ed7UBcoZHPVWDZhIIg9ftWbJ+F2WiuSoUP+HXviZChnpIjbrG41qJjMM6MVYAERMFTHrBpuW5IDNYuFyNCWOnSMpOx71G4nw34kfsVzn95io9JUj9KWOTewPEq0LPxB1Jmso2nKOKcZlwqMDsRdJB9Dnr2n5x9/6E4sdcDhijjZ1fwOm8qeo66GDp69DRTh6Lg7qXZaAYO2qnddOukjvANVanOmKUghlkGQQon7b+81Ow3PGJdh8RFvK26lYMbmCpEHz6U8pNStdPsKhap9lm80cAtr/wC4tS1q8c0iIVm1iI0U9O23ahnCsfZtgk3bYVtJa5bXUTAEttqfpXXlvE4G9btWsSuIZS+W2LpZredzIAFkiW6AsNPKSSa5l/C/CXkBw5NvJIhDmUHQ/KZM6yRIOs+ssmdzi4eAxxKMr8i5irqXXLI6vMfIVfSP4Sa6YbDWzqxIPYR/Og+N5MfDnKFDQdXHiPrG4+le4PEHVHbOVO8kme0HUaHYe9HH87jHjXR0/jKTtMJ4opb30BkqWgSBEx367bVP4XiGtMCxhWGhnQkSV9J1E7aiYr3h/GEYpbCjKUK3A5BzHupI66yDGvcbe8PwM31tGCGHYEaggtHcbiNiJiivkfammd9XCqGa7luKVJ9CDHuKEcK4gLN17TSQ8I4GsGfCd9oJ9jPSoPBeKjLlUybehHl020jp7VL48Qqi5lPQNpO+i6dddPdajjyKLcJdBlBumjXmTglpL4MZwqzl0hS5I8JPUZGgecdaUuJ8yXsJiGTISpPhIOkeWtMXDOO27iXEciWXKjkgaj5YJOniLSx3ldR1C8e4xbIuJdQuCT+4TsCCASSDEHbvOlOmpvb2VSlj8G9nnVh4rjBBGgzBifZSYoU/OKk7ihmG4RYuKrlCAZ65SIJE6MR5SOvYxNncL/AvAtZQ3heFwiWAuRBOuWIOomPalUbdFnkUVYj4fmKypVmYEyTHtG1dU5lBJhpG8ee1MnFv/wCPtktOHxL2x0W4ouD/ALgVP1mq6xnJF20xi7bYBioP7QFobKCFCkwen+1I4RXbGjlUuhjw/FwQxmZFe2uZzm8Mwd/YClrD8DxoZVVQzOVULmTMSZhYJEnwn6VvcxV7BvF/DvbI6OGST5Tofaio+gNqxsv4tsrsZ2XyOdphfUCK7ji1tPjK+p+EuU9mBWZ9iar7Hc33bhBlQAcwA/e7nua4WcY8G4zAlvCAd43mPvTcGTk1VDta4vDaiZiO2tEGUP5/X0/v1pGtY1yRGuo08hrR3h/xNZYiTt1++/8AtU5RoeEiRxYZGABjy6afzrTBcYa0VdSykHRlOoOsVpxa4SndgIJ6+ZjeguGxMT1B6Hy1kedcl6HbvsvflHnhcSBbukLdjQ7C55js/wDD9OwbEO/rXzRYxpWMvQA9oPQg99KsHlj8S7tuFvTdTuf8wf8AUfmPrv3FaYZvEjLPD5iWbjjMKJ1nXsOprpZXKAAIj7VC4Zxy1iRmttmGnqOwI3Gx8jGk0Tc9qumnsztUbA161aLNYDOv+3604DhesykDqPuNqrD8VOGDJbxOVgy/s2KmInVc3SM2bodWHerLumB6HfePWoOOwFvEWWt3AGF1NQRIkbHXtAPtU5RtDKR89Ph8QT86tbHT4hU67iSTG9dP8AxXMRISB84YH/tAOug0NELxWw5QWrdu8pIZPgMxBmCVuKT4fMxpG1dVe9JAwthupfMw13PzsYmsLbNCFwkMSfiusk+HK2mu3y9KyptzmjFqSps29DGlpGH1gz9aym/F+QKFK14vmER2MfpRzh1vNh3NoKrWWDOQxNxrbaTDSuVGGp38Y078U4FETcTXXNqVA8ysn6fapWG4apRgiwTJYg5gQJ0H5kkMQZBB0q0pRolFSskcK4mLbI9pZdgvid1ebgic2cAi0fmAUyG1B0EM3EOasVcuZbaMlwwztaIsIYAUH4nidvCAJnt2FK9ng4+aGU6kkwFUrqQRGnadta7YRmQ9VI7aVmlJF4qxzscd4hn/AGwwz2woOYG5KakGbgBcEaEs6lex3rjaTDYt3E5L4lSNMwKyDIXw3R/ENYih+C4iGEPoRsR/elD+P8LfN8e2ZIEsV3BAEN32AHtU5NSGjGgliOBYi2C51ynS4sldOjaSjf6gJ77T2/4t8QWywKXbTKbd1JGVtYBGxB8Xh0OpI6zE5a/Eh7ZC3ydP+Yujgdcw2YU7XcHaxa/EtlJYfOgEGejJsfQ1JqUXod77K2xvFGscQa8tuEuMWgT4pGZ0UnoDI120ncVY951xGGIBkMsTvpoVb2MH2oRxrl25aWQvxbflqR9s2muvQde8Pl/i/wANspMox6xoTuD5b/3MF5Ofjf8AsHGtog8JtAXwj5dMyuCEB0kqQGBEEx0jz61Lx/CGSSVVgNSBrGsSF3n+HTX2o3juChpJEssaR8y9D3kRH9ijWD4blUESybRPiAkgASfGsdDr/JefJlL4qxK4Bwu38S1etwEskyuuVmMsia7eLxkdQvSRDmnMuKJMXQPLKse2k0P5o4UMLhEe3JX4jFiddG0T2AAHqT3pTtc2IOtaoSbWwKMZK0h3xXNuMEj9m2nYg+u9KuMBeGVVtuT4iNmEyfCdA3zeLsfKazBcwLcYwZABmhr42AT5mudhUYjfyrjbNu8Lt8tmWYA8QLtMsdNIBgevSNXG9zphiIIc+WT+tUvgOJNPk0j6a0VvcX29KMZuK4onLFGTtjlxLmixcfK2GS5a/dcJqdYJBUgdKq69yHYW67FnKliVSYKqSSozDVoECaKniWpO4gj9DXDG44EooPiyk/TanU5COETtgOR8Kys1q7ds3kE5C+ZXA6qSOnUH12mPGDJBmekxr9B/Khl7i+QkgxBEH1E/zrna4wCd6aS5xvyJH8Eq8E7G3ZUlo9v5UuHEKxORtROnX/eiFy4bhgQwO4n7+dAMfgSDpbI31B13iYpIRRaUglZxUfOOm9T8HfEyDvv/AH7Cl+xnUftNVOwJgjXc1OsOJGVtv6f3pRlGjoyG/hPHXs3Fu2yM2oIPysNMytHQiPQwelXFwrjIvIpAIzgFT+8rAECTpmEwfMVQKtktgn+KB5mP6VYH4Z8aN2xftuZ+AwZPJGBJE9swc+49ji9E8y8lqNfOkKft/Wh+M40EJEN10j+9POvMHjlKkkxpqTtpp9f9q2xVpbZ2kGfMgnUn3P3Na7MgEXjN1pyiFHrr5R/f12OW7JCQIYpA9YAn++9Qs9t4ykGOg6EfvA9R2Peplu9JJJI21/vWKDCio/xLK2cQr/Aa58ZdGW6EKsvhMDKSdMppX4dxnMWDC4Mogy91fYlTlB0MEDWra/EPgC3rDMVBNrxrChyB+cAakyIOmsgVT3ELbgE5riaQAFZreU76aaSJ209azzSstFujXwflYR0/bAfqk1leLj8OwBL2ZgTKmZAjWUmsqdfkxrM4nwW7hrihLtm4bugtpKnrLMrEhfr02qVh8RbHjFsoYyttEjoZjWf1orhuHOlu9cZRmCEoTDOzwRuddNI6UHGBuIqBZN0XQGAXN4tYIH5pknzgd6HJdPs7idL3EEuGDKMdDnJAM9M3ymdPoKi37+VsuaSOhENHcaQfbSKd+X+WDcAu4gr4wSYHicNpB/LOv5Z1FBuaVs28R8G0rWwgAjxqXYiTLaTpH0Pel1Yf0A1q5cJ8KM3mIgfTWfaj/CMDevMoQNYCCbty5AHlkBAn01/QHry/g7NwQwkk+Fpg+YMa5vr+kyuNYMYZVuKt025HjS8RlPZ0dWjXYzB8jUW09FNgjjvLVi6wOHLKQDma6QguNO4EDKT55RtoN6AYHG4rBXf2bNbbqCPCw9NiPMU/8LxOGuj/APsMZ/LcyIdd/EBr7GueN5HDtmUSp85PqDG/qTSrJWmOjbgn4j27pVL6/BckAn/lt0O/ynXY6edOnE+B4e4ksqsXHzrAYj/Wvze8/wA6S1/D+w6wLtwOOjKrAeXTT+xU3C8nY/DAf4e6l23v8Mlgp/6WACnzDA0jlHwdRwsl7L5TczW/lBY6rJ8IOny7ag6HtsWLBYwi58MgBGWZ20PY7ex2PbpGwyW3Bt4i01u6wPhcbjqUbZ18x9qh22uITaY5iJNpz+dPz22/jGjDvHkZnbuxtdDxh+GW7ln4bANadflOuhHfzBFVjzJ+DNxXL4UpcTfI7FWHWM2zAecVY/K2MFywp6r4SB3AEE9prlzhxX4OHIkZ7pyL2iJdvQKD9RWuEqWjO7Uiinu4tLcJhyqb+AT0mT1211oL/wAeMwZq1sTeU2whCvmgHcqfdtTvtO9B7nLNq4NFRekgBRHr7ffvs8cq/wCSHd+BMs8xARGyg+5NQr3MTkyBThxPAYbIlu1bSds2Ub9TtqAPvv0rReBKlqx8Owt1rnxQTAYiNn1kAAsomDETBJFOpxvo5tikOYWykda1tcTuZSx3bSZ2WIOnv96sK5ymgw6i5kt7ahWOp/MZhSfY+tB+YMUt7D2rGEt5pLS2UABZA37ll3n8u2tVUl6JXb0It/ipaZneY/SfapHCbJuOM0he5kAntMRRbDchvIN1gNdl3+9NNpUtW8gAygbdO9M8keogUHdsD4vB2LaS4XNsMhYRp3BpfTHzK282dtBrp6a0Q43jU2MhNxGpjYgeX6UDW6E8a6EzlB1IG2Y/yoxjo5yCT8AI8ZuAsILTtPafKu1hjMfEBgagDQd5oDdxedvGWImT/MxUzC8QVRA0HkAPqetdKLoMZIPJJie360x/h1jCt/ErmhXsrMdxcI++YjqdaRr3HhB01pm/DInLiL7ECcltdYkkliNv9OnnQhBrbBlmnpFw4VgVIYTkYMNBoykMN/QH2oo2KZrGplx23Osz7UtYdmZu4A1EwCW2/X9aXuM8p4m7rbxtwD5jbdmKKTJ0jprAkEgddqpZFIasRjrTMf2q27o0DBgCP4WH5l8jqPKieF4iRCOII2MTPc+dI3D+VjbCi7eNwKPlCqq5ttQPEfr9dqdwA9q2SNkWTO+gB9NRQTsLRKJDSukMPUenp5VQPM2fC4y7ZzsBbbwFX/aBCAwDA/NAIBMSYnWr4S1Ow071Un4t8NVsZbuhS3xbQzRnHjRmSZXScuXcGuaVbOTYvW+KNA/9xePvb/ms1lDv+BWzqTc17hv52ays/GP8RW2GubeM3BbQIrBb2vxNcuX9xYG8b+Xroa4tlv4UOMi5lVrRDAF31LIxaBAbIAPMwelcMHft38FaQgPbyhYnKcymM2khTpOvep3AeG2vhJYukPl2WYGUhkYgA6mCSSZ1IiIAE20l1tMerBPKHNTYa7duXnN4sCGtxdN22VJyk+HIoGojNsdhRuzxhLmWZv3cQCz5lBW3b0yIp+VQsRE7nckCa8bBEYoo5uG6LjIwkIWG3zmYZhMyOo32p0drGFsqXY2LbdNfiuY1AiTPQkaDYEb1TJFNqvJOLZyxSpYJFpnNxtlFwIDB2nQ3CNdNhBkg6VGxPOeKcXMjhrKjK8IkldpuW2zGD1Oo8xWmD52wi3RlsBAzKoMKGykgMztJOxMAHYatQ/iWERWvB7cF3c2nkoc2YwQdip2M7HtrScKdNFYyBTcRuLqsR2if16VonH8SnyXbiDfwMV//AFIqdy5wkYg3Q7ZDats5kdmUQRv1+saVA4nw5kg5WUGYJ1UkTIBqiUVKqObbVhbhv4g4223+ezAdLgFz7sJ+9FrP4645DBSw4/03B+lylbBcMy4Z7zay/wAO2POMzt7Lt5+1DBwi43igAHaTqfpVFDHbtEpSl4LEvfjI+JUpdw6RuClwgg7yA+obsQRUmxzi122EOYOCGtMy5czLqFJHhzGIkaNJEA717w/lK/eJ+GuYLGYiYE7ax70+cqcv4zC51lWS4ADbIDKfWdtzt/5zZseJbj2Uxyl0x65M5jtq5zkqt9PiJuQDrmED8w1X2rpzFdGIuhyDCrltie8lm8mPhHXYb0G4RwRbStADsTJ7AnoD369P51wv8dCMBo5B2Akz29dd/Osq9Io1uyTxO6lpFzbk6DqT+6I+lLnE+YF+Qaj8wHtCiNz5efnrA5i4uzuoHzGfQEnU+wET/tUXgdhGcOYbWVEjN/qjcgtHrp3NOoUuTDfg78QuFELxlZiAJ0yrPbvufoKKcFxJGHuZ7ZzM/gkQyqVUTO/5RWuAuW8Q73d1snLbnaRGZ/rt70G4/wAeyghD4u429qrCLrrYeKfbCvGOOA2lTEMCF1gFxMbSM2umkbeVDV53sW1yqnoBCgUh4jEsxliSfOuM1rWC/wDJkXkS1FDZieebjT4V+/19a78Je7jXFm1ALfMzTlUAGWMAmP1JApZ4Xg1u3VR3FtWMFyJAHoN6tvkhMPZCJbCkss59CS2aDPnHSi4Rj0LbldgFfwkxF14bFWtNPlc/QaUZH4RYe1ZuK9w3bxUhXaUto24YKsmPMk6Ham/DYnLcBEaf+P60RxZR1k6AzMzp39omjyZA+YcdhWtXGRhBUkEdiDBE1zVqt3j3LtnH4WzetZTdtoqNAAzhQAQ2xzLEg/bUQu3fwwVwGs4hTp8pRlPvqYqnNeThDerZ5X4f/hsLaQuMxctdCw0M+XKpI0BCgHfXpQ3D/h9hcOpe+7Xiilmgi3bEToSTJPSJBPbpR7l50xOtssri2TK22aXX5GAiAyy8OwCiIOwoN3pAHLhIDEjaZLSdRGkabb7nuO9dXddi4Uz0JGaOncjX7SdjS/w/iXwvio5YXfCSXy5imuViVABAIOnkJnSOrXcxykFsviAYGcoHQHqZ9d+tJdhCbqx0YDyOokeR6Hyohw/FqqLb/dEDWZ9+9CbxuW8oWbqsASG0j3J0P1qOvE11Wfh3R0eRPkG1H3oLQ1h58YRI1gnrA1PlSZzvjQr2ipgg3ANYJ0tEx5zRfF4q4fzKpGh10PY6dKVebcR8S/btSFUWh4/AYcli0lvlkAGRGtLLoMewLe4iWYlnEneXIP0mvK6WOF4dllrygmZDMs7+UisqP4R7Zx5G4Y5sO0ALmlSSZfSGiNNCvXefKpePtWruGe6CDlnKw3BVspT0Jj7Gp3AEVMNaykElGLEbTqY9V28iDQngVixZe/hHcxcCFQdQGMg2/wDUQVIPUR1oN3JsKVaFjHcXa3fS6qqXFtQM2ozKuQPH7wAU+tC8ZevXnz3CzMRu3bpE7L5DSrG5e4X/AIY3L9xM/wAMMqgECV3LKdYJgAf70i4ziv8AiLrOyhSxmBMAbACTOgrVjmn0iUkb8KLIYS2j3GjKz+LJvOVD4cx08TAx2ptwnLbYlStwHO6jKWzD4KeIgwYnMVIUGARB0oJw/j+ICizglS0W3Zf81yBOtxjvpsAOwpx5UwLYLDXTiLgJ/wAwjcg+FcoIkuScvuuk6zLLKt+f3GihGtYt7eKy3LeVl8LgTrA0kdicp7aA053cKUwdpHGYtq4OssczMPWWgGOnpXJ+WbvELnxzlRZX4RedUHyggA+A9z3MVNxOKZryEmBZzHXpe/5eY7BVufDk9/Q1GclKq/7LQ/MA8YwCqy2LSk/CAXKJJN12DXNBrvCgdlpz4dyVZtWE/wAQGuYi6SFQMVVQPmnLqQsiTMSQBvJ78scEGEJ+KBdu3GGq+IBQNlJHWRJ038qIvij8ckrGVQGPhO8kIuvnJ8z6mpfbyVIHGnbIti4tpvhKqoi/NlAGb+FY2G22p+teXsbJyqMq6AqNIBIMT3Ov8prGv21+JeuEwu07FpMD/f7UrHmRrjE29uh19oB1O307UKGsZeO8ZS2oRNzJaNws7HzJj6UlXeJFjoI01IX5vM67aHzPsI04pfcySZZ9dJ2nf09u9D7OIyjYH+I6QdYJE/2PTWkcdbF5Wcr6eIKCc9zSIkhOsRpqJ7bfRn40/wDgcGLa6XsSCB0yL+du+xAE99KDcoWUfGtcutCWFNx2O2hnMewEbDsBUXE8SbiWNZyGCbCBPw7QOgifmJMnXdu1NKNvfS2wp0DcHxU27b2Q2p106d9fT++wq/eY7irBu8m4a4SbVu4r5TGZyVmNCwAJPnqN/ahn/o7FopU4QlfI5h6jxEg+YqkM+N7X7itySoTLODZyABJJgCmfl7g+HTMcVvsoBJjqTCAkk6AaEamdoOtrh9yxJ+BcUnqyuIHacu1RrOPyEmJJjdjIiYA7aE1d5L6ES8gzDuoubAgHUbyNiPSKa7PDLdvxC+1hoLISGyMsGAo+aTtKZv8ATUHC8Rshs2QKx3MfeRr9N61xHD7N1mcXfhltTGSPUjwn11ruVsKVFmcI4obtoXbikM2QkgjKToGYEgEzJMR+8JkZamNxcScp3HUf/IVSacQu2mi3c+WQCukjyzdD29PKjGH5pfKue74pIYHOpI7ZjmQg7jQEHy1pJRn4FXHyWALq2kKoUTMxZjmgkmJyr006/eq24lxk2sbcKszWi8FQcoZNiBHykiYPvUrGYywyhsqqJ1zMSx9guX7+nelbiNxDcYpME6aR0o4YO7YcjVaJeOxbFv8AMLrMqWM+QMGYMAA9ZHXcsnK3PYwiEZDJ6j7Lr0GsDzpIFwgeX1H3r34prQ42Rssgc8Kzm7ezIWAyDJKlRIBnMDMljImNOtMXB+KW7ltrzEkE+B9ig7a7EN3389zTdviDAZQTlOpX8s94Ok+e9S+Gcbu2Wm25Q79CJ2+UyJ896VwOst5+KuAR8Q3ewbRhO0EamY0GUdda4tfvFSTqeoMLl82YtBXqInpvsa4fmi8f3VIMgoMuveIy/QVYfIvDRisMLt03LhYujKzErA0kAzrB6aaDTSlcTrBjcYCI4tlnLaZiNBJMwDvv/wCaE46yfC05wdwIV07GIyso/hOmm01L4jhDZvG0+aUaQQQM4I3KbHQ9PaoLhw2YZXUztvqOoGv61mct0y6jqyOS/wC+o8vhz95r2pB4ex2Vo9/6VlHkgUxit3hbtCEkT4V01JJEMfMnX9a05F5Uzm5dvuDduGRpMZgHnUfmnUCNBodxWVlQk3GLopVsPX8PlzIYDKYgbRoQJ6gz9/pUXM3C/gXSFEK8svkJ1Ht+kVlZVfjvZLIE+SsCAzXS5DWhmAABkGRudJ1H1HnTDyxjFxXECLh/ZWUKquozOxCTpqIkwdxlB3msrKae5TfpDrSSLMu4YZZiCoCmIE6dgIg0Js8ORMXbugADEK+ZY/5qQS/kWDASOq+dZWV592iiGIW4UH8zN9u0+3970B4rikUEL3Op3J2ny6msrKda6OEjmBmxFxLEwAMzDYAbKAOumvvU21w1Boo8CQCTuTuQY6d6ysqzOoU8fiTcdyDAM+rdz5COn9iBevaFjsNvOY19SSPT21ysrTFaIs543GGxhBaB8eJi7cP/ANof5Nv3ILn/AKR0NFeRrjlGWzbUnMM7uxHfKoUawBPXrWVldnS+ls6DfOixuGJiVjwWwIkkzvvp4+np/Sj2Zo1H01+gJr2sryMaTRpYG4njWj4awsmBpLEnoFnKT6so89zVcczcPLXQF1ctDMzGeukABVAIOgB/1Ga9rK3YVTIyBXE+FpZQE3ZYjRQp1PrtG9CRfrKytkFa2Tk9nRLk7gEf31GtbfAUgwSD1B1H2H9a8rKYHZGMoYIBB6aEEaiY/s1GvWwNqysqsRGaBa9y1lZTCmhWsArKyicbrcI60+8gfiRdw2XDmyly2WJJBKuJ1JB1UxG0VlZST/xbGj2NXGsbhsV+2tlgyK1t1YQwLfKCV00MnQnfp0V8U4ddGYAdASGPkWIJInzjyO9ZWVie2mXSITNZ/wDpr03e7P8A8SB9BWVlZVKFs//Z"/>
          <p:cNvSpPr>
            <a:spLocks noChangeAspect="1" noChangeArrowheads="1"/>
          </p:cNvSpPr>
          <p:nvPr/>
        </p:nvSpPr>
        <p:spPr bwMode="auto">
          <a:xfrm>
            <a:off x="368300" y="-538163"/>
            <a:ext cx="2619375" cy="1743076"/>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7" name="AutoShape 8" descr="data:image/jpeg;base64,/9j/4AAQSkZJRgABAQAAAQABAAD/2wCEAAkGBhMSERUUExQWFBUUGBkZGBgYGBcYGBgXHRwYGBcWGhgYHSYeGhkjHBoYIC8gIycpLCwsGh8xNTAqNSYrLCkBCQoKDgwOGg8PGiwkHyQpLCkvLCksLCwsLCwpLCksLCwsKSksKSwsLCwsLCksLCwpKSksLCkpLCksLCwsLCwsLP/AABEIALcBEwMBIgACEQEDEQH/xAAcAAACAgMBAQAAAAAAAAAAAAAFBgQHAAIDAQj/xABEEAACAQIEBAQEAwYEBQMEAwABAhEAAwQSITEFBkFRImFxgRMykaEHQrEjUmLB0fAUM3LhFUOCkvEWJKJTY5OyCDRE/8QAGgEAAwEBAQEAAAAAAAAAAAAAAQIDBAAFBv/EACsRAAICAgICAgAFBAMAAAAAAAABAhEDIRIxQVEEEyJhcaHwFCMysUKBkf/aAAwDAQACEQMRAD8AqwLWFakvbiuJWvQMhpFZFb5a8ijQDWKyK2isiicaxWRW0VgFcceRWRW0V6BXHWagV0SzM+Vb4e1LAdyKtjlLgFu3aIdQ2bckfSknLiMlZWN/g15LasyEKwkf30qJ8Bux+lW1zfibdsKDHj0jy/pSTj+OKPAo8HlAmljNtdHNJADEYG4gGZSAdq4USxmPzSFnKVA1371Ay1VfmKaAVtXuWtgtE48VoqXw/hl7E3Mlm211+yiYHcnZR5mBTRyf+HzYiLt8m3ZOqgaPcHl+6n8W56fvVanD8JasWxbsottBrlXQT3J3Y+ZJPnWbJnUdLsrHG32V3wr8GrzCcReSz/Cg+K3uZVR7FqbMB+FmAtr4ke83e47D6LbygfemP4xrw36zSzSfksoRQNXkzAKIGEse6Bj9Xk1pc5UwR/8A8mH/APxJ+oFE/j1o16aTm/YaQr8Q5CwTbWFQGZKM6kHpAzR9qUOPfh7kBbDsW/geJ9mEAnyIHrVm33oTjTINGOWUfIHBMpZrZBgiCOh3HlXmWmLmzAgXM4HzaH16H6fpQfC4JrhAUTJA9zXowkpR5GWUadHNHgVJGMIWBvR+zyFciWYeQHX3rrjeV0tqWKkgDoYA9T1oOcbOpiawqVgeFXLvyCfPp9aM8uctG+5Lg/DH/wAj0Apws8JSwuUaAfWhPIo6RyjZXHEeHi1CnVv0qCRRrmSDiGI8qFZapHaFfZxy1ldctZTUGzhXhFNPF+W8xL2Rvuv8xQx+XbwUsVgD+9KkpphoEFazLXUrXmWnAc8tZlrplrMtEBzisy10y1kVxxplrZErbLXoFdRww4LgyW3BuERAOU6MDodqsHEcftWrMjXTQDc+VVonEwxGca6CfIeda4nidySCZB6dAKi4OT2MpUS+Z8UbrB4y91kyO1L8VJN8nfWuWWrRjSoWzmFrYJXRbc+dP/KfISXUD3wddlkj3P8AShKSh2FJsQkwbkSFYjuASPrTJynysXu5r6EW0AYKwjOegIO66EnvoNiauTCcORVChVCgQBAj0oDzXhWQreX5QMrgfl1JVvQyQe2nesmTO+LpFY41eyTbv13W+KXbXEdKi8R41lUmYAEk9h38q8/kaqGa9xRR1ofe5iUdQB57VXGK5juXpyEoo67sR31+X9fShl5lnxtLDQ5pYjy1mpvJsvHD7LQTmi0xj4iT2zr/AFqWOIVTuLwwiDr9xUXD8XuWYNtyjA7D5W8mXY/r500JchJw4l3DFzUfGmVO38qT+WObxiFhoW4vzL3/AIlnp9xTC+Jkb1TokLnMiTbbyg/epPJWBBQyNZJqHx65oRRHli2UtrpBaTPl0rXhf9t/qQyf5Ia8OQN62xeGS4pV9QenT3HWorMgiTJr1+KLECgccr91LQhRFAuIY1rmi0WuW1AzNrUPDOgbNpRXsDOKckKQHZsxOp2iaH8R5RtrJmJ89PpRzFceGy+goBzfxc2EtlyCzH5Nfl6+LvtTfY1uwcUwBd4UZOUrHnM1lAbuMDMWCIJMxDafevaH3yG+tDV/6iCtsdPOjNjmRLtuCPUGJFK3FtWmFH+moKyK0LEmiPJjHi+XUcFrZC/zoFjOHtbOsGt7ePcaSa8xF7PBO9UjGS7A2RMtZlrrlrMlUFOWWvctdMlbBK4445a9y1OwnC7l0kW7buQJIRWYgbScoMCY1rbG8IvWTF21ctk7Z0ZZ9MwE+1DkroIPC1tFdPh16Eogs1t2STA60/8ACvwvJytdeQRqqiCD61nIvJyuov3oI0KLv/1H+lPinISQ1ZcuWnUSsIatixgfw7awxYAFCfCWILx300HWmHD2ygiIiilri86GO0VoMUjDUTFZnJvsqlRAbiUHeudzjIggwQQQQdQQdCPSuGOsAkbQT+kf1FD8fhQux0pE7DQKx9j4ZlNbZ+qeR8ux+vmE5iObDXR/D/Q0fu34G9AuLWQLT5SApUyp2E6aH+VRlCtorGXhidaYwEBAL6AD5jOmvYa0cxnKmIuGbZRioBJ0BG3Q7j0+lcF4OcLbR7a/FvM2u527AA69ZP26nMDhcReJuXroUE62gikkCNS24MCBG3asUpbtHpRhqmRLXKxYQ9xwwGpNu2o+g1+9LXMfCPggHMGBgHSD5SJP2p6v4rLmUEshnISfEvdGO5jo3Ub67p3F1N5Semv20A/n7muhN8g5ILjQu4e2ytmVirdCD/c03cucfuPo56dtaX0t5V21GhmJ8h+hrtwS+YBmtd2YJRUUhuOHN5jBHh11666D9fpU+ziXQQdB36UFw13eTE9aJf8AEreTKZPrXo48TjCmjDKacjtcxjHrWgxUbmhVzEQfBoK5m8etUWET7Cbi+OPssxXFeKabVEFsk9yakrwp+0epqzhFITk2dcJjJf8AmelFHvpcEMFaJiQDE+tQbPBwRBbxfYUSt8IRBqdPM61nyKPgrHkA73K1p2LG48nsQB7ACAKyij3bYMfyNZUuA/ITcxryK6BK9yVvM9nPLWwWt8lbBKIDnlrMlF7HC2Ww18r4TKqT1mUJHvI9j5UPyUkMim2l40NKLilfk5BKYeGcnvftJcS7al2y5WLDLrAJMH6ffpQQJTXy2CbYRZXd7jRPhDEIq+ZIP3PQVn+XkljhcfZf4uOOSTUvRZPKvL2Gw9hjYEsUC3HMlmYb7mAJJIAHUUYxnDbd9TbuoHS4glTsSpke4nelzk/jLXb922csfDBgdCpCz7z9aaXJAJ7Jl9D9PSvF+xuXP+aZvnj4/hKZ4/8Ah5dTFi3h1z27oL2yT8qiMyux2KlgJ65l3JNLdlRauEXEDZSQVJ0nbpvV68xXxatZtQtlVzH/AFFVA/mTNUxxXDzdZhqrMSK9T4/yXOShP1+5jy/HShzj7GDAc1W1RURfhgaRJ/nXe9xwxoaSzaip2E4k1sQFU+o1rRPB5iZ45PYeHGWB6ipT82ZYDEn01NKmLxTvBJ07DSD6US4Dhsn/ALlhm+HmKLuS6gHOeyJmUyfzZR3qcsahHlL+MdScnSGHmDmFLNz4SyzoFB01LnVhHTUgR5Uv3eai+4IHka48Ow7N8bEOZ+EpMnreuStof9xL+Qt+lCvhVWGGKVMSWR3YQxPFu2tQMViTc30Hb+dYEr0W6osUYiObZGxOOvHIq6MRAb8ogkFvaD9aI4flFGUOb153O5hI36SDA9/Ko/w2tkC8ciE50kQTPhYKCZMwp7ee9HU40qLBlZGnfoQTOgHXb67185m/tTcYn0OGX2QTZpgsDkGRna5AOrRMQQdQBOk0D4kAERYgtE+sz+jD6V1ucwRopJ2k7noJk7mKFcSxZuMIEdAPbKPeIqKTbsq2qMxN05CgAOe2x1CzopIgkSDqNusjTcc+E4LKsHy2+3l3rrw/ly7jsZbw1r8gJdiJVQIljH8RAgblooynBWsM9tiCUZlMd1JB/SvW+HC6Z5Xy57aOAsxXpt1NFis+DXsnlkL4VG+EJbC6gZupOvtrUD4NelKSceSoMXROvJZTbc9v60PvXyTodK9yV58KhHGl2Fz9GW8Wyg960fFMa9uQASelQzjtYKMJMDQ9tz+7XOMV2C2QLvHUViGDAg6+Fv6VlSL1qyzElFYnrmXX71lDfsbXokf+nsR/9F/+2umJ5YxNtA72nCnrE/WNqsi5xhY1yma0scZAO4FZ/vfor9aKqFupGCwfxLiJIXOwWTpEmJ1qw+K8Js4gEwqsfzAa/wApqRwvl/C2goyi47dWAOu+x29qaXyI8bFWN2BOdrItWLVtRAJgDsqAQPqRSX8OrL5p4OuIKftchRTAyyDmI10P8NKT8tXB+6fepfClGOJW97Y/yE3MBhKO8CvMq5UHiZwv1+UHyktUG5gypg1K4diTadSozQQSBBM6gbnYSZ/21r8uP2Yml+p3xp8MibLN5Xe2j5EQKWVgSOpWNT3kRr1IppGv2NVNwDjrJi7NwmEdjbdToFD6hyxgaFV20idSdrZsRHp/4r5+nR6eauVoh8YwKXbbo4lXygjuNjPlE1TGL4eQCjQGtsVbT5YOUn06+lXu1ufrSLi0UYm5bYLF3x6qpMkkDUnsIpuTjJSOxVJOL8oR14b/AIdwLoUzqNmEbbd6buXuTDiE+I4FtCZAiSQdZ8t6XOO8P+G+klY07DyEE6UQ4Z+IVyx4GZFUDTMSOmpEKQa9TLmvGpryY8WC5uHkZeI8g4ePEpMR4g0H0gCuLcJtJhzh1WEeAxH+YQGDxmPSfLqaBcT/ABQRhAuhupiYnpQJvxHytMZ42EwB/WvOnnk+mz0ofGVbSGnG8qq9oIjG2qsWiAQzkAZm21CiB6t3NBm5IaYF1R3kN7mB0rhh/wAUAQFZdT5bGimF5ztXNeo0HnTR+ZlhpP8A9En8OD7QJ4lyo9r5HW6Ik5ZBHbwnU+1SuVraWleRmZtTpOgBkDpAgjtPWp+I4gGywdmA/wCnrH2qDZxQYKzTBzao2U6EEEdCYO5FWfzpSjUjP/RpO4mvGv2tyUDfE2Rui5SYgwcoEySI26xrW93irXHzMCTOodjM9QcxknTU1fvK2Dwr2mTM103AAxuMSzEagDosawoA95mqv5z5DxFjGNkttctXIZXA8MxqpMwCI6nWdKg4prkVhKSlxFVVYnXSPeR300HpFGeDcvvcKsVMsYRR8zMdBHYef3A1r1OXbgYBwoEg7z7Va3LWCtYQi9inW3cdQLaMQGCnQsE3k7baAHaTUYpzdI0zkoRthTlflMYGwVQL8a6BncbDeAD+4kkjuxJ6mp55QwhBBsqSxksZzE9TmmfPSt8Hh79xjda61tW+W1kQgKNi0jNmO5gjoOlS7eDfPme5KjZVXIPVjJLekgeVejG49HmS/Ftg3C8m4RDIsq0aeIs4+jkj7VKHA8PJX4Fo6Sf2duOoA29aKKteBdT507k/YvFehI45+HaMM2H8DT8hPhPod1P1HpSYeGG25W6pDL/yzuT0/wCnz69KuhTJPlp77/0oFzLwcYm3Ib4bL8jgCdJJn95D29xGhqkc8kqZOWJN2irXwRJbVZUSwBEgelC04jaZWKtIXfv6waB8y/HTFOrhkurKNlmDprGkwRB6gig9zDXEEurLO06TXf1ckK8KD2K4pYKtvMTqPmbodOtDMZxfOAevXttH1oZcudo2riXnrUZZ5yCsaQds8aygDLt5VlCF8zXlD7p+wfWh9u2nGzzXlu1dPX71tesn51fTrodD2Pkf9u0zuG8LbEW7htkfEtAMUB+e31YD94HoNDOgBiXjJNWUaadGmGd1IMkx0Ike46imbh3MNsRmwltmBnMGZfSBrrt1pPSf3x9ZozwXDZrhliVA7dSQJPlGbbrFDI6i2dDbSGDjHHLTnS2gYj5pLaakQJy+c769wajYPiWGQTfsi5OngJRh5wCFP2oNjra2bkKuwHnBOtQrl0sdab4+NyimLlnUmkWTwTjnDlypaX4TRMshzGASQz65jE9T1iuHNPCsPipZTbS6FLF+jAaAGNCCGGu+3QVX6LBkaQdx37iNRTzwXGrcs2VKiUZidBGaSe22qtG3ijpFD5EZY1ygxsUlLTQjX8ALBLEg22BVl0/ZsxiZ2yRPi3GnfR85A5yGMwwWcmIAKsHUjUHLnE6EmAYHXMOhgZxvg4a640Fq4pzCNIM5lgbz02j6UuXeUb1iHwd0nICHD6KywQhMAqLgGmYxIAkgiTlyK4Jx/ll4u3Ui0Mbx+xZOVrqG88KAGGaNxMDwiDMmB4h3FJfMGODYp/hNJtBVcqTAfXTv4QAPLy2pU/41fF0m7b+DdKgBkGSZJjRBlaJjtG+0lx5O5dt5WuPcJu3WzOSTPYCT5Vl4uTpmmNR2DOOYtnRGhiTEwGMd9Zn2IoTewAcFWXMD0Mn6dvarDxPCFOisdju0j70EvXbSaRrWrDmeFOLVoTJhWaSknQscu/hVaxd4/wCZbtL85VhImcoGYHUkewohxX8DbS2rhs4i6HtgtFxVKsAJjwwQfPX0qVaxsXJByAsQCCQQI02o1e4vdEgXWI2Ikn1GtTnmUnaVFFjnHXKyl8byviLUZWS6DPyN4hG4KNDCPSD0Jodee4h1BQ+ciauBksgGFXSOmsHeuGI4RZuSpQFZJaQY3BkDoToTEVJSfko20V7hubALeRw3mw3A6gf70XwnMguMuWEVdFTfqCWJG221duJfh5YJIts9o9pzLsSBrr0PWlrF8tYqw3hXOOjJ/Mbim4xfQvNoeuHcZykMDrBnfUCCNe++tGsFeQuSL15cwIYXLly/bIOsFGadCNCsEbg1X3LuCxFxvEptqDqWkE+i79OulN5w2gC6MojpqPPz1pG+LoauQ2cv8CHxDdEXmUgoubwqdPG5gTB2AEneB0dbGDUNmbxXNJYiP+0bAeWsT3qncFxe5h3VlaCNQRt6H67VaXLvM9vFJp4bgElD+q9x+nXpOnBKPSM2dSu2HK9rkBpOs1sraxWozGxNRcXjMqSNSTlUd2kgD6/oa64m7lH1/Sh+BXO+ePCkrbH2Z/U6gf70je6CTMNYyqFJn949yd/vXPF3lUgk6/Kq7kk9AB1j6Cpcdv7865DBrvGsRPWOo9KNaAVl+KnBicl+0FzHwXJUNoR4DDaTuPIkVU9vhN26JRVIJIPw8h075RrX0jxzg9u/Za24lLi5W7wRoRP5gYI8wKo3i/LJsu9u4Ed7UBcoZHPVWDZhIIg9ftWbJ+F2WiuSoUP+HXviZChnpIjbrG41qJjMM6MVYAERMFTHrBpuW5IDNYuFyNCWOnSMpOx71G4nw34kfsVzn95io9JUj9KWOTewPEq0LPxB1Jmso2nKOKcZlwqMDsRdJB9Dnr2n5x9/6E4sdcDhijjZ1fwOm8qeo66GDp69DRTh6Lg7qXZaAYO2qnddOukjvANVanOmKUghlkGQQon7b+81Ow3PGJdh8RFvK26lYMbmCpEHz6U8pNStdPsKhap9lm80cAtr/wC4tS1q8c0iIVm1iI0U9O23ahnCsfZtgk3bYVtJa5bXUTAEttqfpXXlvE4G9btWsSuIZS+W2LpZredzIAFkiW6AsNPKSSa5l/C/CXkBw5NvJIhDmUHQ/KZM6yRIOs+ssmdzi4eAxxKMr8i5irqXXLI6vMfIVfSP4Sa6YbDWzqxIPYR/Og+N5MfDnKFDQdXHiPrG4+le4PEHVHbOVO8kme0HUaHYe9HH87jHjXR0/jKTtMJ4opb30BkqWgSBEx367bVP4XiGtMCxhWGhnQkSV9J1E7aiYr3h/GEYpbCjKUK3A5BzHupI66yDGvcbe8PwM31tGCGHYEaggtHcbiNiJiivkfammd9XCqGa7luKVJ9CDHuKEcK4gLN17TSQ8I4GsGfCd9oJ9jPSoPBeKjLlUybehHl020jp7VL48Qqi5lPQNpO+i6dddPdajjyKLcJdBlBumjXmTglpL4MZwqzl0hS5I8JPUZGgecdaUuJ8yXsJiGTISpPhIOkeWtMXDOO27iXEciWXKjkgaj5YJOniLSx3ldR1C8e4xbIuJdQuCT+4TsCCASSDEHbvOlOmpvb2VSlj8G9nnVh4rjBBGgzBifZSYoU/OKk7ihmG4RYuKrlCAZ65SIJE6MR5SOvYxNncL/AvAtZQ3heFwiWAuRBOuWIOomPalUbdFnkUVYj4fmKypVmYEyTHtG1dU5lBJhpG8ee1MnFv/wCPtktOHxL2x0W4ouD/ALgVP1mq6xnJF20xi7bYBioP7QFobKCFCkwen+1I4RXbGjlUuhjw/FwQxmZFe2uZzm8Mwd/YClrD8DxoZVVQzOVULmTMSZhYJEnwn6VvcxV7BvF/DvbI6OGST5Tofaio+gNqxsv4tsrsZ2XyOdphfUCK7ji1tPjK+p+EuU9mBWZ9iar7Hc33bhBlQAcwA/e7nua4WcY8G4zAlvCAd43mPvTcGTk1VDta4vDaiZiO2tEGUP5/X0/v1pGtY1yRGuo08hrR3h/xNZYiTt1++/8AtU5RoeEiRxYZGABjy6afzrTBcYa0VdSykHRlOoOsVpxa4SndgIJ6+ZjeguGxMT1B6Hy1kedcl6HbvsvflHnhcSBbukLdjQ7C55js/wDD9OwbEO/rXzRYxpWMvQA9oPQg99KsHlj8S7tuFvTdTuf8wf8AUfmPrv3FaYZvEjLPD5iWbjjMKJ1nXsOprpZXKAAIj7VC4Zxy1iRmttmGnqOwI3Gx8jGk0Tc9qumnsztUbA161aLNYDOv+3604DhesykDqPuNqrD8VOGDJbxOVgy/s2KmInVc3SM2bodWHerLumB6HfePWoOOwFvEWWt3AGF1NQRIkbHXtAPtU5RtDKR89Ph8QT86tbHT4hU67iSTG9dP8AxXMRISB84YH/tAOug0NELxWw5QWrdu8pIZPgMxBmCVuKT4fMxpG1dVe9JAwthupfMw13PzsYmsLbNCFwkMSfiusk+HK2mu3y9KyptzmjFqSps29DGlpGH1gz9aym/F+QKFK14vmER2MfpRzh1vNh3NoKrWWDOQxNxrbaTDSuVGGp38Y078U4FETcTXXNqVA8ysn6fapWG4apRgiwTJYg5gQJ0H5kkMQZBB0q0pRolFSskcK4mLbI9pZdgvid1ebgic2cAi0fmAUyG1B0EM3EOasVcuZbaMlwwztaIsIYAUH4nidvCAJnt2FK9ng4+aGU6kkwFUrqQRGnadta7YRmQ9VI7aVmlJF4qxzscd4hn/AGwwz2woOYG5KakGbgBcEaEs6lex3rjaTDYt3E5L4lSNMwKyDIXw3R/ENYih+C4iGEPoRsR/elD+P8LfN8e2ZIEsV3BAEN32AHtU5NSGjGgliOBYi2C51ynS4sldOjaSjf6gJ77T2/4t8QWywKXbTKbd1JGVtYBGxB8Xh0OpI6zE5a/Eh7ZC3ydP+Yujgdcw2YU7XcHaxa/EtlJYfOgEGejJsfQ1JqUXod77K2xvFGscQa8tuEuMWgT4pGZ0UnoDI120ncVY951xGGIBkMsTvpoVb2MH2oRxrl25aWQvxbflqR9s2muvQde8Pl/i/wANspMox6xoTuD5b/3MF5Ofjf8AsHGtog8JtAXwj5dMyuCEB0kqQGBEEx0jz61Lx/CGSSVVgNSBrGsSF3n+HTX2o3juChpJEssaR8y9D3kRH9ijWD4blUESybRPiAkgASfGsdDr/JefJlL4qxK4Bwu38S1etwEskyuuVmMsia7eLxkdQvSRDmnMuKJMXQPLKse2k0P5o4UMLhEe3JX4jFiddG0T2AAHqT3pTtc2IOtaoSbWwKMZK0h3xXNuMEj9m2nYg+u9KuMBeGVVtuT4iNmEyfCdA3zeLsfKazBcwLcYwZABmhr42AT5mudhUYjfyrjbNu8Lt8tmWYA8QLtMsdNIBgevSNXG9zphiIIc+WT+tUvgOJNPk0j6a0VvcX29KMZuK4onLFGTtjlxLmixcfK2GS5a/dcJqdYJBUgdKq69yHYW67FnKliVSYKqSSozDVoECaKniWpO4gj9DXDG44EooPiyk/TanU5COETtgOR8Kys1q7ds3kE5C+ZXA6qSOnUH12mPGDJBmekxr9B/Khl7i+QkgxBEH1E/zrna4wCd6aS5xvyJH8Eq8E7G3ZUlo9v5UuHEKxORtROnX/eiFy4bhgQwO4n7+dAMfgSDpbI31B13iYpIRRaUglZxUfOOm9T8HfEyDvv/AH7Cl+xnUftNVOwJgjXc1OsOJGVtv6f3pRlGjoyG/hPHXs3Fu2yM2oIPysNMytHQiPQwelXFwrjIvIpAIzgFT+8rAECTpmEwfMVQKtktgn+KB5mP6VYH4Z8aN2xftuZ+AwZPJGBJE9swc+49ji9E8y8lqNfOkKft/Wh+M40EJEN10j+9POvMHjlKkkxpqTtpp9f9q2xVpbZ2kGfMgnUn3P3Na7MgEXjN1pyiFHrr5R/f12OW7JCQIYpA9YAn++9Qs9t4ykGOg6EfvA9R2Peplu9JJJI21/vWKDCio/xLK2cQr/Aa58ZdGW6EKsvhMDKSdMppX4dxnMWDC4Mogy91fYlTlB0MEDWra/EPgC3rDMVBNrxrChyB+cAakyIOmsgVT3ELbgE5riaQAFZreU76aaSJ209azzSstFujXwflYR0/bAfqk1leLj8OwBL2ZgTKmZAjWUmsqdfkxrM4nwW7hrihLtm4bugtpKnrLMrEhfr02qVh8RbHjFsoYyttEjoZjWf1orhuHOlu9cZRmCEoTDOzwRuddNI6UHGBuIqBZN0XQGAXN4tYIH5pknzgd6HJdPs7idL3EEuGDKMdDnJAM9M3ymdPoKi37+VsuaSOhENHcaQfbSKd+X+WDcAu4gr4wSYHicNpB/LOv5Z1FBuaVs28R8G0rWwgAjxqXYiTLaTpH0Pel1Yf0A1q5cJ8KM3mIgfTWfaj/CMDevMoQNYCCbty5AHlkBAn01/QHry/g7NwQwkk+Fpg+YMa5vr+kyuNYMYZVuKt025HjS8RlPZ0dWjXYzB8jUW09FNgjjvLVi6wOHLKQDma6QguNO4EDKT55RtoN6AYHG4rBXf2bNbbqCPCw9NiPMU/8LxOGuj/APsMZ/LcyIdd/EBr7GueN5HDtmUSp85PqDG/qTSrJWmOjbgn4j27pVL6/BckAn/lt0O/ynXY6edOnE+B4e4ksqsXHzrAYj/Wvze8/wA6S1/D+w6wLtwOOjKrAeXTT+xU3C8nY/DAf4e6l23v8Mlgp/6WACnzDA0jlHwdRwsl7L5TczW/lBY6rJ8IOny7ag6HtsWLBYwi58MgBGWZ20PY7ex2PbpGwyW3Bt4i01u6wPhcbjqUbZ18x9qh22uITaY5iJNpz+dPz22/jGjDvHkZnbuxtdDxh+GW7ln4bANadflOuhHfzBFVjzJ+DNxXL4UpcTfI7FWHWM2zAecVY/K2MFywp6r4SB3AEE9prlzhxX4OHIkZ7pyL2iJdvQKD9RWuEqWjO7Uiinu4tLcJhyqb+AT0mT1211oL/wAeMwZq1sTeU2whCvmgHcqfdtTvtO9B7nLNq4NFRekgBRHr7ffvs8cq/wCSHd+BMs8xARGyg+5NQr3MTkyBThxPAYbIlu1bSds2Ub9TtqAPvv0rReBKlqx8Owt1rnxQTAYiNn1kAAsomDETBJFOpxvo5tikOYWykda1tcTuZSx3bSZ2WIOnv96sK5ymgw6i5kt7ahWOp/MZhSfY+tB+YMUt7D2rGEt5pLS2UABZA37ll3n8u2tVUl6JXb0It/ipaZneY/SfapHCbJuOM0he5kAntMRRbDchvIN1gNdl3+9NNpUtW8gAygbdO9M8keogUHdsD4vB2LaS4XNsMhYRp3BpfTHzK282dtBrp6a0Q43jU2MhNxGpjYgeX6UDW6E8a6EzlB1IG2Y/yoxjo5yCT8AI8ZuAsILTtPafKu1hjMfEBgagDQd5oDdxedvGWImT/MxUzC8QVRA0HkAPqetdKLoMZIPJJie360x/h1jCt/ErmhXsrMdxcI++YjqdaRr3HhB01pm/DInLiL7ECcltdYkkliNv9OnnQhBrbBlmnpFw4VgVIYTkYMNBoykMN/QH2oo2KZrGplx23Osz7UtYdmZu4A1EwCW2/X9aXuM8p4m7rbxtwD5jbdmKKTJ0jprAkEgddqpZFIasRjrTMf2q27o0DBgCP4WH5l8jqPKieF4iRCOII2MTPc+dI3D+VjbCi7eNwKPlCqq5ttQPEfr9dqdwA9q2SNkWTO+gB9NRQTsLRKJDSukMPUenp5VQPM2fC4y7ZzsBbbwFX/aBCAwDA/NAIBMSYnWr4S1Ow071Un4t8NVsZbuhS3xbQzRnHjRmSZXScuXcGuaVbOTYvW+KNA/9xePvb/ms1lDv+BWzqTc17hv52ays/GP8RW2GubeM3BbQIrBb2vxNcuX9xYG8b+Xroa4tlv4UOMi5lVrRDAF31LIxaBAbIAPMwelcMHft38FaQgPbyhYnKcymM2khTpOvep3AeG2vhJYukPl2WYGUhkYgA6mCSSZ1IiIAE20l1tMerBPKHNTYa7duXnN4sCGtxdN22VJyk+HIoGojNsdhRuzxhLmWZv3cQCz5lBW3b0yIp+VQsRE7nckCa8bBEYoo5uG6LjIwkIWG3zmYZhMyOo32p0drGFsqXY2LbdNfiuY1AiTPQkaDYEb1TJFNqvJOLZyxSpYJFpnNxtlFwIDB2nQ3CNdNhBkg6VGxPOeKcXMjhrKjK8IkldpuW2zGD1Oo8xWmD52wi3RlsBAzKoMKGykgMztJOxMAHYatQ/iWERWvB7cF3c2nkoc2YwQdip2M7HtrScKdNFYyBTcRuLqsR2if16VonH8SnyXbiDfwMV//AFIqdy5wkYg3Q7ZDats5kdmUQRv1+saVA4nw5kg5WUGYJ1UkTIBqiUVKqObbVhbhv4g4223+ezAdLgFz7sJ+9FrP4645DBSw4/03B+lylbBcMy4Z7zay/wAO2POMzt7Lt5+1DBwi43igAHaTqfpVFDHbtEpSl4LEvfjI+JUpdw6RuClwgg7yA+obsQRUmxzi122EOYOCGtMy5czLqFJHhzGIkaNJEA717w/lK/eJ+GuYLGYiYE7ax70+cqcv4zC51lWS4ADbIDKfWdtzt/5zZseJbj2Uxyl0x65M5jtq5zkqt9PiJuQDrmED8w1X2rpzFdGIuhyDCrltie8lm8mPhHXYb0G4RwRbStADsTJ7AnoD369P51wv8dCMBo5B2Akz29dd/Osq9Io1uyTxO6lpFzbk6DqT+6I+lLnE+YF+Qaj8wHtCiNz5efnrA5i4uzuoHzGfQEnU+wET/tUXgdhGcOYbWVEjN/qjcgtHrp3NOoUuTDfg78QuFELxlZiAJ0yrPbvufoKKcFxJGHuZ7ZzM/gkQyqVUTO/5RWuAuW8Q73d1snLbnaRGZ/rt70G4/wAeyghD4u429qrCLrrYeKfbCvGOOA2lTEMCF1gFxMbSM2umkbeVDV53sW1yqnoBCgUh4jEsxliSfOuM1rWC/wDJkXkS1FDZieebjT4V+/19a78Je7jXFm1ALfMzTlUAGWMAmP1JApZ4Xg1u3VR3FtWMFyJAHoN6tvkhMPZCJbCkss59CS2aDPnHSi4Rj0LbldgFfwkxF14bFWtNPlc/QaUZH4RYe1ZuK9w3bxUhXaUto24YKsmPMk6Ham/DYnLcBEaf+P60RxZR1k6AzMzp39omjyZA+YcdhWtXGRhBUkEdiDBE1zVqt3j3LtnH4WzetZTdtoqNAAzhQAQ2xzLEg/bUQu3fwwVwGs4hTp8pRlPvqYqnNeThDerZ5X4f/hsLaQuMxctdCw0M+XKpI0BCgHfXpQ3D/h9hcOpe+7Xiilmgi3bEToSTJPSJBPbpR7l50xOtssri2TK22aXX5GAiAyy8OwCiIOwoN3pAHLhIDEjaZLSdRGkabb7nuO9dXddi4Uz0JGaOncjX7SdjS/w/iXwvio5YXfCSXy5imuViVABAIOnkJnSOrXcxykFsviAYGcoHQHqZ9d+tJdhCbqx0YDyOokeR6Hyohw/FqqLb/dEDWZ9+9CbxuW8oWbqsASG0j3J0P1qOvE11Wfh3R0eRPkG1H3oLQ1h58YRI1gnrA1PlSZzvjQr2ipgg3ANYJ0tEx5zRfF4q4fzKpGh10PY6dKVebcR8S/btSFUWh4/AYcli0lvlkAGRGtLLoMewLe4iWYlnEneXIP0mvK6WOF4dllrygmZDMs7+UisqP4R7Zx5G4Y5sO0ALmlSSZfSGiNNCvXefKpePtWruGe6CDlnKw3BVspT0Jj7Gp3AEVMNaykElGLEbTqY9V28iDQngVixZe/hHcxcCFQdQGMg2/wDUQVIPUR1oN3JsKVaFjHcXa3fS6qqXFtQM2ozKuQPH7wAU+tC8ZevXnz3CzMRu3bpE7L5DSrG5e4X/AIY3L9xM/wAMMqgECV3LKdYJgAf70i4ziv8AiLrOyhSxmBMAbACTOgrVjmn0iUkb8KLIYS2j3GjKz+LJvOVD4cx08TAx2ptwnLbYlStwHO6jKWzD4KeIgwYnMVIUGARB0oJw/j+ICizglS0W3Zf81yBOtxjvpsAOwpx5UwLYLDXTiLgJ/wAwjcg+FcoIkuScvuuk6zLLKt+f3GihGtYt7eKy3LeVl8LgTrA0kdicp7aA053cKUwdpHGYtq4OssczMPWWgGOnpXJ+WbvELnxzlRZX4RedUHyggA+A9z3MVNxOKZryEmBZzHXpe/5eY7BVufDk9/Q1GclKq/7LQ/MA8YwCqy2LSk/CAXKJJN12DXNBrvCgdlpz4dyVZtWE/wAQGuYi6SFQMVVQPmnLqQsiTMSQBvJ78scEGEJ+KBdu3GGq+IBQNlJHWRJ038qIvij8ckrGVQGPhO8kIuvnJ8z6mpfbyVIHGnbIti4tpvhKqoi/NlAGb+FY2G22p+teXsbJyqMq6AqNIBIMT3Ov8prGv21+JeuEwu07FpMD/f7UrHmRrjE29uh19oB1O307UKGsZeO8ZS2oRNzJaNws7HzJj6UlXeJFjoI01IX5vM67aHzPsI04pfcySZZ9dJ2nf09u9D7OIyjYH+I6QdYJE/2PTWkcdbF5Wcr6eIKCc9zSIkhOsRpqJ7bfRn40/wDgcGLa6XsSCB0yL+du+xAE99KDcoWUfGtcutCWFNx2O2hnMewEbDsBUXE8SbiWNZyGCbCBPw7QOgifmJMnXdu1NKNvfS2wp0DcHxU27b2Q2p106d9fT++wq/eY7irBu8m4a4SbVu4r5TGZyVmNCwAJPnqN/ahn/o7FopU4QlfI5h6jxEg+YqkM+N7X7itySoTLODZyABJJgCmfl7g+HTMcVvsoBJjqTCAkk6AaEamdoOtrh9yxJ+BcUnqyuIHacu1RrOPyEmJJjdjIiYA7aE1d5L6ES8gzDuoubAgHUbyNiPSKa7PDLdvxC+1hoLISGyMsGAo+aTtKZv8ATUHC8Rshs2QKx3MfeRr9N61xHD7N1mcXfhltTGSPUjwn11ruVsKVFmcI4obtoXbikM2QkgjKToGYEgEzJMR+8JkZamNxcScp3HUf/IVSacQu2mi3c+WQCukjyzdD29PKjGH5pfKue74pIYHOpI7ZjmQg7jQEHy1pJRn4FXHyWALq2kKoUTMxZjmgkmJyr006/eq24lxk2sbcKszWi8FQcoZNiBHykiYPvUrGYywyhsqqJ1zMSx9guX7+nelbiNxDcYpME6aR0o4YO7YcjVaJeOxbFv8AMLrMqWM+QMGYMAA9ZHXcsnK3PYwiEZDJ6j7Lr0GsDzpIFwgeX1H3r34prQ42Rssgc8Kzm7ezIWAyDJKlRIBnMDMljImNOtMXB+KW7ltrzEkE+B9ig7a7EN3389zTdviDAZQTlOpX8s94Ok+e9S+Gcbu2Wm25Q79CJ2+UyJ896VwOst5+KuAR8Q3ewbRhO0EamY0GUdda4tfvFSTqeoMLl82YtBXqInpvsa4fmi8f3VIMgoMuveIy/QVYfIvDRisMLt03LhYujKzErA0kAzrB6aaDTSlcTrBjcYCI4tlnLaZiNBJMwDvv/wCaE46yfC05wdwIV07GIyso/hOmm01L4jhDZvG0+aUaQQQM4I3KbHQ9PaoLhw2YZXUztvqOoGv61mct0y6jqyOS/wC+o8vhz95r2pB4ex2Vo9/6VlHkgUxit3hbtCEkT4V01JJEMfMnX9a05F5Uzm5dvuDduGRpMZgHnUfmnUCNBodxWVlQk3GLopVsPX8PlzIYDKYgbRoQJ6gz9/pUXM3C/gXSFEK8svkJ1Ht+kVlZVfjvZLIE+SsCAzXS5DWhmAABkGRudJ1H1HnTDyxjFxXECLh/ZWUKquozOxCTpqIkwdxlB3msrKae5TfpDrSSLMu4YZZiCoCmIE6dgIg0Js8ORMXbugADEK+ZY/5qQS/kWDASOq+dZWV592iiGIW4UH8zN9u0+3970B4rikUEL3Op3J2ny6msrKda6OEjmBmxFxLEwAMzDYAbKAOumvvU21w1Boo8CQCTuTuQY6d6ysqzOoU8fiTcdyDAM+rdz5COn9iBevaFjsNvOY19SSPT21ysrTFaIs543GGxhBaB8eJi7cP/ANof5Nv3ILn/AKR0NFeRrjlGWzbUnMM7uxHfKoUawBPXrWVldnS+ls6DfOixuGJiVjwWwIkkzvvp4+np/Sj2Zo1H01+gJr2sryMaTRpYG4njWj4awsmBpLEnoFnKT6so89zVcczcPLXQF1ctDMzGeukABVAIOgB/1Ga9rK3YVTIyBXE+FpZQE3ZYjRQp1PrtG9CRfrKytkFa2Tk9nRLk7gEf31GtbfAUgwSD1B1H2H9a8rKYHZGMoYIBB6aEEaiY/s1GvWwNqysqsRGaBa9y1lZTCmhWsArKyicbrcI60+8gfiRdw2XDmyly2WJJBKuJ1JB1UxG0VlZST/xbGj2NXGsbhsV+2tlgyK1t1YQwLfKCV00MnQnfp0V8U4ddGYAdASGPkWIJInzjyO9ZWVie2mXSITNZ/wDpr03e7P8A8SB9BWVlZVKFs//Z"/>
          <p:cNvSpPr>
            <a:spLocks noChangeAspect="1" noChangeArrowheads="1"/>
          </p:cNvSpPr>
          <p:nvPr/>
        </p:nvSpPr>
        <p:spPr bwMode="auto">
          <a:xfrm>
            <a:off x="520700" y="-385763"/>
            <a:ext cx="2619375" cy="1743076"/>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8" name="AutoShape 10" descr="data:image/jpeg;base64,/9j/4AAQSkZJRgABAQAAAQABAAD/2wCEAAkGBhMSERUUExQWFBUUGBkZGBgYGBcYGBgXHRwYGBcWGhgYHSYeGhkjHBoYIC8gIycpLCwsGh8xNTAqNSYrLCkBCQoKDgwOGg8PGiwkHyQpLCkvLCksLCwsLCwpLCksLCwsKSksKSwsLCwsLCksLCwpKSksLCkpLCksLCwsLCwsLP/AABEIALcBEwMBIgACEQEDEQH/xAAcAAACAgMBAQAAAAAAAAAAAAAFBgQHAAIDAQj/xABEEAACAQIEBAQEAwYEBQMEAwABAhEAAwQSITEFBkFRImFxgRMykaEHQrEjUmLB0fAUM3LhFUOCkvEWJKJTY5OyCDRE/8QAGgEAAwEBAQEAAAAAAAAAAAAAAQIDBAAFBv/EACsRAAICAgICAgAFBAMAAAAAAAABAhEDIRIxQVEEEyJhcaHwFCMysUKBkf/aAAwDAQACEQMRAD8AqwLWFakvbiuJWvQMhpFZFb5a8ijQDWKyK2isiicaxWRW0VgFcceRWRW0V6BXHWagV0SzM+Vb4e1LAdyKtjlLgFu3aIdQ2bckfSknLiMlZWN/g15LasyEKwkf30qJ8Bux+lW1zfibdsKDHj0jy/pSTj+OKPAo8HlAmljNtdHNJADEYG4gGZSAdq4USxmPzSFnKVA1371Ay1VfmKaAVtXuWtgtE48VoqXw/hl7E3Mlm211+yiYHcnZR5mBTRyf+HzYiLt8m3ZOqgaPcHl+6n8W56fvVanD8JasWxbsottBrlXQT3J3Y+ZJPnWbJnUdLsrHG32V3wr8GrzCcReSz/Cg+K3uZVR7FqbMB+FmAtr4ke83e47D6LbygfemP4xrw36zSzSfksoRQNXkzAKIGEse6Bj9Xk1pc5UwR/8A8mH/APxJ+oFE/j1o16aTm/YaQr8Q5CwTbWFQGZKM6kHpAzR9qUOPfh7kBbDsW/geJ9mEAnyIHrVm33oTjTINGOWUfIHBMpZrZBgiCOh3HlXmWmLmzAgXM4HzaH16H6fpQfC4JrhAUTJA9zXowkpR5GWUadHNHgVJGMIWBvR+zyFciWYeQHX3rrjeV0tqWKkgDoYA9T1oOcbOpiawqVgeFXLvyCfPp9aM8uctG+5Lg/DH/wAj0Apws8JSwuUaAfWhPIo6RyjZXHEeHi1CnVv0qCRRrmSDiGI8qFZapHaFfZxy1ldctZTUGzhXhFNPF+W8xL2Rvuv8xQx+XbwUsVgD+9KkpphoEFazLXUrXmWnAc8tZlrplrMtEBzisy10y1kVxxplrZErbLXoFdRww4LgyW3BuERAOU6MDodqsHEcftWrMjXTQDc+VVonEwxGca6CfIeda4nidySCZB6dAKi4OT2MpUS+Z8UbrB4y91kyO1L8VJN8nfWuWWrRjSoWzmFrYJXRbc+dP/KfISXUD3wddlkj3P8AShKSh2FJsQkwbkSFYjuASPrTJynysXu5r6EW0AYKwjOegIO66EnvoNiauTCcORVChVCgQBAj0oDzXhWQreX5QMrgfl1JVvQyQe2nesmTO+LpFY41eyTbv13W+KXbXEdKi8R41lUmYAEk9h38q8/kaqGa9xRR1ofe5iUdQB57VXGK5juXpyEoo67sR31+X9fShl5lnxtLDQ5pYjy1mpvJsvHD7LQTmi0xj4iT2zr/AFqWOIVTuLwwiDr9xUXD8XuWYNtyjA7D5W8mXY/r500JchJw4l3DFzUfGmVO38qT+WObxiFhoW4vzL3/AIlnp9xTC+Jkb1TokLnMiTbbyg/epPJWBBQyNZJqHx65oRRHli2UtrpBaTPl0rXhf9t/qQyf5Ia8OQN62xeGS4pV9QenT3HWorMgiTJr1+KLECgccr91LQhRFAuIY1rmi0WuW1AzNrUPDOgbNpRXsDOKckKQHZsxOp2iaH8R5RtrJmJ89PpRzFceGy+goBzfxc2EtlyCzH5Nfl6+LvtTfY1uwcUwBd4UZOUrHnM1lAbuMDMWCIJMxDafevaH3yG+tDV/6iCtsdPOjNjmRLtuCPUGJFK3FtWmFH+moKyK0LEmiPJjHi+XUcFrZC/zoFjOHtbOsGt7ePcaSa8xF7PBO9UjGS7A2RMtZlrrlrMlUFOWWvctdMlbBK4445a9y1OwnC7l0kW7buQJIRWYgbScoMCY1rbG8IvWTF21ctk7Z0ZZ9MwE+1DkroIPC1tFdPh16Eogs1t2STA60/8ACvwvJytdeQRqqiCD61nIvJyuov3oI0KLv/1H+lPinISQ1ZcuWnUSsIatixgfw7awxYAFCfCWILx300HWmHD2ygiIiilri86GO0VoMUjDUTFZnJvsqlRAbiUHeudzjIggwQQQQdQQdCPSuGOsAkbQT+kf1FD8fhQux0pE7DQKx9j4ZlNbZ+qeR8ux+vmE5iObDXR/D/Q0fu34G9AuLWQLT5SApUyp2E6aH+VRlCtorGXhidaYwEBAL6AD5jOmvYa0cxnKmIuGbZRioBJ0BG3Q7j0+lcF4OcLbR7a/FvM2u527AA69ZP26nMDhcReJuXroUE62gikkCNS24MCBG3asUpbtHpRhqmRLXKxYQ9xwwGpNu2o+g1+9LXMfCPggHMGBgHSD5SJP2p6v4rLmUEshnISfEvdGO5jo3Ub67p3F1N5Semv20A/n7muhN8g5ILjQu4e2ytmVirdCD/c03cucfuPo56dtaX0t5V21GhmJ8h+hrtwS+YBmtd2YJRUUhuOHN5jBHh11666D9fpU+ziXQQdB36UFw13eTE9aJf8AEreTKZPrXo48TjCmjDKacjtcxjHrWgxUbmhVzEQfBoK5m8etUWET7Cbi+OPssxXFeKabVEFsk9yakrwp+0epqzhFITk2dcJjJf8AmelFHvpcEMFaJiQDE+tQbPBwRBbxfYUSt8IRBqdPM61nyKPgrHkA73K1p2LG48nsQB7ACAKyij3bYMfyNZUuA/ITcxryK6BK9yVvM9nPLWwWt8lbBKIDnlrMlF7HC2Ww18r4TKqT1mUJHvI9j5UPyUkMim2l40NKLilfk5BKYeGcnvftJcS7al2y5WLDLrAJMH6ffpQQJTXy2CbYRZXd7jRPhDEIq+ZIP3PQVn+XkljhcfZf4uOOSTUvRZPKvL2Gw9hjYEsUC3HMlmYb7mAJJIAHUUYxnDbd9TbuoHS4glTsSpke4nelzk/jLXb922csfDBgdCpCz7z9aaXJAJ7Jl9D9PSvF+xuXP+aZvnj4/hKZ4/8Ah5dTFi3h1z27oL2yT8qiMyux2KlgJ65l3JNLdlRauEXEDZSQVJ0nbpvV68xXxatZtQtlVzH/AFFVA/mTNUxxXDzdZhqrMSK9T4/yXOShP1+5jy/HShzj7GDAc1W1RURfhgaRJ/nXe9xwxoaSzaip2E4k1sQFU+o1rRPB5iZ45PYeHGWB6ipT82ZYDEn01NKmLxTvBJ07DSD6US4Dhsn/ALlhm+HmKLuS6gHOeyJmUyfzZR3qcsahHlL+MdScnSGHmDmFLNz4SyzoFB01LnVhHTUgR5Uv3eai+4IHka48Ow7N8bEOZ+EpMnreuStof9xL+Qt+lCvhVWGGKVMSWR3YQxPFu2tQMViTc30Hb+dYEr0W6osUYiObZGxOOvHIq6MRAb8ogkFvaD9aI4flFGUOb153O5hI36SDA9/Ko/w2tkC8ciE50kQTPhYKCZMwp7ee9HU40qLBlZGnfoQTOgHXb67185m/tTcYn0OGX2QTZpgsDkGRna5AOrRMQQdQBOk0D4kAERYgtE+sz+jD6V1ucwRopJ2k7noJk7mKFcSxZuMIEdAPbKPeIqKTbsq2qMxN05CgAOe2x1CzopIgkSDqNusjTcc+E4LKsHy2+3l3rrw/ly7jsZbw1r8gJdiJVQIljH8RAgblooynBWsM9tiCUZlMd1JB/SvW+HC6Z5Xy57aOAsxXpt1NFis+DXsnlkL4VG+EJbC6gZupOvtrUD4NelKSceSoMXROvJZTbc9v60PvXyTodK9yV58KhHGl2Fz9GW8Wyg960fFMa9uQASelQzjtYKMJMDQ9tz+7XOMV2C2QLvHUViGDAg6+Fv6VlSL1qyzElFYnrmXX71lDfsbXokf+nsR/9F/+2umJ5YxNtA72nCnrE/WNqsi5xhY1yma0scZAO4FZ/vfor9aKqFupGCwfxLiJIXOwWTpEmJ1qw+K8Js4gEwqsfzAa/wApqRwvl/C2goyi47dWAOu+x29qaXyI8bFWN2BOdrItWLVtRAJgDsqAQPqRSX8OrL5p4OuIKftchRTAyyDmI10P8NKT8tXB+6fepfClGOJW97Y/yE3MBhKO8CvMq5UHiZwv1+UHyktUG5gypg1K4diTadSozQQSBBM6gbnYSZ/21r8uP2Yml+p3xp8MibLN5Xe2j5EQKWVgSOpWNT3kRr1IppGv2NVNwDjrJi7NwmEdjbdToFD6hyxgaFV20idSdrZsRHp/4r5+nR6eauVoh8YwKXbbo4lXygjuNjPlE1TGL4eQCjQGtsVbT5YOUn06+lXu1ufrSLi0UYm5bYLF3x6qpMkkDUnsIpuTjJSOxVJOL8oR14b/AIdwLoUzqNmEbbd6buXuTDiE+I4FtCZAiSQdZ8t6XOO8P+G+klY07DyEE6UQ4Z+IVyx4GZFUDTMSOmpEKQa9TLmvGpryY8WC5uHkZeI8g4ePEpMR4g0H0gCuLcJtJhzh1WEeAxH+YQGDxmPSfLqaBcT/ABQRhAuhupiYnpQJvxHytMZ42EwB/WvOnnk+mz0ofGVbSGnG8qq9oIjG2qsWiAQzkAZm21CiB6t3NBm5IaYF1R3kN7mB0rhh/wAUAQFZdT5bGimF5ztXNeo0HnTR+ZlhpP8A9En8OD7QJ4lyo9r5HW6Ik5ZBHbwnU+1SuVraWleRmZtTpOgBkDpAgjtPWp+I4gGywdmA/wCnrH2qDZxQYKzTBzao2U6EEEdCYO5FWfzpSjUjP/RpO4mvGv2tyUDfE2Rui5SYgwcoEySI26xrW93irXHzMCTOodjM9QcxknTU1fvK2Dwr2mTM103AAxuMSzEagDosawoA95mqv5z5DxFjGNkttctXIZXA8MxqpMwCI6nWdKg4prkVhKSlxFVVYnXSPeR300HpFGeDcvvcKsVMsYRR8zMdBHYef3A1r1OXbgYBwoEg7z7Va3LWCtYQi9inW3cdQLaMQGCnQsE3k7baAHaTUYpzdI0zkoRthTlflMYGwVQL8a6BncbDeAD+4kkjuxJ6mp55QwhBBsqSxksZzE9TmmfPSt8Hh79xjda61tW+W1kQgKNi0jNmO5gjoOlS7eDfPme5KjZVXIPVjJLekgeVejG49HmS/Ftg3C8m4RDIsq0aeIs4+jkj7VKHA8PJX4Fo6Sf2duOoA29aKKteBdT507k/YvFehI45+HaMM2H8DT8hPhPod1P1HpSYeGG25W6pDL/yzuT0/wCnz69KuhTJPlp77/0oFzLwcYm3Ib4bL8jgCdJJn95D29xGhqkc8kqZOWJN2irXwRJbVZUSwBEgelC04jaZWKtIXfv6waB8y/HTFOrhkurKNlmDprGkwRB6gig9zDXEEurLO06TXf1ckK8KD2K4pYKtvMTqPmbodOtDMZxfOAevXttH1oZcudo2riXnrUZZ5yCsaQds8aygDLt5VlCF8zXlD7p+wfWh9u2nGzzXlu1dPX71tesn51fTrodD2Pkf9u0zuG8LbEW7htkfEtAMUB+e31YD94HoNDOgBiXjJNWUaadGmGd1IMkx0Ike46imbh3MNsRmwltmBnMGZfSBrrt1pPSf3x9ZozwXDZrhliVA7dSQJPlGbbrFDI6i2dDbSGDjHHLTnS2gYj5pLaakQJy+c769wajYPiWGQTfsi5OngJRh5wCFP2oNjra2bkKuwHnBOtQrl0sdab4+NyimLlnUmkWTwTjnDlypaX4TRMshzGASQz65jE9T1iuHNPCsPipZTbS6FLF+jAaAGNCCGGu+3QVX6LBkaQdx37iNRTzwXGrcs2VKiUZidBGaSe22qtG3ijpFD5EZY1ygxsUlLTQjX8ALBLEg22BVl0/ZsxiZ2yRPi3GnfR85A5yGMwwWcmIAKsHUjUHLnE6EmAYHXMOhgZxvg4a640Fq4pzCNIM5lgbz02j6UuXeUb1iHwd0nICHD6KywQhMAqLgGmYxIAkgiTlyK4Jx/ll4u3Ui0Mbx+xZOVrqG88KAGGaNxMDwiDMmB4h3FJfMGODYp/hNJtBVcqTAfXTv4QAPLy2pU/41fF0m7b+DdKgBkGSZJjRBlaJjtG+0lx5O5dt5WuPcJu3WzOSTPYCT5Vl4uTpmmNR2DOOYtnRGhiTEwGMd9Zn2IoTewAcFWXMD0Mn6dvarDxPCFOisdju0j70EvXbSaRrWrDmeFOLVoTJhWaSknQscu/hVaxd4/wCZbtL85VhImcoGYHUkewohxX8DbS2rhs4i6HtgtFxVKsAJjwwQfPX0qVaxsXJByAsQCCQQI02o1e4vdEgXWI2Ikn1GtTnmUnaVFFjnHXKyl8byviLUZWS6DPyN4hG4KNDCPSD0Jodee4h1BQ+ciauBksgGFXSOmsHeuGI4RZuSpQFZJaQY3BkDoToTEVJSfko20V7hubALeRw3mw3A6gf70XwnMguMuWEVdFTfqCWJG221duJfh5YJIts9o9pzLsSBrr0PWlrF8tYqw3hXOOjJ/Mbim4xfQvNoeuHcZykMDrBnfUCCNe++tGsFeQuSL15cwIYXLly/bIOsFGadCNCsEbg1X3LuCxFxvEptqDqWkE+i79OulN5w2gC6MojpqPPz1pG+LoauQ2cv8CHxDdEXmUgoubwqdPG5gTB2AEneB0dbGDUNmbxXNJYiP+0bAeWsT3qncFxe5h3VlaCNQRt6H67VaXLvM9vFJp4bgElD+q9x+nXpOnBKPSM2dSu2HK9rkBpOs1sraxWozGxNRcXjMqSNSTlUd2kgD6/oa64m7lH1/Sh+BXO+ePCkrbH2Z/U6gf70je6CTMNYyqFJn949yd/vXPF3lUgk6/Kq7kk9AB1j6Cpcdv7865DBrvGsRPWOo9KNaAVl+KnBicl+0FzHwXJUNoR4DDaTuPIkVU9vhN26JRVIJIPw8h075RrX0jxzg9u/Za24lLi5W7wRoRP5gYI8wKo3i/LJsu9u4Ed7UBcoZHPVWDZhIIg9ftWbJ+F2WiuSoUP+HXviZChnpIjbrG41qJjMM6MVYAERMFTHrBpuW5IDNYuFyNCWOnSMpOx71G4nw34kfsVzn95io9JUj9KWOTewPEq0LPxB1Jmso2nKOKcZlwqMDsRdJB9Dnr2n5x9/6E4sdcDhijjZ1fwOm8qeo66GDp69DRTh6Lg7qXZaAYO2qnddOukjvANVanOmKUghlkGQQon7b+81Ow3PGJdh8RFvK26lYMbmCpEHz6U8pNStdPsKhap9lm80cAtr/wC4tS1q8c0iIVm1iI0U9O23ahnCsfZtgk3bYVtJa5bXUTAEttqfpXXlvE4G9btWsSuIZS+W2LpZredzIAFkiW6AsNPKSSa5l/C/CXkBw5NvJIhDmUHQ/KZM6yRIOs+ssmdzi4eAxxKMr8i5irqXXLI6vMfIVfSP4Sa6YbDWzqxIPYR/Og+N5MfDnKFDQdXHiPrG4+le4PEHVHbOVO8kme0HUaHYe9HH87jHjXR0/jKTtMJ4opb30BkqWgSBEx367bVP4XiGtMCxhWGhnQkSV9J1E7aiYr3h/GEYpbCjKUK3A5BzHupI66yDGvcbe8PwM31tGCGHYEaggtHcbiNiJiivkfammd9XCqGa7luKVJ9CDHuKEcK4gLN17TSQ8I4GsGfCd9oJ9jPSoPBeKjLlUybehHl020jp7VL48Qqi5lPQNpO+i6dddPdajjyKLcJdBlBumjXmTglpL4MZwqzl0hS5I8JPUZGgecdaUuJ8yXsJiGTISpPhIOkeWtMXDOO27iXEciWXKjkgaj5YJOniLSx3ldR1C8e4xbIuJdQuCT+4TsCCASSDEHbvOlOmpvb2VSlj8G9nnVh4rjBBGgzBifZSYoU/OKk7ihmG4RYuKrlCAZ65SIJE6MR5SOvYxNncL/AvAtZQ3heFwiWAuRBOuWIOomPalUbdFnkUVYj4fmKypVmYEyTHtG1dU5lBJhpG8ee1MnFv/wCPtktOHxL2x0W4ouD/ALgVP1mq6xnJF20xi7bYBioP7QFobKCFCkwen+1I4RXbGjlUuhjw/FwQxmZFe2uZzm8Mwd/YClrD8DxoZVVQzOVULmTMSZhYJEnwn6VvcxV7BvF/DvbI6OGST5Tofaio+gNqxsv4tsrsZ2XyOdphfUCK7ji1tPjK+p+EuU9mBWZ9iar7Hc33bhBlQAcwA/e7nua4WcY8G4zAlvCAd43mPvTcGTk1VDta4vDaiZiO2tEGUP5/X0/v1pGtY1yRGuo08hrR3h/xNZYiTt1++/8AtU5RoeEiRxYZGABjy6afzrTBcYa0VdSykHRlOoOsVpxa4SndgIJ6+ZjeguGxMT1B6Hy1kedcl6HbvsvflHnhcSBbukLdjQ7C55js/wDD9OwbEO/rXzRYxpWMvQA9oPQg99KsHlj8S7tuFvTdTuf8wf8AUfmPrv3FaYZvEjLPD5iWbjjMKJ1nXsOprpZXKAAIj7VC4Zxy1iRmttmGnqOwI3Gx8jGk0Tc9qumnsztUbA161aLNYDOv+3604DhesykDqPuNqrD8VOGDJbxOVgy/s2KmInVc3SM2bodWHerLumB6HfePWoOOwFvEWWt3AGF1NQRIkbHXtAPtU5RtDKR89Ph8QT86tbHT4hU67iSTG9dP8AxXMRISB84YH/tAOug0NELxWw5QWrdu8pIZPgMxBmCVuKT4fMxpG1dVe9JAwthupfMw13PzsYmsLbNCFwkMSfiusk+HK2mu3y9KyptzmjFqSps29DGlpGH1gz9aym/F+QKFK14vmER2MfpRzh1vNh3NoKrWWDOQxNxrbaTDSuVGGp38Y078U4FETcTXXNqVA8ysn6fapWG4apRgiwTJYg5gQJ0H5kkMQZBB0q0pRolFSskcK4mLbI9pZdgvid1ebgic2cAi0fmAUyG1B0EM3EOasVcuZbaMlwwztaIsIYAUH4nidvCAJnt2FK9ng4+aGU6kkwFUrqQRGnadta7YRmQ9VI7aVmlJF4qxzscd4hn/AGwwz2woOYG5KakGbgBcEaEs6lex3rjaTDYt3E5L4lSNMwKyDIXw3R/ENYih+C4iGEPoRsR/elD+P8LfN8e2ZIEsV3BAEN32AHtU5NSGjGgliOBYi2C51ynS4sldOjaSjf6gJ77T2/4t8QWywKXbTKbd1JGVtYBGxB8Xh0OpI6zE5a/Eh7ZC3ydP+Yujgdcw2YU7XcHaxa/EtlJYfOgEGejJsfQ1JqUXod77K2xvFGscQa8tuEuMWgT4pGZ0UnoDI120ncVY951xGGIBkMsTvpoVb2MH2oRxrl25aWQvxbflqR9s2muvQde8Pl/i/wANspMox6xoTuD5b/3MF5Ofjf8AsHGtog8JtAXwj5dMyuCEB0kqQGBEEx0jz61Lx/CGSSVVgNSBrGsSF3n+HTX2o3juChpJEssaR8y9D3kRH9ijWD4blUESybRPiAkgASfGsdDr/JefJlL4qxK4Bwu38S1etwEskyuuVmMsia7eLxkdQvSRDmnMuKJMXQPLKse2k0P5o4UMLhEe3JX4jFiddG0T2AAHqT3pTtc2IOtaoSbWwKMZK0h3xXNuMEj9m2nYg+u9KuMBeGVVtuT4iNmEyfCdA3zeLsfKazBcwLcYwZABmhr42AT5mudhUYjfyrjbNu8Lt8tmWYA8QLtMsdNIBgevSNXG9zphiIIc+WT+tUvgOJNPk0j6a0VvcX29KMZuK4onLFGTtjlxLmixcfK2GS5a/dcJqdYJBUgdKq69yHYW67FnKliVSYKqSSozDVoECaKniWpO4gj9DXDG44EooPiyk/TanU5COETtgOR8Kys1q7ds3kE5C+ZXA6qSOnUH12mPGDJBmekxr9B/Khl7i+QkgxBEH1E/zrna4wCd6aS5xvyJH8Eq8E7G3ZUlo9v5UuHEKxORtROnX/eiFy4bhgQwO4n7+dAMfgSDpbI31B13iYpIRRaUglZxUfOOm9T8HfEyDvv/AH7Cl+xnUftNVOwJgjXc1OsOJGVtv6f3pRlGjoyG/hPHXs3Fu2yM2oIPysNMytHQiPQwelXFwrjIvIpAIzgFT+8rAECTpmEwfMVQKtktgn+KB5mP6VYH4Z8aN2xftuZ+AwZPJGBJE9swc+49ji9E8y8lqNfOkKft/Wh+M40EJEN10j+9POvMHjlKkkxpqTtpp9f9q2xVpbZ2kGfMgnUn3P3Na7MgEXjN1pyiFHrr5R/f12OW7JCQIYpA9YAn++9Qs9t4ykGOg6EfvA9R2Peplu9JJJI21/vWKDCio/xLK2cQr/Aa58ZdGW6EKsvhMDKSdMppX4dxnMWDC4Mogy91fYlTlB0MEDWra/EPgC3rDMVBNrxrChyB+cAakyIOmsgVT3ELbgE5riaQAFZreU76aaSJ209azzSstFujXwflYR0/bAfqk1leLj8OwBL2ZgTKmZAjWUmsqdfkxrM4nwW7hrihLtm4bugtpKnrLMrEhfr02qVh8RbHjFsoYyttEjoZjWf1orhuHOlu9cZRmCEoTDOzwRuddNI6UHGBuIqBZN0XQGAXN4tYIH5pknzgd6HJdPs7idL3EEuGDKMdDnJAM9M3ymdPoKi37+VsuaSOhENHcaQfbSKd+X+WDcAu4gr4wSYHicNpB/LOv5Z1FBuaVs28R8G0rWwgAjxqXYiTLaTpH0Pel1Yf0A1q5cJ8KM3mIgfTWfaj/CMDevMoQNYCCbty5AHlkBAn01/QHry/g7NwQwkk+Fpg+YMa5vr+kyuNYMYZVuKt025HjS8RlPZ0dWjXYzB8jUW09FNgjjvLVi6wOHLKQDma6QguNO4EDKT55RtoN6AYHG4rBXf2bNbbqCPCw9NiPMU/8LxOGuj/APsMZ/LcyIdd/EBr7GueN5HDtmUSp85PqDG/qTSrJWmOjbgn4j27pVL6/BckAn/lt0O/ynXY6edOnE+B4e4ksqsXHzrAYj/Wvze8/wA6S1/D+w6wLtwOOjKrAeXTT+xU3C8nY/DAf4e6l23v8Mlgp/6WACnzDA0jlHwdRwsl7L5TczW/lBY6rJ8IOny7ag6HtsWLBYwi58MgBGWZ20PY7ex2PbpGwyW3Bt4i01u6wPhcbjqUbZ18x9qh22uITaY5iJNpz+dPz22/jGjDvHkZnbuxtdDxh+GW7ln4bANadflOuhHfzBFVjzJ+DNxXL4UpcTfI7FWHWM2zAecVY/K2MFywp6r4SB3AEE9prlzhxX4OHIkZ7pyL2iJdvQKD9RWuEqWjO7Uiinu4tLcJhyqb+AT0mT1211oL/wAeMwZq1sTeU2whCvmgHcqfdtTvtO9B7nLNq4NFRekgBRHr7ffvs8cq/wCSHd+BMs8xARGyg+5NQr3MTkyBThxPAYbIlu1bSds2Ub9TtqAPvv0rReBKlqx8Owt1rnxQTAYiNn1kAAsomDETBJFOpxvo5tikOYWykda1tcTuZSx3bSZ2WIOnv96sK5ymgw6i5kt7ahWOp/MZhSfY+tB+YMUt7D2rGEt5pLS2UABZA37ll3n8u2tVUl6JXb0It/ipaZneY/SfapHCbJuOM0he5kAntMRRbDchvIN1gNdl3+9NNpUtW8gAygbdO9M8keogUHdsD4vB2LaS4XNsMhYRp3BpfTHzK282dtBrp6a0Q43jU2MhNxGpjYgeX6UDW6E8a6EzlB1IG2Y/yoxjo5yCT8AI8ZuAsILTtPafKu1hjMfEBgagDQd5oDdxedvGWImT/MxUzC8QVRA0HkAPqetdKLoMZIPJJie360x/h1jCt/ErmhXsrMdxcI++YjqdaRr3HhB01pm/DInLiL7ECcltdYkkliNv9OnnQhBrbBlmnpFw4VgVIYTkYMNBoykMN/QH2oo2KZrGplx23Osz7UtYdmZu4A1EwCW2/X9aXuM8p4m7rbxtwD5jbdmKKTJ0jprAkEgddqpZFIasRjrTMf2q27o0DBgCP4WH5l8jqPKieF4iRCOII2MTPc+dI3D+VjbCi7eNwKPlCqq5ttQPEfr9dqdwA9q2SNkWTO+gB9NRQTsLRKJDSukMPUenp5VQPM2fC4y7ZzsBbbwFX/aBCAwDA/NAIBMSYnWr4S1Ow071Un4t8NVsZbuhS3xbQzRnHjRmSZXScuXcGuaVbOTYvW+KNA/9xePvb/ms1lDv+BWzqTc17hv52ays/GP8RW2GubeM3BbQIrBb2vxNcuX9xYG8b+Xroa4tlv4UOMi5lVrRDAF31LIxaBAbIAPMwelcMHft38FaQgPbyhYnKcymM2khTpOvep3AeG2vhJYukPl2WYGUhkYgA6mCSSZ1IiIAE20l1tMerBPKHNTYa7duXnN4sCGtxdN22VJyk+HIoGojNsdhRuzxhLmWZv3cQCz5lBW3b0yIp+VQsRE7nckCa8bBEYoo5uG6LjIwkIWG3zmYZhMyOo32p0drGFsqXY2LbdNfiuY1AiTPQkaDYEb1TJFNqvJOLZyxSpYJFpnNxtlFwIDB2nQ3CNdNhBkg6VGxPOeKcXMjhrKjK8IkldpuW2zGD1Oo8xWmD52wi3RlsBAzKoMKGykgMztJOxMAHYatQ/iWERWvB7cF3c2nkoc2YwQdip2M7HtrScKdNFYyBTcRuLqsR2if16VonH8SnyXbiDfwMV//AFIqdy5wkYg3Q7ZDats5kdmUQRv1+saVA4nw5kg5WUGYJ1UkTIBqiUVKqObbVhbhv4g4223+ezAdLgFz7sJ+9FrP4645DBSw4/03B+lylbBcMy4Z7zay/wAO2POMzt7Lt5+1DBwi43igAHaTqfpVFDHbtEpSl4LEvfjI+JUpdw6RuClwgg7yA+obsQRUmxzi122EOYOCGtMy5czLqFJHhzGIkaNJEA717w/lK/eJ+GuYLGYiYE7ax70+cqcv4zC51lWS4ADbIDKfWdtzt/5zZseJbj2Uxyl0x65M5jtq5zkqt9PiJuQDrmED8w1X2rpzFdGIuhyDCrltie8lm8mPhHXYb0G4RwRbStADsTJ7AnoD369P51wv8dCMBo5B2Akz29dd/Osq9Io1uyTxO6lpFzbk6DqT+6I+lLnE+YF+Qaj8wHtCiNz5efnrA5i4uzuoHzGfQEnU+wET/tUXgdhGcOYbWVEjN/qjcgtHrp3NOoUuTDfg78QuFELxlZiAJ0yrPbvufoKKcFxJGHuZ7ZzM/gkQyqVUTO/5RWuAuW8Q73d1snLbnaRGZ/rt70G4/wAeyghD4u429qrCLrrYeKfbCvGOOA2lTEMCF1gFxMbSM2umkbeVDV53sW1yqnoBCgUh4jEsxliSfOuM1rWC/wDJkXkS1FDZieebjT4V+/19a78Je7jXFm1ALfMzTlUAGWMAmP1JApZ4Xg1u3VR3FtWMFyJAHoN6tvkhMPZCJbCkss59CS2aDPnHSi4Rj0LbldgFfwkxF14bFWtNPlc/QaUZH4RYe1ZuK9w3bxUhXaUto24YKsmPMk6Ham/DYnLcBEaf+P60RxZR1k6AzMzp39omjyZA+YcdhWtXGRhBUkEdiDBE1zVqt3j3LtnH4WzetZTdtoqNAAzhQAQ2xzLEg/bUQu3fwwVwGs4hTp8pRlPvqYqnNeThDerZ5X4f/hsLaQuMxctdCw0M+XKpI0BCgHfXpQ3D/h9hcOpe+7Xiilmgi3bEToSTJPSJBPbpR7l50xOtssri2TK22aXX5GAiAyy8OwCiIOwoN3pAHLhIDEjaZLSdRGkabb7nuO9dXddi4Uz0JGaOncjX7SdjS/w/iXwvio5YXfCSXy5imuViVABAIOnkJnSOrXcxykFsviAYGcoHQHqZ9d+tJdhCbqx0YDyOokeR6Hyohw/FqqLb/dEDWZ9+9CbxuW8oWbqsASG0j3J0P1qOvE11Wfh3R0eRPkG1H3oLQ1h58YRI1gnrA1PlSZzvjQr2ipgg3ANYJ0tEx5zRfF4q4fzKpGh10PY6dKVebcR8S/btSFUWh4/AYcli0lvlkAGRGtLLoMewLe4iWYlnEneXIP0mvK6WOF4dllrygmZDMs7+UisqP4R7Zx5G4Y5sO0ALmlSSZfSGiNNCvXefKpePtWruGe6CDlnKw3BVspT0Jj7Gp3AEVMNaykElGLEbTqY9V28iDQngVixZe/hHcxcCFQdQGMg2/wDUQVIPUR1oN3JsKVaFjHcXa3fS6qqXFtQM2ozKuQPH7wAU+tC8ZevXnz3CzMRu3bpE7L5DSrG5e4X/AIY3L9xM/wAMMqgECV3LKdYJgAf70i4ziv8AiLrOyhSxmBMAbACTOgrVjmn0iUkb8KLIYS2j3GjKz+LJvOVD4cx08TAx2ptwnLbYlStwHO6jKWzD4KeIgwYnMVIUGARB0oJw/j+ICizglS0W3Zf81yBOtxjvpsAOwpx5UwLYLDXTiLgJ/wAwjcg+FcoIkuScvuuk6zLLKt+f3GihGtYt7eKy3LeVl8LgTrA0kdicp7aA053cKUwdpHGYtq4OssczMPWWgGOnpXJ+WbvELnxzlRZX4RedUHyggA+A9z3MVNxOKZryEmBZzHXpe/5eY7BVufDk9/Q1GclKq/7LQ/MA8YwCqy2LSk/CAXKJJN12DXNBrvCgdlpz4dyVZtWE/wAQGuYi6SFQMVVQPmnLqQsiTMSQBvJ78scEGEJ+KBdu3GGq+IBQNlJHWRJ038qIvij8ckrGVQGPhO8kIuvnJ8z6mpfbyVIHGnbIti4tpvhKqoi/NlAGb+FY2G22p+teXsbJyqMq6AqNIBIMT3Ov8prGv21+JeuEwu07FpMD/f7UrHmRrjE29uh19oB1O307UKGsZeO8ZS2oRNzJaNws7HzJj6UlXeJFjoI01IX5vM67aHzPsI04pfcySZZ9dJ2nf09u9D7OIyjYH+I6QdYJE/2PTWkcdbF5Wcr6eIKCc9zSIkhOsRpqJ7bfRn40/wDgcGLa6XsSCB0yL+du+xAE99KDcoWUfGtcutCWFNx2O2hnMewEbDsBUXE8SbiWNZyGCbCBPw7QOgifmJMnXdu1NKNvfS2wp0DcHxU27b2Q2p106d9fT++wq/eY7irBu8m4a4SbVu4r5TGZyVmNCwAJPnqN/ahn/o7FopU4QlfI5h6jxEg+YqkM+N7X7itySoTLODZyABJJgCmfl7g+HTMcVvsoBJjqTCAkk6AaEamdoOtrh9yxJ+BcUnqyuIHacu1RrOPyEmJJjdjIiYA7aE1d5L6ES8gzDuoubAgHUbyNiPSKa7PDLdvxC+1hoLISGyMsGAo+aTtKZv8ATUHC8Rshs2QKx3MfeRr9N61xHD7N1mcXfhltTGSPUjwn11ruVsKVFmcI4obtoXbikM2QkgjKToGYEgEzJMR+8JkZamNxcScp3HUf/IVSacQu2mi3c+WQCukjyzdD29PKjGH5pfKue74pIYHOpI7ZjmQg7jQEHy1pJRn4FXHyWALq2kKoUTMxZjmgkmJyr006/eq24lxk2sbcKszWi8FQcoZNiBHykiYPvUrGYywyhsqqJ1zMSx9guX7+nelbiNxDcYpME6aR0o4YO7YcjVaJeOxbFv8AMLrMqWM+QMGYMAA9ZHXcsnK3PYwiEZDJ6j7Lr0GsDzpIFwgeX1H3r34prQ42Rssgc8Kzm7ezIWAyDJKlRIBnMDMljImNOtMXB+KW7ltrzEkE+B9ig7a7EN3389zTdviDAZQTlOpX8s94Ok+e9S+Gcbu2Wm25Q79CJ2+UyJ896VwOst5+KuAR8Q3ewbRhO0EamY0GUdda4tfvFSTqeoMLl82YtBXqInpvsa4fmi8f3VIMgoMuveIy/QVYfIvDRisMLt03LhYujKzErA0kAzrB6aaDTSlcTrBjcYCI4tlnLaZiNBJMwDvv/wCaE46yfC05wdwIV07GIyso/hOmm01L4jhDZvG0+aUaQQQM4I3KbHQ9PaoLhw2YZXUztvqOoGv61mct0y6jqyOS/wC+o8vhz95r2pB4ex2Vo9/6VlHkgUxit3hbtCEkT4V01JJEMfMnX9a05F5Uzm5dvuDduGRpMZgHnUfmnUCNBodxWVlQk3GLopVsPX8PlzIYDKYgbRoQJ6gz9/pUXM3C/gXSFEK8svkJ1Ht+kVlZVfjvZLIE+SsCAzXS5DWhmAABkGRudJ1H1HnTDyxjFxXECLh/ZWUKquozOxCTpqIkwdxlB3msrKae5TfpDrSSLMu4YZZiCoCmIE6dgIg0Js8ORMXbugADEK+ZY/5qQS/kWDASOq+dZWV592iiGIW4UH8zN9u0+3970B4rikUEL3Op3J2ny6msrKda6OEjmBmxFxLEwAMzDYAbKAOumvvU21w1Boo8CQCTuTuQY6d6ysqzOoU8fiTcdyDAM+rdz5COn9iBevaFjsNvOY19SSPT21ysrTFaIs543GGxhBaB8eJi7cP/ANof5Nv3ILn/AKR0NFeRrjlGWzbUnMM7uxHfKoUawBPXrWVldnS+ls6DfOixuGJiVjwWwIkkzvvp4+np/Sj2Zo1H01+gJr2sryMaTRpYG4njWj4awsmBpLEnoFnKT6so89zVcczcPLXQF1ctDMzGeukABVAIOgB/1Ga9rK3YVTIyBXE+FpZQE3ZYjRQp1PrtG9CRfrKytkFa2Tk9nRLk7gEf31GtbfAUgwSD1B1H2H9a8rKYHZGMoYIBB6aEEaiY/s1GvWwNqysqsRGaBa9y1lZTCmhWsArKyicbrcI60+8gfiRdw2XDmyly2WJJBKuJ1JB1UxG0VlZST/xbGj2NXGsbhsV+2tlgyK1t1YQwLfKCV00MnQnfp0V8U4ddGYAdASGPkWIJInzjyO9ZWVie2mXSITNZ/wDpr03e7P8A8SB9BWVlZVKFs//Z"/>
          <p:cNvSpPr>
            <a:spLocks noChangeAspect="1" noChangeArrowheads="1"/>
          </p:cNvSpPr>
          <p:nvPr/>
        </p:nvSpPr>
        <p:spPr bwMode="auto">
          <a:xfrm>
            <a:off x="673100" y="-233363"/>
            <a:ext cx="2619375" cy="1743076"/>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5132" name="Picture 12" descr="http://analeordgz.files.wordpress.com/2011/07/maiz.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48548" y="2138414"/>
            <a:ext cx="3604865" cy="22186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369812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79712" y="404664"/>
            <a:ext cx="6707088" cy="966936"/>
          </a:xfrm>
        </p:spPr>
        <p:txBody>
          <a:bodyPr>
            <a:normAutofit fontScale="90000"/>
          </a:bodyPr>
          <a:lstStyle/>
          <a:p>
            <a:pPr algn="ctr"/>
            <a:r>
              <a:rPr lang="es-MX" dirty="0">
                <a:solidFill>
                  <a:sysClr val="windowText" lastClr="000000"/>
                </a:solidFill>
                <a:latin typeface="Arial Black" pitchFamily="34" charset="0"/>
              </a:rPr>
              <a:t>PROBLEMÁTICA DEL  SECTOR AGROPECUARIO</a:t>
            </a:r>
            <a:endParaRPr lang="es-MX" dirty="0"/>
          </a:p>
        </p:txBody>
      </p:sp>
      <p:sp>
        <p:nvSpPr>
          <p:cNvPr id="3" name="2 Marcador de contenido"/>
          <p:cNvSpPr>
            <a:spLocks noGrp="1"/>
          </p:cNvSpPr>
          <p:nvPr>
            <p:ph idx="1"/>
          </p:nvPr>
        </p:nvSpPr>
        <p:spPr/>
        <p:txBody>
          <a:bodyPr/>
          <a:lstStyle/>
          <a:p>
            <a:r>
              <a:rPr lang="es-MX" u="sng" dirty="0">
                <a:solidFill>
                  <a:srgbClr val="000000"/>
                </a:solidFill>
              </a:rPr>
              <a:t>Problemática de fondo (Estructurales)</a:t>
            </a:r>
            <a:endParaRPr lang="es-MX" dirty="0">
              <a:solidFill>
                <a:srgbClr val="000000"/>
              </a:solidFill>
            </a:endParaRPr>
          </a:p>
          <a:p>
            <a:pPr marL="0" lvl="0" indent="0">
              <a:buNone/>
            </a:pPr>
            <a:r>
              <a:rPr lang="es-MX" dirty="0" smtClean="0">
                <a:solidFill>
                  <a:srgbClr val="000000"/>
                </a:solidFill>
              </a:rPr>
              <a:t>        Tenencia </a:t>
            </a:r>
            <a:r>
              <a:rPr lang="es-MX" dirty="0">
                <a:solidFill>
                  <a:srgbClr val="000000"/>
                </a:solidFill>
              </a:rPr>
              <a:t>de la tierra (Atomizada).</a:t>
            </a:r>
          </a:p>
          <a:p>
            <a:pPr marL="0" lvl="0" indent="0">
              <a:buNone/>
            </a:pPr>
            <a:r>
              <a:rPr lang="es-MX" dirty="0" smtClean="0">
                <a:solidFill>
                  <a:srgbClr val="000000"/>
                </a:solidFill>
              </a:rPr>
              <a:t>        Vocación </a:t>
            </a:r>
            <a:r>
              <a:rPr lang="es-MX" dirty="0">
                <a:solidFill>
                  <a:srgbClr val="000000"/>
                </a:solidFill>
              </a:rPr>
              <a:t>productiva no orientada a las </a:t>
            </a:r>
            <a:r>
              <a:rPr lang="es-MX" dirty="0" smtClean="0">
                <a:solidFill>
                  <a:srgbClr val="000000"/>
                </a:solidFill>
              </a:rPr>
              <a:t>  ventajas </a:t>
            </a:r>
            <a:r>
              <a:rPr lang="es-MX" dirty="0">
                <a:solidFill>
                  <a:srgbClr val="000000"/>
                </a:solidFill>
              </a:rPr>
              <a:t>comparativas de la zona.</a:t>
            </a:r>
          </a:p>
          <a:p>
            <a:pPr marL="0" lvl="0" indent="0">
              <a:buNone/>
            </a:pPr>
            <a:r>
              <a:rPr lang="es-MX" dirty="0" smtClean="0">
                <a:solidFill>
                  <a:srgbClr val="000000"/>
                </a:solidFill>
              </a:rPr>
              <a:t>        Diseño </a:t>
            </a:r>
            <a:r>
              <a:rPr lang="es-MX" dirty="0">
                <a:solidFill>
                  <a:srgbClr val="000000"/>
                </a:solidFill>
              </a:rPr>
              <a:t>y uso incorrecto de políticas de incentivos gubernamentales.</a:t>
            </a:r>
          </a:p>
          <a:p>
            <a:pPr marL="0" lvl="0" indent="0">
              <a:buNone/>
            </a:pPr>
            <a:r>
              <a:rPr lang="es-MX" dirty="0" smtClean="0">
                <a:solidFill>
                  <a:srgbClr val="000000"/>
                </a:solidFill>
              </a:rPr>
              <a:t>        No </a:t>
            </a:r>
            <a:r>
              <a:rPr lang="es-MX" dirty="0">
                <a:solidFill>
                  <a:srgbClr val="000000"/>
                </a:solidFill>
              </a:rPr>
              <a:t>darle un carácter de negocios a las actividades del sector primario.</a:t>
            </a:r>
          </a:p>
          <a:p>
            <a:endParaRPr lang="es-MX" dirty="0"/>
          </a:p>
        </p:txBody>
      </p:sp>
    </p:spTree>
    <p:extLst>
      <p:ext uri="{BB962C8B-B14F-4D97-AF65-F5344CB8AC3E}">
        <p14:creationId xmlns:p14="http://schemas.microsoft.com/office/powerpoint/2010/main" xmlns="" val="9829119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75856" y="1052736"/>
            <a:ext cx="5472608" cy="1800200"/>
          </a:xfrm>
        </p:spPr>
        <p:txBody>
          <a:bodyPr/>
          <a:lstStyle/>
          <a:p>
            <a:pPr algn="ctr"/>
            <a:r>
              <a:rPr lang="es-ES_tradnl" sz="6600" dirty="0" smtClean="0"/>
              <a:t>Importación</a:t>
            </a:r>
            <a:endParaRPr lang="es-AR" sz="6600" dirty="0"/>
          </a:p>
        </p:txBody>
      </p:sp>
    </p:spTree>
    <p:extLst>
      <p:ext uri="{BB962C8B-B14F-4D97-AF65-F5344CB8AC3E}">
        <p14:creationId xmlns:p14="http://schemas.microsoft.com/office/powerpoint/2010/main" xmlns="" val="29281418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835696" y="1772816"/>
            <a:ext cx="6912768" cy="4608512"/>
          </a:xfrm>
        </p:spPr>
        <p:txBody>
          <a:bodyPr/>
          <a:lstStyle/>
          <a:p>
            <a:pPr algn="just"/>
            <a:r>
              <a:rPr lang="es-ES" sz="3200" b="1" dirty="0">
                <a:solidFill>
                  <a:srgbClr val="000000"/>
                </a:solidFill>
              </a:rPr>
              <a:t>La crisis ha ocasionado que seamos un país netamente importador de alimentos como maíz, trigo, frijol y leche en polvo.</a:t>
            </a:r>
          </a:p>
          <a:p>
            <a:pPr algn="just"/>
            <a:r>
              <a:rPr lang="es-ES" sz="3200" b="1" dirty="0">
                <a:solidFill>
                  <a:srgbClr val="000000"/>
                </a:solidFill>
              </a:rPr>
              <a:t>Y otros productos que se utilizan directamente en la producción como fertilizantes y otros insumos</a:t>
            </a:r>
          </a:p>
          <a:p>
            <a:endParaRPr lang="es-AR" b="1" dirty="0">
              <a:solidFill>
                <a:srgbClr val="000000"/>
              </a:solidFill>
            </a:endParaRPr>
          </a:p>
        </p:txBody>
      </p:sp>
    </p:spTree>
    <p:extLst>
      <p:ext uri="{BB962C8B-B14F-4D97-AF65-F5344CB8AC3E}">
        <p14:creationId xmlns:p14="http://schemas.microsoft.com/office/powerpoint/2010/main" xmlns="" val="41832562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9226" t="10974" r="13699" b="15583"/>
          <a:stretch/>
        </p:blipFill>
        <p:spPr bwMode="auto">
          <a:xfrm>
            <a:off x="1043608" y="980728"/>
            <a:ext cx="7751930" cy="53788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73407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0261" t="25612" r="18324" b="12077"/>
          <a:stretch/>
        </p:blipFill>
        <p:spPr bwMode="auto">
          <a:xfrm>
            <a:off x="827584" y="836712"/>
            <a:ext cx="7847712" cy="54726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350028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9091" t="27353" r="18068" b="17818"/>
          <a:stretch/>
        </p:blipFill>
        <p:spPr bwMode="auto">
          <a:xfrm>
            <a:off x="539552" y="692696"/>
            <a:ext cx="8280920" cy="54726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799885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9789" t="23701" r="19789" b="14258"/>
          <a:stretch/>
        </p:blipFill>
        <p:spPr bwMode="auto">
          <a:xfrm>
            <a:off x="971600" y="620688"/>
            <a:ext cx="7366659" cy="53285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705633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8713" t="14866" r="18713" b="28863"/>
          <a:stretch/>
        </p:blipFill>
        <p:spPr bwMode="auto">
          <a:xfrm>
            <a:off x="395536" y="908720"/>
            <a:ext cx="7992888" cy="51125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895894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solidFill>
                  <a:srgbClr val="000000"/>
                </a:solidFill>
                <a:latin typeface="Arial Black" pitchFamily="34" charset="0"/>
              </a:rPr>
              <a:t>Balanza comercial manufacturera</a:t>
            </a:r>
            <a:endParaRPr lang="es-AR" dirty="0">
              <a:solidFill>
                <a:srgbClr val="000000"/>
              </a:solidFill>
              <a:latin typeface="Arial Black" pitchFamily="34" charset="0"/>
            </a:endParaRPr>
          </a:p>
        </p:txBody>
      </p:sp>
      <p:pic>
        <p:nvPicPr>
          <p:cNvPr id="717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9030" t="29553" r="17612" b="21552"/>
          <a:stretch/>
        </p:blipFill>
        <p:spPr bwMode="auto">
          <a:xfrm>
            <a:off x="539552" y="1844824"/>
            <a:ext cx="8228690" cy="4464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23081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67544" y="260648"/>
            <a:ext cx="8208912" cy="1143000"/>
          </a:xfrm>
          <a:ln>
            <a:noFill/>
          </a:ln>
        </p:spPr>
        <p:style>
          <a:lnRef idx="2">
            <a:schemeClr val="dk1"/>
          </a:lnRef>
          <a:fillRef idx="1">
            <a:schemeClr val="lt1"/>
          </a:fillRef>
          <a:effectRef idx="0">
            <a:schemeClr val="dk1"/>
          </a:effectRef>
          <a:fontRef idx="minor">
            <a:schemeClr val="dk1"/>
          </a:fontRef>
        </p:style>
        <p:txBody>
          <a:bodyPr>
            <a:normAutofit fontScale="90000"/>
          </a:bodyPr>
          <a:lstStyle/>
          <a:p>
            <a:pPr algn="ctr"/>
            <a:r>
              <a:rPr lang="es-MX" dirty="0" smtClean="0">
                <a:solidFill>
                  <a:sysClr val="windowText" lastClr="000000"/>
                </a:solidFill>
                <a:latin typeface="Arial Black" pitchFamily="34" charset="0"/>
              </a:rPr>
              <a:t>EVOLUCIÓN DEL SECTOR AGROPECUARIO</a:t>
            </a:r>
            <a:endParaRPr lang="es-MX" dirty="0">
              <a:solidFill>
                <a:srgbClr val="000000"/>
              </a:solidFill>
              <a:latin typeface="Arial Black" pitchFamily="34" charset="0"/>
            </a:endParaRPr>
          </a:p>
        </p:txBody>
      </p:sp>
      <p:sp>
        <p:nvSpPr>
          <p:cNvPr id="2" name="1 Marcador de contenido"/>
          <p:cNvSpPr>
            <a:spLocks noGrp="1"/>
          </p:cNvSpPr>
          <p:nvPr>
            <p:ph idx="1"/>
          </p:nvPr>
        </p:nvSpPr>
        <p:spPr>
          <a:xfrm>
            <a:off x="1835696" y="1609416"/>
            <a:ext cx="7128792" cy="5059944"/>
          </a:xfrm>
        </p:spPr>
        <p:txBody>
          <a:bodyPr>
            <a:normAutofit/>
          </a:bodyPr>
          <a:lstStyle/>
          <a:p>
            <a:pPr marL="0" indent="0">
              <a:buNone/>
            </a:pPr>
            <a:r>
              <a:rPr lang="es-MX" dirty="0" smtClean="0">
                <a:solidFill>
                  <a:srgbClr val="000000"/>
                </a:solidFill>
              </a:rPr>
              <a:t>ANTECEDENTES PREHÍSPANICOS</a:t>
            </a:r>
            <a:endParaRPr lang="es-MX" dirty="0">
              <a:solidFill>
                <a:srgbClr val="000000"/>
              </a:solidFill>
            </a:endParaRPr>
          </a:p>
          <a:p>
            <a:r>
              <a:rPr lang="es-MX" dirty="0">
                <a:solidFill>
                  <a:srgbClr val="000000"/>
                </a:solidFill>
              </a:rPr>
              <a:t> </a:t>
            </a:r>
            <a:r>
              <a:rPr lang="es-MX" sz="2000" dirty="0">
                <a:solidFill>
                  <a:srgbClr val="000000"/>
                </a:solidFill>
              </a:rPr>
              <a:t>L</a:t>
            </a:r>
            <a:r>
              <a:rPr lang="es-MX" sz="2000" dirty="0" smtClean="0">
                <a:solidFill>
                  <a:srgbClr val="000000"/>
                </a:solidFill>
              </a:rPr>
              <a:t>a </a:t>
            </a:r>
            <a:r>
              <a:rPr lang="es-MX" sz="2000" dirty="0">
                <a:solidFill>
                  <a:srgbClr val="000000"/>
                </a:solidFill>
              </a:rPr>
              <a:t>agricultura mexicana en esta época era una de las más ricas en la </a:t>
            </a:r>
            <a:r>
              <a:rPr lang="es-MX" sz="2000" dirty="0" smtClean="0">
                <a:solidFill>
                  <a:srgbClr val="000000"/>
                </a:solidFill>
              </a:rPr>
              <a:t>historia </a:t>
            </a:r>
            <a:r>
              <a:rPr lang="es-MX" sz="2000" dirty="0">
                <a:solidFill>
                  <a:srgbClr val="000000"/>
                </a:solidFill>
              </a:rPr>
              <a:t>de la </a:t>
            </a:r>
            <a:r>
              <a:rPr lang="es-MX" sz="2000" dirty="0" smtClean="0">
                <a:solidFill>
                  <a:srgbClr val="000000"/>
                </a:solidFill>
              </a:rPr>
              <a:t>humanidad.</a:t>
            </a:r>
          </a:p>
          <a:p>
            <a:r>
              <a:rPr lang="es-MX" sz="2000" dirty="0">
                <a:solidFill>
                  <a:srgbClr val="000000"/>
                </a:solidFill>
              </a:rPr>
              <a:t> S</a:t>
            </a:r>
            <a:r>
              <a:rPr lang="es-MX" sz="2000" dirty="0" smtClean="0">
                <a:solidFill>
                  <a:srgbClr val="000000"/>
                </a:solidFill>
              </a:rPr>
              <a:t>urgió </a:t>
            </a:r>
            <a:r>
              <a:rPr lang="es-MX" sz="2000" dirty="0">
                <a:solidFill>
                  <a:srgbClr val="000000"/>
                </a:solidFill>
              </a:rPr>
              <a:t>gracias a la domesticación del maíz y su cultivo, así mismo sucedió con el frijol, el chile y  la calabaza. </a:t>
            </a:r>
            <a:endParaRPr lang="es-MX" sz="2000" dirty="0" smtClean="0">
              <a:solidFill>
                <a:srgbClr val="000000"/>
              </a:solidFill>
            </a:endParaRPr>
          </a:p>
          <a:p>
            <a:r>
              <a:rPr lang="es-MX" sz="2000" dirty="0">
                <a:solidFill>
                  <a:srgbClr val="000000"/>
                </a:solidFill>
              </a:rPr>
              <a:t> Esta combinación fue tan exitosa que se logro alimentar a toda </a:t>
            </a:r>
            <a:r>
              <a:rPr lang="es-MX" sz="2000" dirty="0" smtClean="0">
                <a:solidFill>
                  <a:srgbClr val="000000"/>
                </a:solidFill>
              </a:rPr>
              <a:t>Mesoamérica.</a:t>
            </a:r>
          </a:p>
          <a:p>
            <a:endParaRPr lang="es-MX" sz="2000" dirty="0">
              <a:solidFill>
                <a:srgbClr val="000000"/>
              </a:solidFill>
            </a:endParaRPr>
          </a:p>
        </p:txBody>
      </p:sp>
      <p:pic>
        <p:nvPicPr>
          <p:cNvPr id="2050" name="Picture 2" descr="http://www.madrimasd.org/blogs/universo/wp-content/blogs.dir/42/files/255/chinampas-tradicionales-mayas-fuente-blog-curioso.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0" y="4365104"/>
            <a:ext cx="3168352" cy="224384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230863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p:cNvPicPr/>
          <p:nvPr/>
        </p:nvPicPr>
        <p:blipFill rotWithShape="1">
          <a:blip r:embed="rId2" cstate="print"/>
          <a:srcRect l="19077" t="30522" r="17384" b="8189"/>
          <a:stretch/>
        </p:blipFill>
        <p:spPr bwMode="auto">
          <a:xfrm>
            <a:off x="971600" y="1628800"/>
            <a:ext cx="7632848" cy="4824536"/>
          </a:xfrm>
          <a:prstGeom prst="rect">
            <a:avLst/>
          </a:prstGeom>
          <a:ln>
            <a:noFill/>
          </a:ln>
          <a:extLst>
            <a:ext uri="{53640926-AAD7-44D8-BBD7-CCE9431645EC}">
              <a14:shadowObscured xmlns:a14="http://schemas.microsoft.com/office/drawing/2010/main" xmlns=""/>
            </a:ext>
          </a:extLst>
        </p:spPr>
      </p:pic>
      <p:pic>
        <p:nvPicPr>
          <p:cNvPr id="6" name="5 Imagen"/>
          <p:cNvPicPr/>
          <p:nvPr/>
        </p:nvPicPr>
        <p:blipFill rotWithShape="1">
          <a:blip r:embed="rId3" cstate="print">
            <a:extLst>
              <a:ext uri="{28A0092B-C50C-407E-A947-70E740481C1C}">
                <a14:useLocalDpi xmlns:a14="http://schemas.microsoft.com/office/drawing/2010/main" xmlns="" val="0"/>
              </a:ext>
            </a:extLst>
          </a:blip>
          <a:srcRect l="16949" t="12307" r="18182" b="76608"/>
          <a:stretch/>
        </p:blipFill>
        <p:spPr bwMode="auto">
          <a:xfrm>
            <a:off x="971600" y="764704"/>
            <a:ext cx="7617483" cy="864096"/>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42101810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rotWithShape="1">
          <a:blip r:embed="rId2" cstate="print">
            <a:extLst>
              <a:ext uri="{28A0092B-C50C-407E-A947-70E740481C1C}">
                <a14:useLocalDpi xmlns:a14="http://schemas.microsoft.com/office/drawing/2010/main" xmlns="" val="0"/>
              </a:ext>
            </a:extLst>
          </a:blip>
          <a:srcRect l="19201" t="11089" r="19662" b="29190"/>
          <a:stretch/>
        </p:blipFill>
        <p:spPr bwMode="auto">
          <a:xfrm>
            <a:off x="395536" y="764704"/>
            <a:ext cx="8208912" cy="5400600"/>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33373078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rotWithShape="1">
          <a:blip r:embed="rId2" cstate="print"/>
          <a:srcRect l="18462" t="25107" r="18252" b="11579"/>
          <a:stretch/>
        </p:blipFill>
        <p:spPr bwMode="auto">
          <a:xfrm>
            <a:off x="1043608" y="764704"/>
            <a:ext cx="7848872" cy="5472608"/>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2931706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p:cNvPicPr/>
          <p:nvPr/>
        </p:nvPicPr>
        <p:blipFill rotWithShape="1">
          <a:blip r:embed="rId2" cstate="print"/>
          <a:srcRect l="17992" t="11076" r="18751" b="7389"/>
          <a:stretch/>
        </p:blipFill>
        <p:spPr bwMode="auto">
          <a:xfrm>
            <a:off x="827584" y="548680"/>
            <a:ext cx="7981405" cy="5760640"/>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35519996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rotWithShape="1">
          <a:blip r:embed="rId2" cstate="print"/>
          <a:srcRect l="19232" t="34214" r="27792" b="15522"/>
          <a:stretch/>
        </p:blipFill>
        <p:spPr bwMode="auto">
          <a:xfrm>
            <a:off x="683568" y="764704"/>
            <a:ext cx="7992888" cy="5256583"/>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26520227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95736" y="228600"/>
            <a:ext cx="6491064" cy="1143000"/>
          </a:xfrm>
        </p:spPr>
        <p:txBody>
          <a:bodyPr>
            <a:normAutofit fontScale="90000"/>
          </a:bodyPr>
          <a:lstStyle/>
          <a:p>
            <a:pPr algn="ctr"/>
            <a:r>
              <a:rPr lang="es-MX" dirty="0" smtClean="0">
                <a:solidFill>
                  <a:srgbClr val="000000"/>
                </a:solidFill>
                <a:latin typeface="Arial Black" pitchFamily="34" charset="0"/>
              </a:rPr>
              <a:t>IMPORTACIONES AGROALIMENTARIAS</a:t>
            </a:r>
            <a:endParaRPr lang="es-MX" dirty="0">
              <a:solidFill>
                <a:srgbClr val="000000"/>
              </a:solidFill>
              <a:latin typeface="Arial Black" pitchFamily="34" charset="0"/>
            </a:endParaRP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44732" t="26454" r="11287" b="32403"/>
          <a:stretch/>
        </p:blipFill>
        <p:spPr bwMode="auto">
          <a:xfrm>
            <a:off x="1835697" y="1844824"/>
            <a:ext cx="7308303" cy="43924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22544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7426" t="26554" r="14522" b="35411"/>
          <a:stretch/>
        </p:blipFill>
        <p:spPr bwMode="auto">
          <a:xfrm>
            <a:off x="827584" y="1628800"/>
            <a:ext cx="7848872" cy="49033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1 Título"/>
          <p:cNvSpPr>
            <a:spLocks noGrp="1"/>
          </p:cNvSpPr>
          <p:nvPr>
            <p:ph type="title"/>
          </p:nvPr>
        </p:nvSpPr>
        <p:spPr>
          <a:xfrm>
            <a:off x="1905000" y="332656"/>
            <a:ext cx="7239000" cy="1143000"/>
          </a:xfrm>
        </p:spPr>
        <p:txBody>
          <a:bodyPr>
            <a:normAutofit fontScale="90000"/>
          </a:bodyPr>
          <a:lstStyle/>
          <a:p>
            <a:pPr algn="ctr"/>
            <a:r>
              <a:rPr lang="es-MX" dirty="0" smtClean="0">
                <a:solidFill>
                  <a:srgbClr val="000000"/>
                </a:solidFill>
                <a:latin typeface="Arial Black" pitchFamily="34" charset="0"/>
              </a:rPr>
              <a:t>IMPORTACIONES AGROALIMENTARIAS</a:t>
            </a:r>
            <a:endParaRPr lang="es-MX" dirty="0">
              <a:solidFill>
                <a:srgbClr val="000000"/>
              </a:solidFill>
              <a:latin typeface="Arial Black" pitchFamily="34" charset="0"/>
            </a:endParaRPr>
          </a:p>
        </p:txBody>
      </p:sp>
    </p:spTree>
    <p:extLst>
      <p:ext uri="{BB962C8B-B14F-4D97-AF65-F5344CB8AC3E}">
        <p14:creationId xmlns:p14="http://schemas.microsoft.com/office/powerpoint/2010/main" xmlns="" val="19214675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1905000" y="188640"/>
            <a:ext cx="7239000" cy="1143000"/>
          </a:xfrm>
        </p:spPr>
        <p:txBody>
          <a:bodyPr>
            <a:normAutofit fontScale="90000"/>
          </a:bodyPr>
          <a:lstStyle/>
          <a:p>
            <a:pPr algn="ctr"/>
            <a:r>
              <a:rPr lang="es-MX" dirty="0" smtClean="0">
                <a:solidFill>
                  <a:srgbClr val="000000"/>
                </a:solidFill>
                <a:latin typeface="Arial Black" pitchFamily="34" charset="0"/>
              </a:rPr>
              <a:t>IMPORTACIONES AGROALIMENTARIAS</a:t>
            </a:r>
            <a:endParaRPr lang="es-MX" dirty="0">
              <a:solidFill>
                <a:srgbClr val="000000"/>
              </a:solidFill>
              <a:latin typeface="Arial Black" pitchFamily="34" charset="0"/>
            </a:endParaRPr>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0000" t="15981" r="17463" b="31522"/>
          <a:stretch/>
        </p:blipFill>
        <p:spPr bwMode="auto">
          <a:xfrm>
            <a:off x="2195736" y="1817440"/>
            <a:ext cx="6545562" cy="50405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548938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05000" y="260648"/>
            <a:ext cx="7239000" cy="1575048"/>
          </a:xfrm>
        </p:spPr>
        <p:txBody>
          <a:bodyPr>
            <a:noAutofit/>
          </a:bodyPr>
          <a:lstStyle/>
          <a:p>
            <a:pPr algn="ctr"/>
            <a:r>
              <a:rPr lang="es-MX" sz="3400" dirty="0" smtClean="0">
                <a:solidFill>
                  <a:srgbClr val="000000"/>
                </a:solidFill>
                <a:latin typeface="Arial Black" pitchFamily="34" charset="0"/>
              </a:rPr>
              <a:t>ESTRUCTURA DE LAS IMPORTACIONES AGROALIMENTARIAS</a:t>
            </a:r>
            <a:endParaRPr lang="es-MX" sz="3400" dirty="0">
              <a:solidFill>
                <a:srgbClr val="000000"/>
              </a:solidFill>
              <a:latin typeface="Arial Black" pitchFamily="34" charset="0"/>
            </a:endParaRPr>
          </a:p>
        </p:txBody>
      </p:sp>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2831" t="19531" r="13090" b="45824"/>
          <a:stretch/>
        </p:blipFill>
        <p:spPr bwMode="auto">
          <a:xfrm>
            <a:off x="1907704" y="1916832"/>
            <a:ext cx="7026369" cy="4464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443074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7133" t="53591" r="8455" b="12294"/>
          <a:stretch/>
        </p:blipFill>
        <p:spPr bwMode="auto">
          <a:xfrm>
            <a:off x="1943200" y="1916832"/>
            <a:ext cx="7200800" cy="44615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1 Título"/>
          <p:cNvSpPr>
            <a:spLocks noGrp="1"/>
          </p:cNvSpPr>
          <p:nvPr>
            <p:ph type="title"/>
          </p:nvPr>
        </p:nvSpPr>
        <p:spPr>
          <a:xfrm>
            <a:off x="1905000" y="0"/>
            <a:ext cx="7239000" cy="1575048"/>
          </a:xfrm>
        </p:spPr>
        <p:txBody>
          <a:bodyPr>
            <a:noAutofit/>
          </a:bodyPr>
          <a:lstStyle/>
          <a:p>
            <a:pPr algn="ctr"/>
            <a:r>
              <a:rPr lang="es-MX" sz="3400" dirty="0" smtClean="0">
                <a:solidFill>
                  <a:srgbClr val="000000"/>
                </a:solidFill>
                <a:latin typeface="Arial Black" pitchFamily="34" charset="0"/>
              </a:rPr>
              <a:t>ESTRUCTURA DE LAS IMPORTACIONES AGROALIMENTARIAS</a:t>
            </a:r>
            <a:endParaRPr lang="es-MX" sz="3400" dirty="0">
              <a:solidFill>
                <a:srgbClr val="000000"/>
              </a:solidFill>
              <a:latin typeface="Arial Black" pitchFamily="34" charset="0"/>
            </a:endParaRPr>
          </a:p>
        </p:txBody>
      </p:sp>
    </p:spTree>
    <p:extLst>
      <p:ext uri="{BB962C8B-B14F-4D97-AF65-F5344CB8AC3E}">
        <p14:creationId xmlns:p14="http://schemas.microsoft.com/office/powerpoint/2010/main" xmlns="" val="16794891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a:solidFill>
                  <a:sysClr val="windowText" lastClr="000000"/>
                </a:solidFill>
                <a:latin typeface="Arial Black" pitchFamily="34" charset="0"/>
              </a:rPr>
              <a:t>EVOLUCIÓN DEL SECTOR AGROPECUARIO</a:t>
            </a:r>
            <a:endParaRPr lang="es-MX" dirty="0"/>
          </a:p>
        </p:txBody>
      </p:sp>
      <p:sp>
        <p:nvSpPr>
          <p:cNvPr id="4" name="1 Marcador de contenido"/>
          <p:cNvSpPr>
            <a:spLocks noGrp="1"/>
          </p:cNvSpPr>
          <p:nvPr>
            <p:ph idx="1"/>
          </p:nvPr>
        </p:nvSpPr>
        <p:spPr>
          <a:xfrm>
            <a:off x="1763687" y="1772816"/>
            <a:ext cx="6220901" cy="4699904"/>
          </a:xfrm>
        </p:spPr>
        <p:txBody>
          <a:bodyPr>
            <a:normAutofit/>
          </a:bodyPr>
          <a:lstStyle/>
          <a:p>
            <a:pPr marL="0" indent="0">
              <a:buNone/>
            </a:pPr>
            <a:r>
              <a:rPr lang="es-MX" dirty="0" smtClean="0">
                <a:solidFill>
                  <a:srgbClr val="000000"/>
                </a:solidFill>
              </a:rPr>
              <a:t>CONQUISTA</a:t>
            </a:r>
            <a:endParaRPr lang="es-MX" dirty="0">
              <a:solidFill>
                <a:srgbClr val="000000"/>
              </a:solidFill>
            </a:endParaRPr>
          </a:p>
          <a:p>
            <a:pPr algn="just"/>
            <a:r>
              <a:rPr lang="es-MX" sz="2000" dirty="0" smtClean="0">
                <a:solidFill>
                  <a:srgbClr val="000000"/>
                </a:solidFill>
              </a:rPr>
              <a:t>Sistema </a:t>
            </a:r>
            <a:r>
              <a:rPr lang="es-MX" sz="2000" dirty="0">
                <a:solidFill>
                  <a:srgbClr val="000000"/>
                </a:solidFill>
              </a:rPr>
              <a:t>agrícola fue </a:t>
            </a:r>
            <a:r>
              <a:rPr lang="es-MX" sz="2000" dirty="0" smtClean="0">
                <a:solidFill>
                  <a:srgbClr val="000000"/>
                </a:solidFill>
              </a:rPr>
              <a:t>destruido</a:t>
            </a:r>
          </a:p>
          <a:p>
            <a:pPr algn="just"/>
            <a:r>
              <a:rPr lang="es-MX" sz="2000" dirty="0" smtClean="0">
                <a:solidFill>
                  <a:srgbClr val="000000"/>
                </a:solidFill>
              </a:rPr>
              <a:t>Ensancho </a:t>
            </a:r>
            <a:r>
              <a:rPr lang="es-MX" sz="2000" dirty="0">
                <a:solidFill>
                  <a:srgbClr val="000000"/>
                </a:solidFill>
              </a:rPr>
              <a:t>la producción agrícola hacia el norte en donde se cultivaban productos europeos y americanos en grandes </a:t>
            </a:r>
            <a:r>
              <a:rPr lang="es-MX" sz="2000" dirty="0" smtClean="0">
                <a:solidFill>
                  <a:srgbClr val="000000"/>
                </a:solidFill>
              </a:rPr>
              <a:t>cantidades</a:t>
            </a:r>
          </a:p>
          <a:p>
            <a:pPr algn="just"/>
            <a:r>
              <a:rPr lang="es-MX" sz="2000" dirty="0" smtClean="0">
                <a:solidFill>
                  <a:srgbClr val="000000"/>
                </a:solidFill>
              </a:rPr>
              <a:t> Apareció </a:t>
            </a:r>
            <a:r>
              <a:rPr lang="es-MX" sz="2000" dirty="0">
                <a:solidFill>
                  <a:srgbClr val="000000"/>
                </a:solidFill>
              </a:rPr>
              <a:t>la </a:t>
            </a:r>
            <a:r>
              <a:rPr lang="es-MX" sz="2000" dirty="0" smtClean="0">
                <a:solidFill>
                  <a:srgbClr val="000000"/>
                </a:solidFill>
              </a:rPr>
              <a:t>ganadería</a:t>
            </a:r>
          </a:p>
          <a:p>
            <a:pPr algn="just"/>
            <a:r>
              <a:rPr lang="es-MX" sz="2000" dirty="0">
                <a:solidFill>
                  <a:srgbClr val="000000"/>
                </a:solidFill>
              </a:rPr>
              <a:t>El acceso a la tierra fue negado, aparecen las haciendas en el siglo XVI y sobrevivieron hasta 1930</a:t>
            </a:r>
            <a:r>
              <a:rPr lang="es-MX" sz="2000" dirty="0"/>
              <a:t>.</a:t>
            </a:r>
          </a:p>
          <a:p>
            <a:endParaRPr lang="es-MX" sz="2000" dirty="0">
              <a:solidFill>
                <a:srgbClr val="000000"/>
              </a:solidFill>
            </a:endParaRPr>
          </a:p>
        </p:txBody>
      </p:sp>
      <p:pic>
        <p:nvPicPr>
          <p:cNvPr id="3074" name="Picture 2" descr="http://www.reducetuhuella.org/web/wp-content/uploads/2010/03/Ganader%C3%ADa.jpg"/>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saturation sat="200000"/>
                    </a14:imgEffect>
                  </a14:imgLayer>
                </a14:imgProps>
              </a:ext>
              <a:ext uri="{28A0092B-C50C-407E-A947-70E740481C1C}">
                <a14:useLocalDpi xmlns:a14="http://schemas.microsoft.com/office/drawing/2010/main" xmlns="" val="0"/>
              </a:ext>
            </a:extLst>
          </a:blip>
          <a:srcRect t="8410" b="14424"/>
          <a:stretch/>
        </p:blipFill>
        <p:spPr bwMode="auto">
          <a:xfrm>
            <a:off x="6660232" y="5301208"/>
            <a:ext cx="2088232" cy="13429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490400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2622" t="13765" r="12201" b="44235"/>
          <a:stretch/>
        </p:blipFill>
        <p:spPr bwMode="auto">
          <a:xfrm>
            <a:off x="2339752" y="1700808"/>
            <a:ext cx="6602261" cy="49268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10008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2611" t="56608" r="12646" b="13882"/>
          <a:stretch/>
        </p:blipFill>
        <p:spPr bwMode="auto">
          <a:xfrm>
            <a:off x="1835696" y="1988840"/>
            <a:ext cx="7308304" cy="40324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844620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484784"/>
            <a:ext cx="8686800" cy="3672408"/>
          </a:xfrm>
        </p:spPr>
        <p:txBody>
          <a:bodyPr>
            <a:noAutofit/>
          </a:bodyPr>
          <a:lstStyle/>
          <a:p>
            <a:pPr algn="ctr"/>
            <a:r>
              <a:rPr lang="es-MX" sz="5400" b="0" dirty="0" smtClean="0">
                <a:ln w="18415" cmpd="sng">
                  <a:solidFill>
                    <a:srgbClr val="FFFFFF"/>
                  </a:solidFill>
                  <a:prstDash val="solid"/>
                </a:ln>
                <a:solidFill>
                  <a:schemeClr val="tx1"/>
                </a:solidFill>
                <a:effectLst>
                  <a:outerShdw blurRad="63500" dir="3600000" algn="tl" rotWithShape="0">
                    <a:srgbClr val="000000">
                      <a:alpha val="70000"/>
                    </a:srgbClr>
                  </a:outerShdw>
                </a:effectLst>
                <a:latin typeface="Aharoni" pitchFamily="2" charset="-79"/>
                <a:cs typeface="Aharoni" pitchFamily="2" charset="-79"/>
              </a:rPr>
              <a:t>PRINCIPALES PRODUCTOS AGROINDUSTRIALES DE EXPORTACION</a:t>
            </a:r>
            <a:endParaRPr lang="es-MX" sz="5400" b="0" dirty="0">
              <a:ln w="18415" cmpd="sng">
                <a:solidFill>
                  <a:srgbClr val="FFFFFF"/>
                </a:solidFill>
                <a:prstDash val="solid"/>
              </a:ln>
              <a:solidFill>
                <a:schemeClr val="tx1"/>
              </a:solidFill>
              <a:effectLst>
                <a:outerShdw blurRad="63500" dir="3600000" algn="tl" rotWithShape="0">
                  <a:srgbClr val="000000">
                    <a:alpha val="70000"/>
                  </a:srgbClr>
                </a:outerShdw>
              </a:effectLst>
              <a:latin typeface="Aharoni" pitchFamily="2" charset="-79"/>
              <a:cs typeface="Aharoni" pitchFamily="2" charset="-79"/>
            </a:endParaRPr>
          </a:p>
        </p:txBody>
      </p:sp>
    </p:spTree>
    <p:extLst>
      <p:ext uri="{BB962C8B-B14F-4D97-AF65-F5344CB8AC3E}">
        <p14:creationId xmlns:p14="http://schemas.microsoft.com/office/powerpoint/2010/main" xmlns="" val="27140173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835696" y="0"/>
            <a:ext cx="7308304" cy="1384995"/>
          </a:xfrm>
          <a:prstGeom prst="rect">
            <a:avLst/>
          </a:prstGeom>
          <a:noFill/>
        </p:spPr>
        <p:txBody>
          <a:bodyPr wrap="square" rtlCol="0">
            <a:spAutoFit/>
          </a:bodyPr>
          <a:lstStyle/>
          <a:p>
            <a:pPr algn="ctr"/>
            <a:r>
              <a:rPr lang="es-MX" sz="2800" dirty="0">
                <a:ln w="18415" cmpd="sng">
                  <a:solidFill>
                    <a:srgbClr val="FFFFFF"/>
                  </a:solidFill>
                  <a:prstDash val="solid"/>
                </a:ln>
                <a:solidFill>
                  <a:srgbClr val="FFFFFF"/>
                </a:solidFill>
                <a:effectLst>
                  <a:outerShdw blurRad="63500" dir="3600000" algn="tl" rotWithShape="0">
                    <a:srgbClr val="000000">
                      <a:alpha val="70000"/>
                    </a:srgbClr>
                  </a:outerShdw>
                </a:effectLst>
              </a:rPr>
              <a:t>Boletín de Exportaciones del Sector </a:t>
            </a:r>
            <a:r>
              <a:rPr lang="es-MX"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Agroalimentario</a:t>
            </a:r>
            <a:endParaRPr lang="es-MX" sz="2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lgn="ctr"/>
            <a:r>
              <a:rPr lang="es-MX" sz="2800" dirty="0">
                <a:ln w="18415" cmpd="sng">
                  <a:solidFill>
                    <a:srgbClr val="FFFFFF"/>
                  </a:solidFill>
                  <a:prstDash val="solid"/>
                </a:ln>
                <a:solidFill>
                  <a:srgbClr val="FFFFFF"/>
                </a:solidFill>
                <a:effectLst>
                  <a:outerShdw blurRad="63500" dir="3600000" algn="tl" rotWithShape="0">
                    <a:srgbClr val="000000">
                      <a:alpha val="70000"/>
                    </a:srgbClr>
                  </a:outerShdw>
                </a:effectLst>
              </a:rPr>
              <a:t>Cifras preliminares al mes de Febrero de 2012.</a:t>
            </a:r>
          </a:p>
        </p:txBody>
      </p:sp>
      <p:sp>
        <p:nvSpPr>
          <p:cNvPr id="3" name="2 CuadroTexto"/>
          <p:cNvSpPr txBox="1"/>
          <p:nvPr/>
        </p:nvSpPr>
        <p:spPr>
          <a:xfrm>
            <a:off x="1835696" y="1628800"/>
            <a:ext cx="4680520" cy="369332"/>
          </a:xfrm>
          <a:prstGeom prst="rect">
            <a:avLst/>
          </a:prstGeom>
          <a:noFill/>
        </p:spPr>
        <p:txBody>
          <a:bodyPr wrap="square" rtlCol="0">
            <a:spAutoFit/>
          </a:bodyPr>
          <a:lstStyle/>
          <a:p>
            <a:r>
              <a:rPr lang="es-MX" b="1" dirty="0" smtClean="0"/>
              <a:t>Exportaciones Agroalimentarias</a:t>
            </a:r>
            <a:endParaRPr lang="es-MX" b="1" dirty="0"/>
          </a:p>
        </p:txBody>
      </p:sp>
      <p:sp>
        <p:nvSpPr>
          <p:cNvPr id="4" name="3 CuadroTexto"/>
          <p:cNvSpPr txBox="1"/>
          <p:nvPr/>
        </p:nvSpPr>
        <p:spPr>
          <a:xfrm>
            <a:off x="1763688" y="2276872"/>
            <a:ext cx="7380312" cy="3693319"/>
          </a:xfrm>
          <a:prstGeom prst="rect">
            <a:avLst/>
          </a:prstGeom>
          <a:noFill/>
        </p:spPr>
        <p:txBody>
          <a:bodyPr wrap="square" rtlCol="0">
            <a:spAutoFit/>
          </a:bodyPr>
          <a:lstStyle/>
          <a:p>
            <a:pPr marL="285750" indent="-285750" algn="just">
              <a:buFont typeface="Courier New" pitchFamily="49" charset="0"/>
              <a:buChar char="o"/>
            </a:pPr>
            <a:r>
              <a:rPr lang="es-MX" dirty="0"/>
              <a:t>las exportaciones </a:t>
            </a:r>
            <a:r>
              <a:rPr lang="es-MX" dirty="0" smtClean="0"/>
              <a:t>agroalimentarias durante </a:t>
            </a:r>
            <a:r>
              <a:rPr lang="es-MX" dirty="0"/>
              <a:t>el periodo enero–febrero de 2012 ascendieron a 4,002 </a:t>
            </a:r>
            <a:r>
              <a:rPr lang="es-MX" dirty="0" smtClean="0"/>
              <a:t>millones de </a:t>
            </a:r>
            <a:r>
              <a:rPr lang="es-MX" dirty="0"/>
              <a:t>dólares (</a:t>
            </a:r>
            <a:r>
              <a:rPr lang="es-MX" dirty="0" err="1"/>
              <a:t>mdd</a:t>
            </a:r>
            <a:r>
              <a:rPr lang="es-MX" dirty="0"/>
              <a:t>), 8% por encima de lo registrado en el mismo </a:t>
            </a:r>
            <a:r>
              <a:rPr lang="es-MX" dirty="0" smtClean="0"/>
              <a:t>periodo de </a:t>
            </a:r>
            <a:r>
              <a:rPr lang="es-MX" dirty="0"/>
              <a:t>2011</a:t>
            </a:r>
            <a:r>
              <a:rPr lang="es-MX" dirty="0" smtClean="0"/>
              <a:t>.</a:t>
            </a:r>
          </a:p>
          <a:p>
            <a:pPr algn="just"/>
            <a:endParaRPr lang="es-MX" dirty="0" smtClean="0"/>
          </a:p>
          <a:p>
            <a:pPr marL="285750" indent="-285750" algn="just">
              <a:buFont typeface="Courier New" pitchFamily="49" charset="0"/>
              <a:buChar char="o"/>
            </a:pPr>
            <a:r>
              <a:rPr lang="es-MX" dirty="0" smtClean="0"/>
              <a:t>La venta de productos </a:t>
            </a:r>
            <a:r>
              <a:rPr lang="es-MX" dirty="0"/>
              <a:t>agropecuarios y </a:t>
            </a:r>
            <a:r>
              <a:rPr lang="es-MX" dirty="0" smtClean="0"/>
              <a:t>pesqueros se incrementaron en </a:t>
            </a:r>
            <a:r>
              <a:rPr lang="es-MX" dirty="0"/>
              <a:t>más del 12</a:t>
            </a:r>
            <a:r>
              <a:rPr lang="es-MX" dirty="0" smtClean="0"/>
              <a:t>%</a:t>
            </a:r>
          </a:p>
          <a:p>
            <a:pPr algn="just"/>
            <a:endParaRPr lang="es-MX" dirty="0" smtClean="0"/>
          </a:p>
          <a:p>
            <a:pPr marL="285750" indent="-285750" algn="just">
              <a:buFont typeface="Courier New" pitchFamily="49" charset="0"/>
              <a:buChar char="o"/>
            </a:pPr>
            <a:r>
              <a:rPr lang="es-MX" dirty="0" smtClean="0"/>
              <a:t>Las exportaciones </a:t>
            </a:r>
            <a:r>
              <a:rPr lang="es-MX" dirty="0"/>
              <a:t>de </a:t>
            </a:r>
            <a:r>
              <a:rPr lang="es-MX" dirty="0" smtClean="0"/>
              <a:t>productos agroindustriales crecieron </a:t>
            </a:r>
            <a:r>
              <a:rPr lang="es-MX" dirty="0"/>
              <a:t>casi un 4</a:t>
            </a:r>
            <a:r>
              <a:rPr lang="es-MX" dirty="0" smtClean="0"/>
              <a:t>%</a:t>
            </a:r>
          </a:p>
          <a:p>
            <a:pPr algn="just"/>
            <a:endParaRPr lang="es-MX" dirty="0" smtClean="0"/>
          </a:p>
          <a:p>
            <a:pPr marL="285750" indent="-285750" algn="just">
              <a:buFont typeface="Courier New" pitchFamily="49" charset="0"/>
              <a:buChar char="o"/>
            </a:pPr>
            <a:r>
              <a:rPr lang="es-MX" dirty="0"/>
              <a:t>I</a:t>
            </a:r>
            <a:r>
              <a:rPr lang="es-MX" dirty="0" smtClean="0"/>
              <a:t>ncremento </a:t>
            </a:r>
            <a:r>
              <a:rPr lang="es-MX" dirty="0"/>
              <a:t>de más de 24% </a:t>
            </a:r>
            <a:r>
              <a:rPr lang="es-MX" dirty="0" smtClean="0"/>
              <a:t>de los </a:t>
            </a:r>
            <a:r>
              <a:rPr lang="es-MX" dirty="0"/>
              <a:t>productos </a:t>
            </a:r>
            <a:r>
              <a:rPr lang="es-MX" dirty="0" smtClean="0"/>
              <a:t>del subsector </a:t>
            </a:r>
            <a:r>
              <a:rPr lang="es-MX" dirty="0"/>
              <a:t>pesca, </a:t>
            </a:r>
            <a:r>
              <a:rPr lang="es-MX" dirty="0" smtClean="0"/>
              <a:t>destacando </a:t>
            </a:r>
            <a:r>
              <a:rPr lang="es-MX" dirty="0"/>
              <a:t>las </a:t>
            </a:r>
            <a:r>
              <a:rPr lang="es-MX" dirty="0" smtClean="0"/>
              <a:t>ventas de </a:t>
            </a:r>
            <a:r>
              <a:rPr lang="es-MX" dirty="0"/>
              <a:t>camarón congelado por más de 26 </a:t>
            </a:r>
            <a:r>
              <a:rPr lang="es-MX" dirty="0" err="1"/>
              <a:t>mdd</a:t>
            </a:r>
            <a:r>
              <a:rPr lang="es-MX" dirty="0"/>
              <a:t>, cantidad que representa </a:t>
            </a:r>
            <a:r>
              <a:rPr lang="es-MX" dirty="0" smtClean="0"/>
              <a:t>un crecimiento </a:t>
            </a:r>
            <a:r>
              <a:rPr lang="es-MX" dirty="0"/>
              <a:t>de más del 60% en las exportaciones de este </a:t>
            </a:r>
            <a:r>
              <a:rPr lang="es-MX" dirty="0" smtClean="0"/>
              <a:t>producto.</a:t>
            </a:r>
            <a:endParaRPr lang="es-MX" dirty="0"/>
          </a:p>
        </p:txBody>
      </p:sp>
    </p:spTree>
    <p:extLst>
      <p:ext uri="{BB962C8B-B14F-4D97-AF65-F5344CB8AC3E}">
        <p14:creationId xmlns:p14="http://schemas.microsoft.com/office/powerpoint/2010/main" xmlns="" val="10869333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192774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915816" y="0"/>
            <a:ext cx="5256584" cy="1323439"/>
          </a:xfrm>
          <a:prstGeom prst="rect">
            <a:avLst/>
          </a:prstGeom>
          <a:noFill/>
        </p:spPr>
        <p:txBody>
          <a:bodyPr wrap="square" rtlCol="0">
            <a:spAutoFit/>
          </a:bodyPr>
          <a:lstStyle/>
          <a:p>
            <a:pPr algn="ctr"/>
            <a:r>
              <a:rPr lang="es-MX" sz="4000" dirty="0" smtClean="0">
                <a:ln w="18415" cmpd="sng">
                  <a:solidFill>
                    <a:srgbClr val="FFFFFF"/>
                  </a:solidFill>
                  <a:prstDash val="solid"/>
                </a:ln>
                <a:effectLst>
                  <a:outerShdw blurRad="63500" dir="3600000" algn="tl" rotWithShape="0">
                    <a:srgbClr val="000000">
                      <a:alpha val="70000"/>
                    </a:srgbClr>
                  </a:outerShdw>
                </a:effectLst>
              </a:rPr>
              <a:t>Principales países destino</a:t>
            </a:r>
            <a:endParaRPr lang="es-MX" sz="4000" dirty="0">
              <a:ln w="18415" cmpd="sng">
                <a:solidFill>
                  <a:srgbClr val="FFFFFF"/>
                </a:solidFill>
                <a:prstDash val="solid"/>
              </a:ln>
              <a:effectLst>
                <a:outerShdw blurRad="63500" dir="3600000" algn="tl" rotWithShape="0">
                  <a:srgbClr val="000000">
                    <a:alpha val="70000"/>
                  </a:srgbClr>
                </a:outerShdw>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18652" y="1700808"/>
            <a:ext cx="7425348" cy="5157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049944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835696" y="0"/>
            <a:ext cx="7308304" cy="1077218"/>
          </a:xfrm>
          <a:prstGeom prst="rect">
            <a:avLst/>
          </a:prstGeom>
          <a:noFill/>
        </p:spPr>
        <p:txBody>
          <a:bodyPr wrap="square" rtlCol="0">
            <a:spAutoFit/>
          </a:bodyPr>
          <a:lstStyle/>
          <a:p>
            <a:pPr algn="ctr"/>
            <a:r>
              <a:rPr lang="es-MX" sz="3200" dirty="0" smtClean="0">
                <a:ln w="18415" cmpd="sng">
                  <a:solidFill>
                    <a:srgbClr val="FFFFFF"/>
                  </a:solidFill>
                  <a:prstDash val="solid"/>
                </a:ln>
                <a:effectLst>
                  <a:outerShdw blurRad="63500" dir="3600000" algn="tl" rotWithShape="0">
                    <a:srgbClr val="000000">
                      <a:alpha val="70000"/>
                    </a:srgbClr>
                  </a:outerShdw>
                </a:effectLst>
              </a:rPr>
              <a:t>Estructura de las exportaciones agroalimentarias</a:t>
            </a:r>
            <a:endParaRPr lang="es-MX" sz="3200" dirty="0">
              <a:ln w="18415" cmpd="sng">
                <a:solidFill>
                  <a:srgbClr val="FFFFFF"/>
                </a:solidFill>
                <a:prstDash val="solid"/>
              </a:ln>
              <a:effectLst>
                <a:outerShdw blurRad="63500" dir="3600000" algn="tl" rotWithShape="0">
                  <a:srgbClr val="000000">
                    <a:alpha val="70000"/>
                  </a:srgbClr>
                </a:outerShdw>
              </a:effectLst>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268760"/>
            <a:ext cx="5112568" cy="3312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27984" y="3284984"/>
            <a:ext cx="4716016" cy="35730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094566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835696" y="0"/>
            <a:ext cx="7308304" cy="769441"/>
          </a:xfrm>
          <a:prstGeom prst="rect">
            <a:avLst/>
          </a:prstGeom>
          <a:noFill/>
        </p:spPr>
        <p:txBody>
          <a:bodyPr wrap="square" rtlCol="0">
            <a:spAutoFit/>
          </a:bodyPr>
          <a:lstStyle/>
          <a:p>
            <a:pPr algn="ctr"/>
            <a:r>
              <a:rPr lang="es-MX" sz="4400" b="1" spc="50" dirty="0" smtClean="0">
                <a:ln w="13500">
                  <a:solidFill>
                    <a:schemeClr val="accent1">
                      <a:shade val="2500"/>
                      <a:alpha val="6500"/>
                    </a:schemeClr>
                  </a:solidFill>
                  <a:prstDash val="solid"/>
                </a:ln>
                <a:effectLst>
                  <a:innerShdw blurRad="50900" dist="38500" dir="13500000">
                    <a:srgbClr val="000000">
                      <a:alpha val="60000"/>
                    </a:srgbClr>
                  </a:innerShdw>
                </a:effectLst>
              </a:rPr>
              <a:t>Crecimiento por grupo</a:t>
            </a:r>
            <a:endParaRPr lang="es-MX" sz="4400" b="1" spc="50" dirty="0">
              <a:ln w="13500">
                <a:solidFill>
                  <a:schemeClr val="accent1">
                    <a:shade val="2500"/>
                    <a:alpha val="6500"/>
                  </a:schemeClr>
                </a:solidFill>
                <a:prstDash val="solid"/>
              </a:ln>
              <a:effectLst>
                <a:innerShdw blurRad="50900" dist="38500" dir="13500000">
                  <a:srgbClr val="000000">
                    <a:alpha val="60000"/>
                  </a:srgbClr>
                </a:innerShdw>
              </a:effectLst>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07704" y="1700808"/>
            <a:ext cx="7236296" cy="5157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47130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907704" y="0"/>
            <a:ext cx="7524328" cy="1200329"/>
          </a:xfrm>
          <a:prstGeom prst="rect">
            <a:avLst/>
          </a:prstGeom>
          <a:noFill/>
        </p:spPr>
        <p:txBody>
          <a:bodyPr wrap="square" rtlCol="0">
            <a:spAutoFit/>
          </a:bodyPr>
          <a:lstStyle/>
          <a:p>
            <a:pPr algn="ctr"/>
            <a:r>
              <a:rPr lang="es-MX" sz="3600" b="1" spc="50" dirty="0" smtClean="0">
                <a:ln w="13500">
                  <a:solidFill>
                    <a:schemeClr val="accent1">
                      <a:shade val="2500"/>
                      <a:alpha val="6500"/>
                    </a:schemeClr>
                  </a:solidFill>
                  <a:prstDash val="solid"/>
                </a:ln>
                <a:effectLst>
                  <a:innerShdw blurRad="50900" dist="38500" dir="13500000">
                    <a:srgbClr val="000000">
                      <a:alpha val="60000"/>
                    </a:srgbClr>
                  </a:innerShdw>
                </a:effectLst>
              </a:rPr>
              <a:t>Principales exportaciones agroalimentarias</a:t>
            </a:r>
            <a:endParaRPr lang="es-MX" sz="2400" b="1" spc="50" dirty="0">
              <a:ln w="13500">
                <a:solidFill>
                  <a:schemeClr val="accent1">
                    <a:shade val="2500"/>
                    <a:alpha val="6500"/>
                  </a:schemeClr>
                </a:solidFill>
                <a:prstDash val="solid"/>
              </a:ln>
              <a:effectLst>
                <a:innerShdw blurRad="50900" dist="38500" dir="13500000">
                  <a:srgbClr val="000000">
                    <a:alpha val="60000"/>
                  </a:srgbClr>
                </a:innerShdw>
              </a:effectLst>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688" y="1700808"/>
            <a:ext cx="7380312" cy="5157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84268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835696" y="0"/>
            <a:ext cx="6408712" cy="923330"/>
          </a:xfrm>
          <a:prstGeom prst="rect">
            <a:avLst/>
          </a:prstGeom>
          <a:noFill/>
        </p:spPr>
        <p:txBody>
          <a:bodyPr wrap="square" rtlCol="0">
            <a:spAutoFit/>
          </a:bodyPr>
          <a:lstStyle/>
          <a:p>
            <a:pPr algn="ctr"/>
            <a:r>
              <a:rPr lang="es-MX"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Crecimiento por país</a:t>
            </a:r>
            <a:endParaRPr lang="es-MX"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35696" y="1772816"/>
            <a:ext cx="7308304" cy="5085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450091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a:solidFill>
                  <a:sysClr val="windowText" lastClr="000000"/>
                </a:solidFill>
                <a:latin typeface="Arial Black" pitchFamily="34" charset="0"/>
              </a:rPr>
              <a:t>EVOLUCIÓN DEL SECTOR AGROPECUARIO</a:t>
            </a:r>
            <a:endParaRPr lang="es-MX" dirty="0"/>
          </a:p>
        </p:txBody>
      </p:sp>
      <p:sp>
        <p:nvSpPr>
          <p:cNvPr id="3" name="2 Marcador de contenido"/>
          <p:cNvSpPr>
            <a:spLocks noGrp="1"/>
          </p:cNvSpPr>
          <p:nvPr>
            <p:ph idx="1"/>
          </p:nvPr>
        </p:nvSpPr>
        <p:spPr/>
        <p:txBody>
          <a:bodyPr/>
          <a:lstStyle/>
          <a:p>
            <a:pPr marL="0" indent="0">
              <a:buNone/>
            </a:pPr>
            <a:r>
              <a:rPr lang="es-MX" dirty="0" smtClean="0">
                <a:solidFill>
                  <a:srgbClr val="000000"/>
                </a:solidFill>
              </a:rPr>
              <a:t>INDEPENDENCIA</a:t>
            </a:r>
          </a:p>
          <a:p>
            <a:r>
              <a:rPr lang="es-MX" dirty="0" smtClean="0">
                <a:solidFill>
                  <a:srgbClr val="000000"/>
                </a:solidFill>
              </a:rPr>
              <a:t>A partir </a:t>
            </a:r>
            <a:r>
              <a:rPr lang="es-MX" dirty="0">
                <a:solidFill>
                  <a:srgbClr val="000000"/>
                </a:solidFill>
              </a:rPr>
              <a:t>de 1850 México se empezó a transformar radicalmente por lo que paso a incorporarse al mercado mundial vía productos agrícolas y pecuarios que fueron demandados por </a:t>
            </a:r>
            <a:r>
              <a:rPr lang="es-MX" dirty="0" smtClean="0">
                <a:solidFill>
                  <a:srgbClr val="000000"/>
                </a:solidFill>
              </a:rPr>
              <a:t>Estados </a:t>
            </a:r>
            <a:r>
              <a:rPr lang="es-MX" dirty="0">
                <a:solidFill>
                  <a:srgbClr val="000000"/>
                </a:solidFill>
              </a:rPr>
              <a:t>Unidos. </a:t>
            </a:r>
            <a:endParaRPr lang="es-MX" dirty="0" smtClean="0">
              <a:solidFill>
                <a:srgbClr val="000000"/>
              </a:solidFill>
            </a:endParaRPr>
          </a:p>
        </p:txBody>
      </p:sp>
      <p:pic>
        <p:nvPicPr>
          <p:cNvPr id="4098" name="Picture 2" descr="http://www.semillas.org.co/apc-aa-files/8b03e104b93235bb29d54dee0d3af830/manos_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88024" y="4221088"/>
            <a:ext cx="2609850" cy="24208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899005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051720" y="0"/>
            <a:ext cx="7092280" cy="1569660"/>
          </a:xfrm>
          <a:prstGeom prst="rect">
            <a:avLst/>
          </a:prstGeom>
          <a:noFill/>
        </p:spPr>
        <p:txBody>
          <a:bodyPr wrap="square" rtlCol="0">
            <a:spAutoFit/>
          </a:bodyPr>
          <a:lstStyle/>
          <a:p>
            <a:pPr algn="ctr"/>
            <a:r>
              <a:rPr lang="es-MX" sz="4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Principales socios comerciales</a:t>
            </a:r>
            <a:endParaRPr lang="es-MX" sz="4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35697" y="1700808"/>
            <a:ext cx="7308304" cy="5157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554445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827584" y="692696"/>
            <a:ext cx="6480720" cy="369332"/>
          </a:xfrm>
          <a:prstGeom prst="rect">
            <a:avLst/>
          </a:prstGeom>
          <a:noFill/>
        </p:spPr>
        <p:txBody>
          <a:bodyPr wrap="square" rtlCol="0">
            <a:spAutoFit/>
          </a:bodyPr>
          <a:lstStyle/>
          <a:p>
            <a:endParaRPr lang="es-MX" dirty="0"/>
          </a:p>
        </p:txBody>
      </p:sp>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9143999"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5209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8602597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MX" sz="8000" dirty="0" smtClean="0"/>
              <a:t>Caso </a:t>
            </a:r>
            <a:r>
              <a:rPr lang="es-MX" sz="6600" dirty="0" smtClean="0"/>
              <a:t>Veracruz</a:t>
            </a:r>
            <a:endParaRPr lang="es-MX" sz="8000" dirty="0"/>
          </a:p>
        </p:txBody>
      </p:sp>
      <p:sp>
        <p:nvSpPr>
          <p:cNvPr id="3" name="2 Subtítulo"/>
          <p:cNvSpPr>
            <a:spLocks noGrp="1"/>
          </p:cNvSpPr>
          <p:nvPr>
            <p:ph idx="1"/>
          </p:nvPr>
        </p:nvSpPr>
        <p:spPr>
          <a:xfrm>
            <a:off x="2438400" y="2286001"/>
            <a:ext cx="6248400" cy="1503040"/>
          </a:xfrm>
        </p:spPr>
        <p:txBody>
          <a:bodyPr>
            <a:normAutofit fontScale="92500"/>
          </a:bodyPr>
          <a:lstStyle/>
          <a:p>
            <a:pPr algn="ctr">
              <a:buNone/>
            </a:pPr>
            <a:r>
              <a:rPr lang="es-MX" sz="6000" dirty="0" smtClean="0"/>
              <a:t>Sector Agroindustrial</a:t>
            </a:r>
            <a:endParaRPr lang="es-MX" sz="6000" dirty="0"/>
          </a:p>
        </p:txBody>
      </p:sp>
      <p:pic>
        <p:nvPicPr>
          <p:cNvPr id="4" name="Imagen 3"/>
          <p:cNvPicPr>
            <a:picLocks noChangeAspect="1"/>
          </p:cNvPicPr>
          <p:nvPr/>
        </p:nvPicPr>
        <p:blipFill>
          <a:blip r:embed="rId2" cstate="print"/>
          <a:srcRect l="35038" t="37568" r="35825" b="17508"/>
          <a:stretch>
            <a:fillRect/>
          </a:stretch>
        </p:blipFill>
        <p:spPr>
          <a:xfrm>
            <a:off x="4067944" y="3356992"/>
            <a:ext cx="3024336" cy="3168352"/>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Sector Agroindustrial.</a:t>
            </a:r>
            <a:endParaRPr lang="es-MX" dirty="0"/>
          </a:p>
        </p:txBody>
      </p:sp>
      <p:sp>
        <p:nvSpPr>
          <p:cNvPr id="3" name="2 Marcador de contenido"/>
          <p:cNvSpPr>
            <a:spLocks noGrp="1"/>
          </p:cNvSpPr>
          <p:nvPr>
            <p:ph idx="1"/>
          </p:nvPr>
        </p:nvSpPr>
        <p:spPr/>
        <p:txBody>
          <a:bodyPr>
            <a:normAutofit fontScale="92500" lnSpcReduction="10000"/>
          </a:bodyPr>
          <a:lstStyle/>
          <a:p>
            <a:pPr algn="just"/>
            <a:r>
              <a:rPr lang="es-MX" sz="3600" dirty="0" smtClean="0"/>
              <a:t>Veracruz de Ignacio de la Llave tuvo un PIB de 590,287.9 millones.</a:t>
            </a:r>
          </a:p>
          <a:p>
            <a:pPr algn="just"/>
            <a:r>
              <a:rPr lang="es-MX" sz="3600" dirty="0" smtClean="0"/>
              <a:t>Ocupa el lugar numero 6 a nivel nacional.</a:t>
            </a:r>
          </a:p>
          <a:p>
            <a:pPr algn="just"/>
            <a:r>
              <a:rPr lang="es-MX" sz="3600" dirty="0" smtClean="0"/>
              <a:t>Contribuye el 4.7% del PIB nacional </a:t>
            </a:r>
            <a:endParaRPr lang="es-MX" sz="36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33350" y="0"/>
            <a:ext cx="927735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0" y="0"/>
            <a:ext cx="9144000" cy="50851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a:solidFill>
                  <a:sysClr val="windowText" lastClr="000000"/>
                </a:solidFill>
                <a:latin typeface="Arial Black" pitchFamily="34" charset="0"/>
              </a:rPr>
              <a:t>EVOLUCIÓN DEL SECTOR AGROPECUARIO</a:t>
            </a:r>
            <a:endParaRPr lang="es-MX" dirty="0"/>
          </a:p>
        </p:txBody>
      </p:sp>
      <p:sp>
        <p:nvSpPr>
          <p:cNvPr id="4" name="2 Marcador de contenido"/>
          <p:cNvSpPr>
            <a:spLocks noGrp="1"/>
          </p:cNvSpPr>
          <p:nvPr>
            <p:ph idx="1"/>
          </p:nvPr>
        </p:nvSpPr>
        <p:spPr>
          <a:xfrm>
            <a:off x="1979712" y="1772816"/>
            <a:ext cx="6912768" cy="4392488"/>
          </a:xfrm>
        </p:spPr>
        <p:txBody>
          <a:bodyPr>
            <a:normAutofit/>
          </a:bodyPr>
          <a:lstStyle/>
          <a:p>
            <a:pPr marL="0" indent="0">
              <a:buNone/>
            </a:pPr>
            <a:r>
              <a:rPr lang="es-MX" dirty="0" smtClean="0">
                <a:solidFill>
                  <a:srgbClr val="000000"/>
                </a:solidFill>
              </a:rPr>
              <a:t>PORFIRIATO</a:t>
            </a:r>
          </a:p>
          <a:p>
            <a:pPr algn="just"/>
            <a:r>
              <a:rPr lang="es-MX" sz="2400" dirty="0">
                <a:solidFill>
                  <a:srgbClr val="000000"/>
                </a:solidFill>
              </a:rPr>
              <a:t>L</a:t>
            </a:r>
            <a:r>
              <a:rPr lang="es-MX" sz="2400" dirty="0" smtClean="0">
                <a:solidFill>
                  <a:srgbClr val="000000"/>
                </a:solidFill>
              </a:rPr>
              <a:t>a </a:t>
            </a:r>
            <a:r>
              <a:rPr lang="es-MX" sz="2400" dirty="0">
                <a:solidFill>
                  <a:srgbClr val="000000"/>
                </a:solidFill>
              </a:rPr>
              <a:t>hacienda moderna tenía como característica haber surgido de la demanda del mercado internacional </a:t>
            </a:r>
            <a:endParaRPr lang="es-MX" sz="2400" dirty="0" smtClean="0">
              <a:solidFill>
                <a:srgbClr val="000000"/>
              </a:solidFill>
            </a:endParaRPr>
          </a:p>
          <a:p>
            <a:pPr algn="just"/>
            <a:r>
              <a:rPr lang="es-MX" sz="2400" dirty="0">
                <a:solidFill>
                  <a:srgbClr val="000000"/>
                </a:solidFill>
              </a:rPr>
              <a:t>También hubo inversión extranjera directa para la creación de haciendas como la </a:t>
            </a:r>
            <a:r>
              <a:rPr lang="es-MX" sz="2400" dirty="0" err="1">
                <a:solidFill>
                  <a:srgbClr val="000000"/>
                </a:solidFill>
              </a:rPr>
              <a:t>U</a:t>
            </a:r>
            <a:r>
              <a:rPr lang="es-MX" sz="2400" dirty="0" err="1" smtClean="0">
                <a:solidFill>
                  <a:srgbClr val="000000"/>
                </a:solidFill>
              </a:rPr>
              <a:t>nited</a:t>
            </a:r>
            <a:r>
              <a:rPr lang="es-MX" sz="2400" dirty="0" smtClean="0">
                <a:solidFill>
                  <a:srgbClr val="000000"/>
                </a:solidFill>
              </a:rPr>
              <a:t> </a:t>
            </a:r>
            <a:r>
              <a:rPr lang="es-MX" sz="2400" dirty="0" err="1">
                <a:solidFill>
                  <a:srgbClr val="000000"/>
                </a:solidFill>
              </a:rPr>
              <a:t>S</a:t>
            </a:r>
            <a:r>
              <a:rPr lang="es-MX" sz="2400" dirty="0" err="1" smtClean="0">
                <a:solidFill>
                  <a:srgbClr val="000000"/>
                </a:solidFill>
              </a:rPr>
              <a:t>ugar</a:t>
            </a:r>
            <a:r>
              <a:rPr lang="es-MX" sz="2400" dirty="0" smtClean="0">
                <a:solidFill>
                  <a:srgbClr val="000000"/>
                </a:solidFill>
              </a:rPr>
              <a:t> </a:t>
            </a:r>
            <a:r>
              <a:rPr lang="es-MX" sz="2400" dirty="0">
                <a:solidFill>
                  <a:srgbClr val="000000"/>
                </a:solidFill>
              </a:rPr>
              <a:t>en los </a:t>
            </a:r>
            <a:r>
              <a:rPr lang="es-MX" sz="2400" dirty="0" smtClean="0">
                <a:solidFill>
                  <a:srgbClr val="000000"/>
                </a:solidFill>
              </a:rPr>
              <a:t>Mochis, </a:t>
            </a:r>
            <a:r>
              <a:rPr lang="es-MX" sz="2400" dirty="0">
                <a:solidFill>
                  <a:srgbClr val="000000"/>
                </a:solidFill>
              </a:rPr>
              <a:t>Sinaloa que era productora de azúcar y la nueva Italia en </a:t>
            </a:r>
            <a:r>
              <a:rPr lang="es-MX" sz="2400" dirty="0" smtClean="0">
                <a:solidFill>
                  <a:srgbClr val="000000"/>
                </a:solidFill>
              </a:rPr>
              <a:t>Michoacán </a:t>
            </a:r>
            <a:r>
              <a:rPr lang="es-MX" sz="2400" dirty="0">
                <a:solidFill>
                  <a:srgbClr val="000000"/>
                </a:solidFill>
              </a:rPr>
              <a:t>que era productora de arroz.</a:t>
            </a:r>
          </a:p>
          <a:p>
            <a:endParaRPr lang="es-MX" dirty="0" smtClean="0">
              <a:solidFill>
                <a:srgbClr val="000000"/>
              </a:solidFill>
            </a:endParaRPr>
          </a:p>
        </p:txBody>
      </p:sp>
    </p:spTree>
    <p:extLst>
      <p:ext uri="{BB962C8B-B14F-4D97-AF65-F5344CB8AC3E}">
        <p14:creationId xmlns:p14="http://schemas.microsoft.com/office/powerpoint/2010/main" xmlns="" val="19550299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49275" y="195943"/>
            <a:ext cx="8042276" cy="961206"/>
          </a:xfrm>
        </p:spPr>
        <p:txBody>
          <a:bodyPr>
            <a:normAutofit fontScale="90000"/>
          </a:bodyPr>
          <a:lstStyle/>
          <a:p>
            <a:pPr algn="ctr"/>
            <a:r>
              <a:rPr lang="es-MX" sz="2800" i="1" dirty="0" smtClean="0"/>
              <a:t>CERTIFICADOS FITOSANITARIOS INTERNACIONALES</a:t>
            </a:r>
            <a:br>
              <a:rPr lang="es-MX" sz="2800" i="1" dirty="0" smtClean="0"/>
            </a:br>
            <a:r>
              <a:rPr lang="es-MX" sz="2800" i="1" dirty="0" smtClean="0"/>
              <a:t>2002.</a:t>
            </a:r>
            <a:endParaRPr lang="es-MX" sz="2800" dirty="0"/>
          </a:p>
        </p:txBody>
      </p:sp>
      <p:pic>
        <p:nvPicPr>
          <p:cNvPr id="1026" name="Picture 2"/>
          <p:cNvPicPr>
            <a:picLocks noChangeAspect="1" noChangeArrowheads="1"/>
          </p:cNvPicPr>
          <p:nvPr/>
        </p:nvPicPr>
        <p:blipFill>
          <a:blip r:embed="rId2" cstate="print"/>
          <a:srcRect/>
          <a:stretch>
            <a:fillRect/>
          </a:stretch>
        </p:blipFill>
        <p:spPr bwMode="auto">
          <a:xfrm>
            <a:off x="539552" y="1988840"/>
            <a:ext cx="8172400" cy="48691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54863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9144000" cy="55172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t="4175" r="714" b="4843"/>
          <a:stretch>
            <a:fillRect/>
          </a:stretch>
        </p:blipFill>
        <p:spPr bwMode="auto">
          <a:xfrm>
            <a:off x="1619672" y="1772816"/>
            <a:ext cx="6408712" cy="4896544"/>
          </a:xfrm>
          <a:prstGeom prst="rect">
            <a:avLst/>
          </a:prstGeom>
          <a:noFill/>
          <a:ln w="9525">
            <a:noFill/>
            <a:miter lim="800000"/>
            <a:headEnd/>
            <a:tailEnd/>
          </a:ln>
        </p:spPr>
      </p:pic>
      <p:sp>
        <p:nvSpPr>
          <p:cNvPr id="5" name="4 Título"/>
          <p:cNvSpPr>
            <a:spLocks noGrp="1"/>
          </p:cNvSpPr>
          <p:nvPr>
            <p:ph type="title"/>
          </p:nvPr>
        </p:nvSpPr>
        <p:spPr>
          <a:xfrm>
            <a:off x="251520" y="404664"/>
            <a:ext cx="8686800" cy="1056042"/>
          </a:xfrm>
        </p:spPr>
        <p:txBody>
          <a:bodyPr>
            <a:normAutofit fontScale="90000"/>
          </a:bodyPr>
          <a:lstStyle/>
          <a:p>
            <a:pPr algn="ctr"/>
            <a:r>
              <a:rPr lang="es-MX" sz="3100" dirty="0" smtClean="0"/>
              <a:t>PRINCIPALES PRODUCTOS EXPORTADOS POR VERACRUZ  2011.</a:t>
            </a:r>
            <a:br>
              <a:rPr lang="es-MX" sz="3100" dirty="0" smtClean="0"/>
            </a:br>
            <a:r>
              <a:rPr lang="es-MX" sz="2000" dirty="0" smtClean="0"/>
              <a:t>Secretaria de Fomento a los </a:t>
            </a:r>
            <a:r>
              <a:rPr lang="es-MX" sz="2000" dirty="0" err="1" smtClean="0"/>
              <a:t>Agronegocios</a:t>
            </a:r>
            <a:r>
              <a:rPr lang="es-MX" sz="1800" dirty="0" smtClean="0"/>
              <a:t/>
            </a:r>
            <a:br>
              <a:rPr lang="es-MX" sz="1800" dirty="0" smtClean="0"/>
            </a:br>
            <a:endParaRPr lang="es-MX"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1" y="0"/>
            <a:ext cx="9144000" cy="1323439"/>
          </a:xfrm>
          <a:prstGeom prst="rect">
            <a:avLst/>
          </a:prstGeom>
          <a:noFill/>
        </p:spPr>
        <p:txBody>
          <a:bodyPr wrap="square" rtlCol="0">
            <a:spAutoFit/>
          </a:bodyPr>
          <a:lstStyle/>
          <a:p>
            <a:pPr algn="just"/>
            <a:r>
              <a:rPr lang="es-MX"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Las exportaciones de limón mexicano también se ubican en el 1er. lugar a nivel mundial. Se estima que durante el periodo enero-septiembre de 2011, el </a:t>
            </a:r>
            <a:r>
              <a:rPr lang="pt-B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estado de </a:t>
            </a:r>
            <a:r>
              <a:rPr lang="pt-BR" sz="20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Veracruz</a:t>
            </a:r>
            <a:r>
              <a:rPr lang="pt-B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pt-BR" sz="20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exportó</a:t>
            </a:r>
            <a:r>
              <a:rPr lang="pt-B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130 </a:t>
            </a:r>
            <a:r>
              <a:rPr lang="pt-BR" sz="20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mdd</a:t>
            </a:r>
            <a:r>
              <a:rPr lang="pt-B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s-MX"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cantidad que representa el 58.4% de las ventas al exterior de este cítrico.</a:t>
            </a:r>
            <a:endParaRPr lang="es-MX"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2050" name="Picture 2"/>
          <p:cNvPicPr>
            <a:picLocks noChangeAspect="1" noChangeArrowheads="1"/>
          </p:cNvPicPr>
          <p:nvPr/>
        </p:nvPicPr>
        <p:blipFill>
          <a:blip r:embed="rId2" cstate="print"/>
          <a:srcRect/>
          <a:stretch>
            <a:fillRect/>
          </a:stretch>
        </p:blipFill>
        <p:spPr bwMode="auto">
          <a:xfrm>
            <a:off x="539552" y="1844824"/>
            <a:ext cx="8255725" cy="36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1"/>
            <a:ext cx="9144000" cy="802355"/>
          </a:xfrm>
        </p:spPr>
        <p:style>
          <a:lnRef idx="1">
            <a:schemeClr val="accent5"/>
          </a:lnRef>
          <a:fillRef idx="3">
            <a:schemeClr val="accent5"/>
          </a:fillRef>
          <a:effectRef idx="2">
            <a:schemeClr val="accent5"/>
          </a:effectRef>
          <a:fontRef idx="minor">
            <a:schemeClr val="lt1"/>
          </a:fontRef>
        </p:style>
        <p:txBody>
          <a:bodyPr>
            <a:noAutofit/>
          </a:bodyPr>
          <a:lstStyle/>
          <a:p>
            <a:pPr algn="ctr"/>
            <a:r>
              <a:rPr lang="es-MX" sz="2400" b="1" dirty="0" smtClean="0"/>
              <a:t>BALANZA AGROPECUARIA Y AGROINDUSTRIAL DEL ESTADO DE VERACRUZ</a:t>
            </a:r>
            <a:r>
              <a:rPr lang="es-MX" sz="2400" dirty="0" smtClean="0"/>
              <a:t>.</a:t>
            </a:r>
            <a:endParaRPr lang="es-MX" sz="2400" dirty="0"/>
          </a:p>
        </p:txBody>
      </p:sp>
      <p:graphicFrame>
        <p:nvGraphicFramePr>
          <p:cNvPr id="5" name="4 Tabla"/>
          <p:cNvGraphicFramePr>
            <a:graphicFrameLocks noGrp="1"/>
          </p:cNvGraphicFramePr>
          <p:nvPr/>
        </p:nvGraphicFramePr>
        <p:xfrm>
          <a:off x="0" y="802355"/>
          <a:ext cx="9144001" cy="6055652"/>
        </p:xfrm>
        <a:graphic>
          <a:graphicData uri="http://schemas.openxmlformats.org/drawingml/2006/table">
            <a:tbl>
              <a:tblPr/>
              <a:tblGrid>
                <a:gridCol w="908627"/>
                <a:gridCol w="3407349"/>
                <a:gridCol w="890643"/>
                <a:gridCol w="908627"/>
                <a:gridCol w="946485"/>
                <a:gridCol w="908627"/>
                <a:gridCol w="1173643"/>
              </a:tblGrid>
              <a:tr h="441047">
                <a:tc>
                  <a:txBody>
                    <a:bodyPr/>
                    <a:lstStyle/>
                    <a:p>
                      <a:pPr>
                        <a:lnSpc>
                          <a:spcPct val="115000"/>
                        </a:lnSpc>
                        <a:spcAft>
                          <a:spcPts val="0"/>
                        </a:spcAft>
                      </a:pPr>
                      <a:r>
                        <a:rPr lang="es-MX" sz="1200" b="1" dirty="0">
                          <a:solidFill>
                            <a:srgbClr val="FFFFFF"/>
                          </a:solidFill>
                          <a:latin typeface="Arial"/>
                          <a:ea typeface="Times New Roman"/>
                          <a:cs typeface="Times New Roman"/>
                        </a:rPr>
                        <a:t> </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79646"/>
                    </a:solidFill>
                  </a:tcPr>
                </a:tc>
                <a:tc>
                  <a:txBody>
                    <a:bodyPr/>
                    <a:lstStyle/>
                    <a:p>
                      <a:pPr>
                        <a:lnSpc>
                          <a:spcPct val="115000"/>
                        </a:lnSpc>
                        <a:spcAft>
                          <a:spcPts val="0"/>
                        </a:spcAft>
                      </a:pPr>
                      <a:r>
                        <a:rPr lang="es-MX" sz="1200" b="1" dirty="0">
                          <a:solidFill>
                            <a:srgbClr val="FFFFFF"/>
                          </a:solidFill>
                          <a:latin typeface="Arial"/>
                          <a:ea typeface="Times New Roman"/>
                          <a:cs typeface="Times New Roman"/>
                        </a:rPr>
                        <a:t> (miles de dólares)</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79646"/>
                    </a:solidFill>
                  </a:tcPr>
                </a:tc>
                <a:tc>
                  <a:txBody>
                    <a:bodyPr/>
                    <a:lstStyle/>
                    <a:p>
                      <a:pPr algn="ctr">
                        <a:lnSpc>
                          <a:spcPct val="115000"/>
                        </a:lnSpc>
                        <a:spcAft>
                          <a:spcPts val="0"/>
                        </a:spcAft>
                      </a:pPr>
                      <a:r>
                        <a:rPr lang="es-MX" sz="1200" b="1">
                          <a:solidFill>
                            <a:srgbClr val="FFFFFF"/>
                          </a:solidFill>
                          <a:latin typeface="Arial"/>
                          <a:ea typeface="Times New Roman"/>
                          <a:cs typeface="Times New Roman"/>
                        </a:rPr>
                        <a:t>ENE 2009</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79646"/>
                    </a:solidFill>
                  </a:tcPr>
                </a:tc>
                <a:tc>
                  <a:txBody>
                    <a:bodyPr/>
                    <a:lstStyle/>
                    <a:p>
                      <a:pPr algn="ctr">
                        <a:lnSpc>
                          <a:spcPct val="115000"/>
                        </a:lnSpc>
                        <a:spcAft>
                          <a:spcPts val="0"/>
                        </a:spcAft>
                      </a:pPr>
                      <a:r>
                        <a:rPr lang="es-MX" sz="1200" b="1">
                          <a:solidFill>
                            <a:srgbClr val="FFFFFF"/>
                          </a:solidFill>
                          <a:latin typeface="Arial"/>
                          <a:ea typeface="Times New Roman"/>
                          <a:cs typeface="Times New Roman"/>
                        </a:rPr>
                        <a:t> </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79646"/>
                    </a:solidFill>
                  </a:tcPr>
                </a:tc>
                <a:tc>
                  <a:txBody>
                    <a:bodyPr/>
                    <a:lstStyle/>
                    <a:p>
                      <a:pPr algn="ctr">
                        <a:lnSpc>
                          <a:spcPct val="115000"/>
                        </a:lnSpc>
                        <a:spcAft>
                          <a:spcPts val="0"/>
                        </a:spcAft>
                      </a:pPr>
                      <a:r>
                        <a:rPr lang="es-MX" sz="1200" b="1">
                          <a:solidFill>
                            <a:srgbClr val="FFFFFF"/>
                          </a:solidFill>
                          <a:latin typeface="Arial"/>
                          <a:ea typeface="Times New Roman"/>
                          <a:cs typeface="Times New Roman"/>
                        </a:rPr>
                        <a:t>ENE 2010 P/</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79646"/>
                    </a:solidFill>
                  </a:tcPr>
                </a:tc>
                <a:tc>
                  <a:txBody>
                    <a:bodyPr/>
                    <a:lstStyle/>
                    <a:p>
                      <a:pPr algn="ctr">
                        <a:lnSpc>
                          <a:spcPct val="115000"/>
                        </a:lnSpc>
                        <a:spcAft>
                          <a:spcPts val="0"/>
                        </a:spcAft>
                      </a:pPr>
                      <a:r>
                        <a:rPr lang="es-MX" sz="1200" b="1">
                          <a:solidFill>
                            <a:srgbClr val="FFFFFF"/>
                          </a:solidFill>
                          <a:latin typeface="Arial"/>
                          <a:ea typeface="Times New Roman"/>
                          <a:cs typeface="Times New Roman"/>
                        </a:rPr>
                        <a:t> </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79646"/>
                    </a:solidFill>
                  </a:tcPr>
                </a:tc>
                <a:tc>
                  <a:txBody>
                    <a:bodyPr/>
                    <a:lstStyle/>
                    <a:p>
                      <a:pPr algn="ctr">
                        <a:lnSpc>
                          <a:spcPct val="115000"/>
                        </a:lnSpc>
                        <a:spcAft>
                          <a:spcPts val="0"/>
                        </a:spcAft>
                      </a:pPr>
                      <a:r>
                        <a:rPr lang="es-MX" sz="1200" b="1">
                          <a:solidFill>
                            <a:srgbClr val="FFFFFF"/>
                          </a:solidFill>
                          <a:latin typeface="Arial"/>
                          <a:ea typeface="Times New Roman"/>
                          <a:cs typeface="Times New Roman"/>
                        </a:rPr>
                        <a:t>VARIACIÓN  %</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79646"/>
                    </a:solidFill>
                  </a:tcPr>
                </a:tc>
              </a:tr>
              <a:tr h="255680">
                <a:tc>
                  <a:txBody>
                    <a:bodyPr/>
                    <a:lstStyle/>
                    <a:p>
                      <a:pPr>
                        <a:lnSpc>
                          <a:spcPct val="115000"/>
                        </a:lnSpc>
                        <a:spcAft>
                          <a:spcPts val="0"/>
                        </a:spcAft>
                      </a:pPr>
                      <a:r>
                        <a:rPr lang="es-MX" sz="1200" b="1">
                          <a:solidFill>
                            <a:srgbClr val="FFFFFF"/>
                          </a:solidFill>
                          <a:latin typeface="Arial"/>
                          <a:ea typeface="Times New Roman"/>
                          <a:cs typeface="Times New Roman"/>
                        </a:rPr>
                        <a:t> </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a:txBody>
                    <a:bodyPr/>
                    <a:lstStyle/>
                    <a:p>
                      <a:endParaRPr lang="es-MX" sz="1600" dirty="0">
                        <a:latin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ctr">
                        <a:lnSpc>
                          <a:spcPct val="115000"/>
                        </a:lnSpc>
                        <a:spcAft>
                          <a:spcPts val="0"/>
                        </a:spcAft>
                      </a:pPr>
                      <a:r>
                        <a:rPr lang="es-MX" sz="1200" b="1">
                          <a:latin typeface="Arial"/>
                          <a:ea typeface="Times New Roman"/>
                          <a:cs typeface="Times New Roman"/>
                        </a:rPr>
                        <a:t>2010/09</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55680">
                <a:tc gridSpan="2">
                  <a:txBody>
                    <a:bodyPr/>
                    <a:lstStyle/>
                    <a:p>
                      <a:pPr>
                        <a:lnSpc>
                          <a:spcPct val="115000"/>
                        </a:lnSpc>
                        <a:spcAft>
                          <a:spcPts val="0"/>
                        </a:spcAft>
                      </a:pPr>
                      <a:r>
                        <a:rPr lang="es-MX" sz="1200" b="1" dirty="0">
                          <a:solidFill>
                            <a:srgbClr val="FFFFFF"/>
                          </a:solidFill>
                          <a:latin typeface="Arial"/>
                          <a:ea typeface="Times New Roman"/>
                          <a:cs typeface="Times New Roman"/>
                        </a:rPr>
                        <a:t>Balanza Agropecuaria y Agroindustrial 2/</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b="1">
                          <a:latin typeface="Arial"/>
                          <a:ea typeface="Times New Roman"/>
                          <a:cs typeface="Times New Roman"/>
                        </a:rPr>
                        <a:t>-290,933</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b="1">
                          <a:latin typeface="Arial"/>
                          <a:ea typeface="Times New Roman"/>
                          <a:cs typeface="Times New Roman"/>
                        </a:rPr>
                        <a:t>-286,103</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b="1">
                          <a:latin typeface="Arial"/>
                          <a:ea typeface="Times New Roman"/>
                          <a:cs typeface="Times New Roman"/>
                        </a:rPr>
                        <a:t>-1.7</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55680">
                <a:tc gridSpan="2">
                  <a:txBody>
                    <a:bodyPr/>
                    <a:lstStyle/>
                    <a:p>
                      <a:pPr>
                        <a:lnSpc>
                          <a:spcPct val="115000"/>
                        </a:lnSpc>
                        <a:spcAft>
                          <a:spcPts val="0"/>
                        </a:spcAft>
                      </a:pPr>
                      <a:r>
                        <a:rPr lang="es-MX" sz="1200" b="1" dirty="0">
                          <a:solidFill>
                            <a:srgbClr val="FFFFFF"/>
                          </a:solidFill>
                          <a:latin typeface="Arial"/>
                          <a:ea typeface="Times New Roman"/>
                          <a:cs typeface="Times New Roman"/>
                        </a:rPr>
                        <a:t>    Agropecuaria y pesquera</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b="1">
                          <a:latin typeface="Arial"/>
                          <a:ea typeface="Times New Roman"/>
                          <a:cs typeface="Times New Roman"/>
                        </a:rPr>
                        <a:t>-22,755</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b="1">
                          <a:latin typeface="Arial"/>
                          <a:ea typeface="Times New Roman"/>
                          <a:cs typeface="Times New Roman"/>
                        </a:rPr>
                        <a:t>35,078</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b="1">
                          <a:latin typeface="Arial"/>
                          <a:ea typeface="Times New Roman"/>
                          <a:cs typeface="Times New Roman"/>
                        </a:rPr>
                        <a:t>-254.2</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r>
              <a:tr h="255680">
                <a:tc gridSpan="2">
                  <a:txBody>
                    <a:bodyPr/>
                    <a:lstStyle/>
                    <a:p>
                      <a:pPr>
                        <a:lnSpc>
                          <a:spcPct val="115000"/>
                        </a:lnSpc>
                        <a:spcAft>
                          <a:spcPts val="0"/>
                        </a:spcAft>
                      </a:pPr>
                      <a:r>
                        <a:rPr lang="es-MX" sz="1200" b="1" dirty="0">
                          <a:solidFill>
                            <a:srgbClr val="FFFFFF"/>
                          </a:solidFill>
                          <a:latin typeface="Arial"/>
                          <a:ea typeface="Times New Roman"/>
                          <a:cs typeface="Times New Roman"/>
                        </a:rPr>
                        <a:t>    Agropecuaria</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b="1">
                          <a:latin typeface="Arial"/>
                          <a:ea typeface="Times New Roman"/>
                          <a:cs typeface="Times New Roman"/>
                        </a:rPr>
                        <a:t>-44,686</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b="1">
                          <a:latin typeface="Arial"/>
                          <a:ea typeface="Times New Roman"/>
                          <a:cs typeface="Times New Roman"/>
                        </a:rPr>
                        <a:t>12,936</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b="1">
                          <a:latin typeface="Arial"/>
                          <a:ea typeface="Times New Roman"/>
                          <a:cs typeface="Times New Roman"/>
                        </a:rPr>
                        <a:t>-128.9</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80481">
                <a:tc>
                  <a:txBody>
                    <a:bodyPr/>
                    <a:lstStyle/>
                    <a:p>
                      <a:pPr>
                        <a:lnSpc>
                          <a:spcPct val="115000"/>
                        </a:lnSpc>
                        <a:spcAft>
                          <a:spcPts val="0"/>
                        </a:spcAft>
                      </a:pPr>
                      <a:r>
                        <a:rPr lang="es-MX" sz="1200" b="1">
                          <a:solidFill>
                            <a:srgbClr val="FFFFFF"/>
                          </a:solidFill>
                          <a:latin typeface="Arial"/>
                          <a:ea typeface="Times New Roman"/>
                          <a:cs typeface="Times New Roman"/>
                        </a:rPr>
                        <a:t>    Agrícola</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a:txBody>
                    <a:bodyPr/>
                    <a:lstStyle/>
                    <a:p>
                      <a:endParaRPr lang="es-MX" sz="1600" dirty="0">
                        <a:latin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b="1">
                          <a:latin typeface="Arial"/>
                          <a:ea typeface="Times New Roman"/>
                          <a:cs typeface="Times New Roman"/>
                        </a:rPr>
                        <a:t>-1,129</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b="1">
                          <a:latin typeface="Arial"/>
                          <a:ea typeface="Times New Roman"/>
                          <a:cs typeface="Times New Roman"/>
                        </a:rPr>
                        <a:t>53,548</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b="1">
                          <a:latin typeface="Arial"/>
                          <a:ea typeface="Times New Roman"/>
                          <a:cs typeface="Times New Roman"/>
                        </a:rPr>
                        <a:t>-4,843.0</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r>
              <a:tr h="255680">
                <a:tc gridSpan="2">
                  <a:txBody>
                    <a:bodyPr/>
                    <a:lstStyle/>
                    <a:p>
                      <a:pPr>
                        <a:lnSpc>
                          <a:spcPct val="115000"/>
                        </a:lnSpc>
                        <a:spcAft>
                          <a:spcPts val="0"/>
                        </a:spcAft>
                      </a:pPr>
                      <a:r>
                        <a:rPr lang="es-MX" sz="1200" b="1" dirty="0">
                          <a:solidFill>
                            <a:srgbClr val="FFFFFF"/>
                          </a:solidFill>
                          <a:latin typeface="Arial"/>
                          <a:ea typeface="Times New Roman"/>
                          <a:cs typeface="Times New Roman"/>
                        </a:rPr>
                        <a:t>    Ganadería y Apicultura</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b="1">
                          <a:latin typeface="Arial"/>
                          <a:ea typeface="Times New Roman"/>
                          <a:cs typeface="Times New Roman"/>
                        </a:rPr>
                        <a:t>-43,557</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b="1">
                          <a:latin typeface="Arial"/>
                          <a:ea typeface="Times New Roman"/>
                          <a:cs typeface="Times New Roman"/>
                        </a:rPr>
                        <a:t>-40,612</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b="1">
                          <a:latin typeface="Arial"/>
                          <a:ea typeface="Times New Roman"/>
                          <a:cs typeface="Times New Roman"/>
                        </a:rPr>
                        <a:t>-6.8</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55680">
                <a:tc>
                  <a:txBody>
                    <a:bodyPr/>
                    <a:lstStyle/>
                    <a:p>
                      <a:pPr>
                        <a:lnSpc>
                          <a:spcPct val="115000"/>
                        </a:lnSpc>
                        <a:spcAft>
                          <a:spcPts val="0"/>
                        </a:spcAft>
                      </a:pPr>
                      <a:r>
                        <a:rPr lang="es-MX" sz="1200" b="1">
                          <a:solidFill>
                            <a:srgbClr val="FFFFFF"/>
                          </a:solidFill>
                          <a:latin typeface="Arial"/>
                          <a:ea typeface="Times New Roman"/>
                          <a:cs typeface="Times New Roman"/>
                        </a:rPr>
                        <a:t>    Pesca</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a:txBody>
                    <a:bodyPr/>
                    <a:lstStyle/>
                    <a:p>
                      <a:endParaRPr lang="es-MX" sz="1600" dirty="0">
                        <a:latin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b="1" dirty="0">
                          <a:latin typeface="Arial"/>
                          <a:ea typeface="Times New Roman"/>
                          <a:cs typeface="Times New Roman"/>
                        </a:rPr>
                        <a:t>21,931</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b="1">
                          <a:latin typeface="Arial"/>
                          <a:ea typeface="Times New Roman"/>
                          <a:cs typeface="Times New Roman"/>
                        </a:rPr>
                        <a:t>22,142</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b="1">
                          <a:latin typeface="Arial"/>
                          <a:ea typeface="Times New Roman"/>
                          <a:cs typeface="Times New Roman"/>
                        </a:rPr>
                        <a:t>1.0</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    Agroindustrial</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b="1" dirty="0">
                          <a:latin typeface="Arial"/>
                          <a:ea typeface="Times New Roman"/>
                          <a:cs typeface="Times New Roman"/>
                        </a:rPr>
                        <a:t>-268,178</a:t>
                      </a:r>
                      <a:endParaRPr lang="es-MX" sz="1600" dirty="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b="1">
                          <a:latin typeface="Arial"/>
                          <a:ea typeface="Times New Roman"/>
                          <a:cs typeface="Times New Roman"/>
                        </a:rPr>
                        <a:t>-321,181</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b="1">
                          <a:latin typeface="Arial"/>
                          <a:ea typeface="Times New Roman"/>
                          <a:cs typeface="Times New Roman"/>
                        </a:rPr>
                        <a:t>19.8</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55680">
                <a:tc gridSpan="2">
                  <a:txBody>
                    <a:bodyPr/>
                    <a:lstStyle/>
                    <a:p>
                      <a:pPr>
                        <a:lnSpc>
                          <a:spcPct val="115000"/>
                        </a:lnSpc>
                        <a:spcAft>
                          <a:spcPts val="0"/>
                        </a:spcAft>
                      </a:pPr>
                      <a:r>
                        <a:rPr lang="es-MX" sz="1200" b="1" dirty="0">
                          <a:solidFill>
                            <a:srgbClr val="FFFFFF"/>
                          </a:solidFill>
                          <a:latin typeface="Arial"/>
                          <a:ea typeface="Times New Roman"/>
                          <a:cs typeface="Times New Roman"/>
                        </a:rPr>
                        <a:t>Exportaciones Agropecuarias y Agroindustriales 2/</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dirty="0">
                          <a:latin typeface="Arial"/>
                          <a:ea typeface="Times New Roman"/>
                          <a:cs typeface="Times New Roman"/>
                        </a:rPr>
                        <a:t>1,211,379</a:t>
                      </a:r>
                      <a:endParaRPr lang="es-MX" sz="1600" dirty="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a:latin typeface="Arial"/>
                          <a:ea typeface="Times New Roman"/>
                          <a:cs typeface="Times New Roman"/>
                        </a:rPr>
                        <a:t>1,178,850</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a:latin typeface="Arial"/>
                          <a:ea typeface="Times New Roman"/>
                          <a:cs typeface="Times New Roman"/>
                        </a:rPr>
                        <a:t>-2.7</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Importaciones Agropecuarias y Agroindustriales 2/</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dirty="0">
                          <a:latin typeface="Arial"/>
                          <a:ea typeface="Times New Roman"/>
                          <a:cs typeface="Times New Roman"/>
                        </a:rPr>
                        <a:t>1,502,312</a:t>
                      </a:r>
                      <a:endParaRPr lang="es-MX" sz="1600" dirty="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dirty="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1,464,953</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-2.5</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Exportaciones Agropecuarias y pesqueras</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a:latin typeface="Arial"/>
                          <a:ea typeface="Times New Roman"/>
                          <a:cs typeface="Times New Roman"/>
                        </a:rPr>
                        <a:t>675,155</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a:latin typeface="Arial"/>
                          <a:ea typeface="Times New Roman"/>
                          <a:cs typeface="Times New Roman"/>
                        </a:rPr>
                        <a:t>716,319</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a:latin typeface="Arial"/>
                          <a:ea typeface="Times New Roman"/>
                          <a:cs typeface="Times New Roman"/>
                        </a:rPr>
                        <a:t>6.1</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Importaciones Agropecuarias y pesqueras</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dirty="0">
                          <a:latin typeface="Arial"/>
                          <a:ea typeface="Times New Roman"/>
                          <a:cs typeface="Times New Roman"/>
                        </a:rPr>
                        <a:t>697,910</a:t>
                      </a:r>
                      <a:endParaRPr lang="es-MX" sz="1600" dirty="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dirty="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681,241</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-2.4</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55680">
                <a:tc gridSpan="2">
                  <a:txBody>
                    <a:bodyPr/>
                    <a:lstStyle/>
                    <a:p>
                      <a:pPr>
                        <a:lnSpc>
                          <a:spcPct val="115000"/>
                        </a:lnSpc>
                        <a:spcAft>
                          <a:spcPts val="0"/>
                        </a:spcAft>
                      </a:pPr>
                      <a:r>
                        <a:rPr lang="es-MX" sz="1200" b="1" dirty="0">
                          <a:solidFill>
                            <a:srgbClr val="FFFFFF"/>
                          </a:solidFill>
                          <a:latin typeface="Arial"/>
                          <a:ea typeface="Times New Roman"/>
                          <a:cs typeface="Times New Roman"/>
                        </a:rPr>
                        <a:t>Exportaciones Agropecuarias </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dirty="0">
                          <a:latin typeface="Arial"/>
                          <a:ea typeface="Times New Roman"/>
                          <a:cs typeface="Times New Roman"/>
                        </a:rPr>
                        <a:t>630,912</a:t>
                      </a:r>
                      <a:endParaRPr lang="es-MX" sz="1600" dirty="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a:latin typeface="Arial"/>
                          <a:ea typeface="Times New Roman"/>
                          <a:cs typeface="Times New Roman"/>
                        </a:rPr>
                        <a:t>670,864</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a:latin typeface="Arial"/>
                          <a:ea typeface="Times New Roman"/>
                          <a:cs typeface="Times New Roman"/>
                        </a:rPr>
                        <a:t>6.3</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Importaciones Agropecuarias</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a:latin typeface="Arial"/>
                          <a:ea typeface="Times New Roman"/>
                          <a:cs typeface="Times New Roman"/>
                        </a:rPr>
                        <a:t>675,598</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657,928</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-2.6</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Exportaciones Agrícolas</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a:latin typeface="Arial"/>
                          <a:ea typeface="Times New Roman"/>
                          <a:cs typeface="Times New Roman"/>
                        </a:rPr>
                        <a:t>604,860</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dirty="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dirty="0">
                          <a:latin typeface="Arial"/>
                          <a:ea typeface="Times New Roman"/>
                          <a:cs typeface="Times New Roman"/>
                        </a:rPr>
                        <a:t>630,347</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a:latin typeface="Arial"/>
                          <a:ea typeface="Times New Roman"/>
                          <a:cs typeface="Times New Roman"/>
                        </a:rPr>
                        <a:t>4.2</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Importaciones Agrícolas</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a:latin typeface="Arial"/>
                          <a:ea typeface="Times New Roman"/>
                          <a:cs typeface="Times New Roman"/>
                        </a:rPr>
                        <a:t>605,989</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dirty="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576,799</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dirty="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-4.8</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Exportaciones Ganadería y Apicultura</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a:latin typeface="Arial"/>
                          <a:ea typeface="Times New Roman"/>
                          <a:cs typeface="Times New Roman"/>
                        </a:rPr>
                        <a:t>26,052</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a:latin typeface="Arial"/>
                          <a:ea typeface="Times New Roman"/>
                          <a:cs typeface="Times New Roman"/>
                        </a:rPr>
                        <a:t>40,517</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a:latin typeface="Arial"/>
                          <a:ea typeface="Times New Roman"/>
                          <a:cs typeface="Times New Roman"/>
                        </a:rPr>
                        <a:t>55.5</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Importaciones Ganadería y Apicultura</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a:latin typeface="Arial"/>
                          <a:ea typeface="Times New Roman"/>
                          <a:cs typeface="Times New Roman"/>
                        </a:rPr>
                        <a:t>69,609</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dirty="0">
                          <a:latin typeface="Arial"/>
                          <a:ea typeface="Times New Roman"/>
                          <a:cs typeface="Times New Roman"/>
                        </a:rPr>
                        <a:t>81,129</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16.5</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Exportaciones Pesca</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a:latin typeface="Arial"/>
                          <a:ea typeface="Times New Roman"/>
                          <a:cs typeface="Times New Roman"/>
                        </a:rPr>
                        <a:t>44,243</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dirty="0">
                          <a:latin typeface="Arial"/>
                          <a:ea typeface="Times New Roman"/>
                          <a:cs typeface="Times New Roman"/>
                        </a:rPr>
                        <a:t>45,455</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dirty="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dirty="0">
                          <a:latin typeface="Arial"/>
                          <a:ea typeface="Times New Roman"/>
                          <a:cs typeface="Times New Roman"/>
                        </a:rPr>
                        <a:t>2.7</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Importaciones Pesca</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a:latin typeface="Arial"/>
                          <a:ea typeface="Times New Roman"/>
                          <a:cs typeface="Times New Roman"/>
                        </a:rPr>
                        <a:t>22,312</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23,313</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4.5</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r h="255680">
                <a:tc gridSpan="2">
                  <a:txBody>
                    <a:bodyPr/>
                    <a:lstStyle/>
                    <a:p>
                      <a:pPr>
                        <a:lnSpc>
                          <a:spcPct val="115000"/>
                        </a:lnSpc>
                        <a:spcAft>
                          <a:spcPts val="0"/>
                        </a:spcAft>
                      </a:pPr>
                      <a:r>
                        <a:rPr lang="es-MX" sz="1200" b="1">
                          <a:solidFill>
                            <a:srgbClr val="FFFFFF"/>
                          </a:solidFill>
                          <a:latin typeface="Arial"/>
                          <a:ea typeface="Times New Roman"/>
                          <a:cs typeface="Times New Roman"/>
                        </a:rPr>
                        <a:t>Exportaciones Agroindustriales</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a:latin typeface="Arial"/>
                          <a:ea typeface="Times New Roman"/>
                          <a:cs typeface="Times New Roman"/>
                        </a:rPr>
                        <a:t>536,224</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a:latin typeface="Arial"/>
                          <a:ea typeface="Times New Roman"/>
                          <a:cs typeface="Times New Roman"/>
                        </a:rPr>
                        <a:t>462,531</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endParaRPr lang="es-MX" sz="1600">
                        <a:latin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c>
                  <a:txBody>
                    <a:bodyPr/>
                    <a:lstStyle/>
                    <a:p>
                      <a:pPr algn="r">
                        <a:lnSpc>
                          <a:spcPct val="115000"/>
                        </a:lnSpc>
                        <a:spcAft>
                          <a:spcPts val="0"/>
                        </a:spcAft>
                      </a:pPr>
                      <a:r>
                        <a:rPr lang="es-MX" sz="1200" dirty="0">
                          <a:latin typeface="Arial"/>
                          <a:ea typeface="Times New Roman"/>
                          <a:cs typeface="Times New Roman"/>
                        </a:rPr>
                        <a:t>-13.7</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E4D0"/>
                    </a:solidFill>
                  </a:tcPr>
                </a:tc>
              </a:tr>
              <a:tr h="220524">
                <a:tc gridSpan="2">
                  <a:txBody>
                    <a:bodyPr/>
                    <a:lstStyle/>
                    <a:p>
                      <a:pPr>
                        <a:lnSpc>
                          <a:spcPct val="115000"/>
                        </a:lnSpc>
                        <a:spcAft>
                          <a:spcPts val="0"/>
                        </a:spcAft>
                      </a:pPr>
                      <a:r>
                        <a:rPr lang="es-MX" sz="1200" b="1">
                          <a:solidFill>
                            <a:srgbClr val="FFFFFF"/>
                          </a:solidFill>
                          <a:latin typeface="Arial"/>
                          <a:ea typeface="Times New Roman"/>
                          <a:cs typeface="Times New Roman"/>
                        </a:rPr>
                        <a:t>Importaciones Agroindustriales</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79646"/>
                    </a:solidFill>
                  </a:tcPr>
                </a:tc>
                <a:tc hMerge="1">
                  <a:txBody>
                    <a:bodyPr/>
                    <a:lstStyle/>
                    <a:p>
                      <a:endParaRPr lang="es-MX"/>
                    </a:p>
                  </a:txBody>
                  <a:tcPr/>
                </a:tc>
                <a:tc>
                  <a:txBody>
                    <a:bodyPr/>
                    <a:lstStyle/>
                    <a:p>
                      <a:pPr algn="r">
                        <a:lnSpc>
                          <a:spcPct val="115000"/>
                        </a:lnSpc>
                        <a:spcAft>
                          <a:spcPts val="0"/>
                        </a:spcAft>
                      </a:pPr>
                      <a:r>
                        <a:rPr lang="es-MX" sz="1200">
                          <a:latin typeface="Arial"/>
                          <a:ea typeface="Times New Roman"/>
                          <a:cs typeface="Times New Roman"/>
                        </a:rPr>
                        <a:t>804,402</a:t>
                      </a:r>
                      <a:endParaRPr lang="es-MX" sz="1600">
                        <a:latin typeface="Calibri"/>
                        <a:ea typeface="Calibri"/>
                        <a:cs typeface="Times New Roman"/>
                      </a:endParaRPr>
                    </a:p>
                  </a:txBody>
                  <a:tcPr marL="65419" marR="65419"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 </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783,712</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a:latin typeface="Arial"/>
                          <a:ea typeface="Times New Roman"/>
                          <a:cs typeface="Times New Roman"/>
                        </a:rPr>
                        <a:t> </a:t>
                      </a:r>
                      <a:endParaRPr lang="es-MX" sz="160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c>
                  <a:txBody>
                    <a:bodyPr/>
                    <a:lstStyle/>
                    <a:p>
                      <a:pPr algn="r">
                        <a:lnSpc>
                          <a:spcPct val="115000"/>
                        </a:lnSpc>
                        <a:spcAft>
                          <a:spcPts val="0"/>
                        </a:spcAft>
                      </a:pPr>
                      <a:r>
                        <a:rPr lang="es-MX" sz="1200" dirty="0">
                          <a:latin typeface="Arial"/>
                          <a:ea typeface="Times New Roman"/>
                          <a:cs typeface="Times New Roman"/>
                        </a:rPr>
                        <a:t>-2.6</a:t>
                      </a:r>
                      <a:endParaRPr lang="es-MX" sz="1600" dirty="0">
                        <a:latin typeface="Calibri"/>
                        <a:ea typeface="Calibri"/>
                        <a:cs typeface="Times New Roman"/>
                      </a:endParaRPr>
                    </a:p>
                  </a:txBody>
                  <a:tcPr marL="65419" marR="6541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CAA2"/>
                    </a:solidFill>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431074"/>
          </a:xfrm>
        </p:spPr>
        <p:style>
          <a:lnRef idx="0">
            <a:schemeClr val="accent5"/>
          </a:lnRef>
          <a:fillRef idx="3">
            <a:schemeClr val="accent5"/>
          </a:fillRef>
          <a:effectRef idx="3">
            <a:schemeClr val="accent5"/>
          </a:effectRef>
          <a:fontRef idx="minor">
            <a:schemeClr val="lt1"/>
          </a:fontRef>
        </p:style>
        <p:txBody>
          <a:bodyPr/>
          <a:lstStyle/>
          <a:p>
            <a:pPr algn="ctr"/>
            <a:r>
              <a:rPr lang="es-MX" sz="2000" dirty="0" smtClean="0"/>
              <a:t>EXPORTACIONES AGROPECUARIAS Y AGROINDUSTRIALES</a:t>
            </a:r>
            <a:endParaRPr lang="es-MX" sz="2000" dirty="0"/>
          </a:p>
        </p:txBody>
      </p:sp>
      <p:pic>
        <p:nvPicPr>
          <p:cNvPr id="21505" name="Picture 1"/>
          <p:cNvPicPr>
            <a:picLocks noChangeAspect="1" noChangeArrowheads="1"/>
          </p:cNvPicPr>
          <p:nvPr/>
        </p:nvPicPr>
        <p:blipFill>
          <a:blip r:embed="rId2" cstate="print"/>
          <a:srcRect/>
          <a:stretch>
            <a:fillRect/>
          </a:stretch>
        </p:blipFill>
        <p:spPr bwMode="auto">
          <a:xfrm>
            <a:off x="0" y="431074"/>
            <a:ext cx="9144000" cy="6419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noChangeArrowheads="1"/>
          </p:cNvPicPr>
          <p:nvPr/>
        </p:nvPicPr>
        <p:blipFill>
          <a:blip r:embed="rId2" cstate="print"/>
          <a:srcRect/>
          <a:stretch>
            <a:fillRect/>
          </a:stretch>
        </p:blipFill>
        <p:spPr bwMode="auto">
          <a:xfrm>
            <a:off x="0" y="-1"/>
            <a:ext cx="9144000" cy="1045029"/>
          </a:xfrm>
          <a:prstGeom prst="rect">
            <a:avLst/>
          </a:prstGeom>
          <a:noFill/>
          <a:ln w="9525">
            <a:noFill/>
            <a:miter lim="800000"/>
            <a:headEnd/>
            <a:tailEnd/>
          </a:ln>
        </p:spPr>
      </p:pic>
      <p:pic>
        <p:nvPicPr>
          <p:cNvPr id="20482" name="Picture 2"/>
          <p:cNvPicPr>
            <a:picLocks noChangeAspect="1" noChangeArrowheads="1"/>
          </p:cNvPicPr>
          <p:nvPr/>
        </p:nvPicPr>
        <p:blipFill>
          <a:blip r:embed="rId3" cstate="print"/>
          <a:srcRect/>
          <a:stretch>
            <a:fillRect/>
          </a:stretch>
        </p:blipFill>
        <p:spPr bwMode="auto">
          <a:xfrm>
            <a:off x="0" y="1045028"/>
            <a:ext cx="9144000" cy="58129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2" cstate="print"/>
          <a:srcRect/>
          <a:stretch>
            <a:fillRect/>
          </a:stretch>
        </p:blipFill>
        <p:spPr bwMode="auto">
          <a:xfrm>
            <a:off x="0" y="-2"/>
            <a:ext cx="9144000" cy="6244047"/>
          </a:xfrm>
          <a:prstGeom prst="rect">
            <a:avLst/>
          </a:prstGeom>
          <a:noFill/>
          <a:ln w="9525">
            <a:noFill/>
            <a:miter lim="800000"/>
            <a:headEnd/>
            <a:tailEnd/>
          </a:ln>
        </p:spPr>
      </p:pic>
      <p:pic>
        <p:nvPicPr>
          <p:cNvPr id="19458" name="Picture 2"/>
          <p:cNvPicPr>
            <a:picLocks noChangeAspect="1" noChangeArrowheads="1"/>
          </p:cNvPicPr>
          <p:nvPr/>
        </p:nvPicPr>
        <p:blipFill>
          <a:blip r:embed="rId3" cstate="print"/>
          <a:srcRect/>
          <a:stretch>
            <a:fillRect/>
          </a:stretch>
        </p:blipFill>
        <p:spPr bwMode="auto">
          <a:xfrm>
            <a:off x="0" y="6244046"/>
            <a:ext cx="9144000" cy="6139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582383"/>
          </a:xfrm>
        </p:spPr>
        <p:style>
          <a:lnRef idx="0">
            <a:schemeClr val="accent5"/>
          </a:lnRef>
          <a:fillRef idx="3">
            <a:schemeClr val="accent5"/>
          </a:fillRef>
          <a:effectRef idx="3">
            <a:schemeClr val="accent5"/>
          </a:effectRef>
          <a:fontRef idx="minor">
            <a:schemeClr val="lt1"/>
          </a:fontRef>
        </p:style>
        <p:txBody>
          <a:bodyPr/>
          <a:lstStyle/>
          <a:p>
            <a:pPr algn="ctr"/>
            <a:r>
              <a:rPr lang="es-MX" sz="2400" dirty="0" smtClean="0"/>
              <a:t>IMPORTACIONES AGROPECUARIAS Y AGROINDUSTRIALES.</a:t>
            </a:r>
            <a:endParaRPr lang="es-MX" sz="2400" dirty="0"/>
          </a:p>
        </p:txBody>
      </p:sp>
      <p:pic>
        <p:nvPicPr>
          <p:cNvPr id="1026" name="Picture 2"/>
          <p:cNvPicPr>
            <a:picLocks noChangeAspect="1" noChangeArrowheads="1"/>
          </p:cNvPicPr>
          <p:nvPr/>
        </p:nvPicPr>
        <p:blipFill>
          <a:blip r:embed="rId2" cstate="print"/>
          <a:srcRect/>
          <a:stretch>
            <a:fillRect/>
          </a:stretch>
        </p:blipFill>
        <p:spPr bwMode="auto">
          <a:xfrm>
            <a:off x="0" y="582383"/>
            <a:ext cx="9144000" cy="62756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a:solidFill>
                  <a:sysClr val="windowText" lastClr="000000"/>
                </a:solidFill>
                <a:latin typeface="Arial Black" pitchFamily="34" charset="0"/>
              </a:rPr>
              <a:t>EVOLUCIÓN DEL SECTOR AGROPECUARIO</a:t>
            </a:r>
            <a:endParaRPr lang="es-MX" dirty="0"/>
          </a:p>
        </p:txBody>
      </p:sp>
      <p:sp>
        <p:nvSpPr>
          <p:cNvPr id="4" name="2 Marcador de contenido"/>
          <p:cNvSpPr>
            <a:spLocks noGrp="1"/>
          </p:cNvSpPr>
          <p:nvPr>
            <p:ph idx="1"/>
          </p:nvPr>
        </p:nvSpPr>
        <p:spPr>
          <a:xfrm>
            <a:off x="0" y="1628800"/>
            <a:ext cx="4906888" cy="4846320"/>
          </a:xfrm>
        </p:spPr>
        <p:txBody>
          <a:bodyPr>
            <a:normAutofit/>
          </a:bodyPr>
          <a:lstStyle/>
          <a:p>
            <a:pPr marL="0" indent="0">
              <a:buNone/>
            </a:pPr>
            <a:r>
              <a:rPr lang="es-MX" dirty="0" smtClean="0">
                <a:solidFill>
                  <a:srgbClr val="000000"/>
                </a:solidFill>
              </a:rPr>
              <a:t>REVOLUCIÓN MEXICANA</a:t>
            </a:r>
          </a:p>
          <a:p>
            <a:pPr algn="just"/>
            <a:r>
              <a:rPr lang="es-MX" b="1" dirty="0">
                <a:solidFill>
                  <a:srgbClr val="000000"/>
                </a:solidFill>
              </a:rPr>
              <a:t>A</a:t>
            </a:r>
            <a:r>
              <a:rPr lang="es-MX" b="1" dirty="0" smtClean="0">
                <a:solidFill>
                  <a:srgbClr val="000000"/>
                </a:solidFill>
              </a:rPr>
              <a:t>rtículo </a:t>
            </a:r>
            <a:r>
              <a:rPr lang="es-MX" b="1" dirty="0">
                <a:solidFill>
                  <a:srgbClr val="000000"/>
                </a:solidFill>
              </a:rPr>
              <a:t>27 Constitucional, el cual sustentaría la nueva concepción del dominio de la nación sobre la tierra y la facultad del Estado de transmitir los derechos de la misma, ya sea a figuras públicas o privadas, siempre que se procuren los intereses de la nación. </a:t>
            </a:r>
          </a:p>
        </p:txBody>
      </p:sp>
      <p:pic>
        <p:nvPicPr>
          <p:cNvPr id="8194" name="Picture 2" descr="http://www.bicentenario.gob.mx/Img/ImgSemanal/RutaZapata/tierraLibertad.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25121" y="2204864"/>
            <a:ext cx="4118877" cy="36450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4990580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1293223"/>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0" y="1293222"/>
            <a:ext cx="9144000" cy="55647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9144000" cy="901337"/>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0" y="901336"/>
            <a:ext cx="9144000" cy="5956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ES"/>
          </a:p>
        </p:txBody>
      </p:sp>
      <p:sp>
        <p:nvSpPr>
          <p:cNvPr id="3" name="Subtítulo 2"/>
          <p:cNvSpPr>
            <a:spLocks noGrp="1"/>
          </p:cNvSpPr>
          <p:nvPr>
            <p:ph type="subTitle" idx="1"/>
          </p:nvPr>
        </p:nvSpPr>
        <p:spPr/>
        <p:txBody>
          <a:bodyPr/>
          <a:lstStyle/>
          <a:p>
            <a:endParaRPr lang="es-ES"/>
          </a:p>
        </p:txBody>
      </p:sp>
      <p:pic>
        <p:nvPicPr>
          <p:cNvPr id="4" name="Imagen 3"/>
          <p:cNvPicPr>
            <a:picLocks noChangeAspect="1"/>
          </p:cNvPicPr>
          <p:nvPr/>
        </p:nvPicPr>
        <p:blipFill>
          <a:blip r:embed="rId2" cstate="print"/>
          <a:stretch>
            <a:fillRect/>
          </a:stretch>
        </p:blipFill>
        <p:spPr>
          <a:xfrm>
            <a:off x="0" y="0"/>
            <a:ext cx="9144000" cy="6858000"/>
          </a:xfrm>
          <a:prstGeom prst="rect">
            <a:avLst/>
          </a:prstGeom>
        </p:spPr>
      </p:pic>
    </p:spTree>
    <p:extLst>
      <p:ext uri="{BB962C8B-B14F-4D97-AF65-F5344CB8AC3E}">
        <p14:creationId xmlns="" xmlns:p14="http://schemas.microsoft.com/office/powerpoint/2010/main" val="349602213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2" cstate="print"/>
          <a:stretch>
            <a:fillRect/>
          </a:stretch>
        </p:blipFill>
        <p:spPr>
          <a:xfrm>
            <a:off x="0" y="0"/>
            <a:ext cx="9144000" cy="6858000"/>
          </a:xfrm>
          <a:prstGeom prst="rect">
            <a:avLst/>
          </a:prstGeom>
        </p:spPr>
      </p:pic>
    </p:spTree>
    <p:extLst>
      <p:ext uri="{BB962C8B-B14F-4D97-AF65-F5344CB8AC3E}">
        <p14:creationId xmlns="" xmlns:p14="http://schemas.microsoft.com/office/powerpoint/2010/main" val="173677550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stretch>
            <a:fillRect/>
          </a:stretch>
        </p:blipFill>
        <p:spPr>
          <a:xfrm>
            <a:off x="0" y="0"/>
            <a:ext cx="9144000" cy="6858000"/>
          </a:xfrm>
          <a:prstGeom prst="rect">
            <a:avLst/>
          </a:prstGeom>
        </p:spPr>
      </p:pic>
    </p:spTree>
    <p:extLst>
      <p:ext uri="{BB962C8B-B14F-4D97-AF65-F5344CB8AC3E}">
        <p14:creationId xmlns="" xmlns:p14="http://schemas.microsoft.com/office/powerpoint/2010/main" val="115112617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stretch>
            <a:fillRect/>
          </a:stretch>
        </p:blipFill>
        <p:spPr>
          <a:xfrm>
            <a:off x="0" y="0"/>
            <a:ext cx="9144000" cy="6858000"/>
          </a:xfrm>
          <a:prstGeom prst="rect">
            <a:avLst/>
          </a:prstGeom>
        </p:spPr>
      </p:pic>
    </p:spTree>
    <p:extLst>
      <p:ext uri="{BB962C8B-B14F-4D97-AF65-F5344CB8AC3E}">
        <p14:creationId xmlns="" xmlns:p14="http://schemas.microsoft.com/office/powerpoint/2010/main" val="196964771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stretch>
            <a:fillRect/>
          </a:stretch>
        </p:blipFill>
        <p:spPr>
          <a:xfrm>
            <a:off x="0" y="0"/>
            <a:ext cx="9144000" cy="6858000"/>
          </a:xfrm>
          <a:prstGeom prst="rect">
            <a:avLst/>
          </a:prstGeom>
        </p:spPr>
      </p:pic>
    </p:spTree>
    <p:extLst>
      <p:ext uri="{BB962C8B-B14F-4D97-AF65-F5344CB8AC3E}">
        <p14:creationId xmlns="" xmlns:p14="http://schemas.microsoft.com/office/powerpoint/2010/main" val="337307038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stretch>
            <a:fillRect/>
          </a:stretch>
        </p:blipFill>
        <p:spPr>
          <a:xfrm>
            <a:off x="0" y="-76203"/>
            <a:ext cx="9144000" cy="7035800"/>
          </a:xfrm>
          <a:prstGeom prst="rect">
            <a:avLst/>
          </a:prstGeom>
        </p:spPr>
      </p:pic>
    </p:spTree>
    <p:extLst>
      <p:ext uri="{BB962C8B-B14F-4D97-AF65-F5344CB8AC3E}">
        <p14:creationId xmlns="" xmlns:p14="http://schemas.microsoft.com/office/powerpoint/2010/main" val="81980727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stretch>
            <a:fillRect/>
          </a:stretch>
        </p:blipFill>
        <p:spPr>
          <a:xfrm>
            <a:off x="-5" y="-84671"/>
            <a:ext cx="9144005" cy="7052737"/>
          </a:xfrm>
          <a:prstGeom prst="rect">
            <a:avLst/>
          </a:prstGeom>
        </p:spPr>
      </p:pic>
    </p:spTree>
    <p:extLst>
      <p:ext uri="{BB962C8B-B14F-4D97-AF65-F5344CB8AC3E}">
        <p14:creationId xmlns="" xmlns:p14="http://schemas.microsoft.com/office/powerpoint/2010/main" val="719750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a:solidFill>
                  <a:sysClr val="windowText" lastClr="000000"/>
                </a:solidFill>
                <a:latin typeface="Arial Black" pitchFamily="34" charset="0"/>
              </a:rPr>
              <a:t>EVOLUCIÓN DEL SECTOR AGROPECUARIO</a:t>
            </a:r>
            <a:endParaRPr lang="es-MX" dirty="0"/>
          </a:p>
        </p:txBody>
      </p:sp>
      <p:sp>
        <p:nvSpPr>
          <p:cNvPr id="3" name="2 Marcador de contenido"/>
          <p:cNvSpPr>
            <a:spLocks noGrp="1"/>
          </p:cNvSpPr>
          <p:nvPr>
            <p:ph idx="1"/>
          </p:nvPr>
        </p:nvSpPr>
        <p:spPr>
          <a:xfrm>
            <a:off x="395536" y="1556792"/>
            <a:ext cx="8748464" cy="3043720"/>
          </a:xfrm>
        </p:spPr>
        <p:txBody>
          <a:bodyPr>
            <a:normAutofit fontScale="77500" lnSpcReduction="20000"/>
          </a:bodyPr>
          <a:lstStyle/>
          <a:p>
            <a:pPr marL="0" indent="0">
              <a:buNone/>
            </a:pPr>
            <a:r>
              <a:rPr lang="es-ES" b="1" dirty="0" smtClean="0">
                <a:solidFill>
                  <a:srgbClr val="000000"/>
                </a:solidFill>
              </a:rPr>
              <a:t>PERIODO CARDENISTA</a:t>
            </a:r>
          </a:p>
          <a:p>
            <a:endParaRPr lang="es-ES" dirty="0">
              <a:solidFill>
                <a:srgbClr val="000000"/>
              </a:solidFill>
            </a:endParaRPr>
          </a:p>
          <a:p>
            <a:pPr algn="just"/>
            <a:r>
              <a:rPr lang="es-ES" sz="2600" b="1" dirty="0">
                <a:solidFill>
                  <a:srgbClr val="000000"/>
                </a:solidFill>
              </a:rPr>
              <a:t>F</a:t>
            </a:r>
            <a:r>
              <a:rPr lang="es-ES" sz="2600" b="1" dirty="0" smtClean="0">
                <a:solidFill>
                  <a:srgbClr val="000000"/>
                </a:solidFill>
              </a:rPr>
              <a:t>ueron </a:t>
            </a:r>
            <a:r>
              <a:rPr lang="es-ES" sz="2600" b="1" dirty="0">
                <a:solidFill>
                  <a:srgbClr val="000000"/>
                </a:solidFill>
              </a:rPr>
              <a:t>repartidas 18 millones de hectáreas a las comunidades y ejidos. De esta manera, aumentó a 25 millones de hectáreas la cantidad de tierras en el sector social </a:t>
            </a:r>
            <a:endParaRPr lang="es-ES" sz="2600" b="1" dirty="0" smtClean="0">
              <a:solidFill>
                <a:srgbClr val="000000"/>
              </a:solidFill>
            </a:endParaRPr>
          </a:p>
          <a:p>
            <a:pPr algn="just"/>
            <a:r>
              <a:rPr lang="es-ES" sz="2600" b="1" dirty="0">
                <a:solidFill>
                  <a:srgbClr val="000000"/>
                </a:solidFill>
              </a:rPr>
              <a:t>El objeto del reparto agrario lanzado durante el gobierno de Cárdenas buscaba no sólo la satisfacción de una demanda popular plasmada en la constitución de 1917, sino la formación de pequeñas unidades productivas, con capacidad de autosuficiencia alimentaria.</a:t>
            </a:r>
            <a:endParaRPr lang="es-MX" sz="2600" b="1" dirty="0">
              <a:solidFill>
                <a:srgbClr val="000000"/>
              </a:solidFill>
            </a:endParaRPr>
          </a:p>
          <a:p>
            <a:endParaRPr lang="es-MX" dirty="0"/>
          </a:p>
        </p:txBody>
      </p:sp>
      <p:pic>
        <p:nvPicPr>
          <p:cNvPr id="9218" name="Picture 2" descr="http://3.bp.blogspot.com/_CsI2MpaRdG0/SJvExGw1MYI/AAAAAAAAAJ0/oQ8ydWxtepk/s320/cardenas-tim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56176" y="4349296"/>
            <a:ext cx="2037209" cy="25087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4126515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stretch>
            <a:fillRect/>
          </a:stretch>
        </p:blipFill>
        <p:spPr>
          <a:xfrm>
            <a:off x="-5" y="-93139"/>
            <a:ext cx="9144005" cy="7052739"/>
          </a:xfrm>
          <a:prstGeom prst="rect">
            <a:avLst/>
          </a:prstGeom>
        </p:spPr>
      </p:pic>
    </p:spTree>
    <p:extLst>
      <p:ext uri="{BB962C8B-B14F-4D97-AF65-F5344CB8AC3E}">
        <p14:creationId xmlns="" xmlns:p14="http://schemas.microsoft.com/office/powerpoint/2010/main" val="414352444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5" y="-84671"/>
            <a:ext cx="9144005" cy="7052737"/>
          </a:xfrm>
          <a:prstGeom prst="rect">
            <a:avLst/>
          </a:prstGeom>
        </p:spPr>
      </p:pic>
    </p:spTree>
    <p:extLst>
      <p:ext uri="{BB962C8B-B14F-4D97-AF65-F5344CB8AC3E}">
        <p14:creationId xmlns="" xmlns:p14="http://schemas.microsoft.com/office/powerpoint/2010/main" val="421905945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5" y="-76204"/>
            <a:ext cx="9144005" cy="7044271"/>
          </a:xfrm>
          <a:prstGeom prst="rect">
            <a:avLst/>
          </a:prstGeom>
        </p:spPr>
      </p:pic>
    </p:spTree>
    <p:extLst>
      <p:ext uri="{BB962C8B-B14F-4D97-AF65-F5344CB8AC3E}">
        <p14:creationId xmlns="" xmlns:p14="http://schemas.microsoft.com/office/powerpoint/2010/main" val="427679609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5" y="-76204"/>
            <a:ext cx="9144005" cy="7044271"/>
          </a:xfrm>
          <a:prstGeom prst="rect">
            <a:avLst/>
          </a:prstGeom>
        </p:spPr>
      </p:pic>
    </p:spTree>
    <p:extLst>
      <p:ext uri="{BB962C8B-B14F-4D97-AF65-F5344CB8AC3E}">
        <p14:creationId xmlns="" xmlns:p14="http://schemas.microsoft.com/office/powerpoint/2010/main" val="53119775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5" y="-76204"/>
            <a:ext cx="9144005" cy="7044271"/>
          </a:xfrm>
          <a:prstGeom prst="rect">
            <a:avLst/>
          </a:prstGeom>
        </p:spPr>
      </p:pic>
    </p:spTree>
    <p:extLst>
      <p:ext uri="{BB962C8B-B14F-4D97-AF65-F5344CB8AC3E}">
        <p14:creationId xmlns="" xmlns:p14="http://schemas.microsoft.com/office/powerpoint/2010/main" val="361424127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5" y="-67736"/>
            <a:ext cx="9144005" cy="7035804"/>
          </a:xfrm>
          <a:prstGeom prst="rect">
            <a:avLst/>
          </a:prstGeom>
        </p:spPr>
      </p:pic>
    </p:spTree>
    <p:extLst>
      <p:ext uri="{BB962C8B-B14F-4D97-AF65-F5344CB8AC3E}">
        <p14:creationId xmlns="" xmlns:p14="http://schemas.microsoft.com/office/powerpoint/2010/main" val="17062828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0" y="-105395"/>
            <a:ext cx="9144000" cy="7098859"/>
          </a:xfrm>
          <a:prstGeom prst="rect">
            <a:avLst/>
          </a:prstGeom>
        </p:spPr>
      </p:pic>
    </p:spTree>
    <p:extLst>
      <p:ext uri="{BB962C8B-B14F-4D97-AF65-F5344CB8AC3E}">
        <p14:creationId xmlns="" xmlns:p14="http://schemas.microsoft.com/office/powerpoint/2010/main" val="89571038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0" y="-108857"/>
            <a:ext cx="9144000" cy="7068457"/>
          </a:xfrm>
          <a:prstGeom prst="rect">
            <a:avLst/>
          </a:prstGeom>
        </p:spPr>
      </p:pic>
    </p:spTree>
    <p:extLst>
      <p:ext uri="{BB962C8B-B14F-4D97-AF65-F5344CB8AC3E}">
        <p14:creationId xmlns="" xmlns:p14="http://schemas.microsoft.com/office/powerpoint/2010/main" val="423990596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907704" y="1916832"/>
            <a:ext cx="7236296" cy="3170099"/>
          </a:xfrm>
          <a:prstGeom prst="rect">
            <a:avLst/>
          </a:prstGeom>
          <a:noFill/>
        </p:spPr>
        <p:txBody>
          <a:bodyPr wrap="square" rtlCol="0" anchor="ctr">
            <a:spAutoFit/>
          </a:bodyPr>
          <a:lstStyle/>
          <a:p>
            <a:pPr algn="ctr"/>
            <a:r>
              <a:rPr lang="es-MX" sz="4800" dirty="0" smtClean="0"/>
              <a:t>Fuente:</a:t>
            </a:r>
          </a:p>
          <a:p>
            <a:pPr algn="ctr"/>
            <a:endParaRPr lang="es-MX" sz="3200" dirty="0"/>
          </a:p>
          <a:p>
            <a:pPr algn="ctr"/>
            <a:r>
              <a:rPr lang="es-MX" sz="4000" dirty="0" smtClean="0"/>
              <a:t>www.inegi.org.mx/</a:t>
            </a:r>
          </a:p>
          <a:p>
            <a:pPr algn="ctr"/>
            <a:r>
              <a:rPr lang="es-MX" sz="4000" dirty="0" smtClean="0"/>
              <a:t>www.promexico.com</a:t>
            </a:r>
            <a:endParaRPr lang="es-MX" sz="4000" dirty="0"/>
          </a:p>
          <a:p>
            <a:pPr algn="ctr"/>
            <a:r>
              <a:rPr lang="es-MX" sz="4000" dirty="0" smtClean="0"/>
              <a:t>www.sagarpa.gob.mx</a:t>
            </a:r>
          </a:p>
        </p:txBody>
      </p:sp>
    </p:spTree>
    <p:extLst>
      <p:ext uri="{BB962C8B-B14F-4D97-AF65-F5344CB8AC3E}">
        <p14:creationId xmlns:p14="http://schemas.microsoft.com/office/powerpoint/2010/main" xmlns="" val="28000770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rotWithShape="1">
          <a:blip r:embed="rId2" cstate="print">
            <a:extLst>
              <a:ext uri="{28A0092B-C50C-407E-A947-70E740481C1C}">
                <a14:useLocalDpi xmlns:a14="http://schemas.microsoft.com/office/drawing/2010/main" xmlns="" val="0"/>
              </a:ext>
            </a:extLst>
          </a:blip>
          <a:srcRect l="14607" t="18277" r="20225" b="11614"/>
          <a:stretch/>
        </p:blipFill>
        <p:spPr bwMode="auto">
          <a:xfrm>
            <a:off x="107504" y="692696"/>
            <a:ext cx="7992888" cy="5688632"/>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19968940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solidFill>
                  <a:srgbClr val="000000"/>
                </a:solidFill>
                <a:latin typeface="Arial Black" pitchFamily="34" charset="0"/>
              </a:rPr>
              <a:t>ECONOMIA ACTUAL DE MEXICO</a:t>
            </a:r>
            <a:endParaRPr lang="es-MX" dirty="0">
              <a:solidFill>
                <a:srgbClr val="000000"/>
              </a:solidFill>
              <a:latin typeface="Arial Black" pitchFamily="34" charset="0"/>
            </a:endParaRPr>
          </a:p>
        </p:txBody>
      </p:sp>
      <p:sp>
        <p:nvSpPr>
          <p:cNvPr id="3" name="2 Marcador de contenido"/>
          <p:cNvSpPr>
            <a:spLocks noGrp="1"/>
          </p:cNvSpPr>
          <p:nvPr>
            <p:ph idx="1"/>
          </p:nvPr>
        </p:nvSpPr>
        <p:spPr/>
        <p:txBody>
          <a:bodyPr/>
          <a:lstStyle/>
          <a:p>
            <a:r>
              <a:rPr lang="es-ES" dirty="0">
                <a:solidFill>
                  <a:srgbClr val="000000"/>
                </a:solidFill>
              </a:rPr>
              <a:t>México tiene una economía de libre mercado orientada a las exportaciones</a:t>
            </a:r>
            <a:r>
              <a:rPr lang="es-ES" dirty="0" smtClean="0">
                <a:solidFill>
                  <a:srgbClr val="000000"/>
                </a:solidFill>
              </a:rPr>
              <a:t>.</a:t>
            </a:r>
          </a:p>
          <a:p>
            <a:pPr marL="0" indent="0">
              <a:buNone/>
            </a:pPr>
            <a:endParaRPr lang="es-ES" dirty="0">
              <a:solidFill>
                <a:srgbClr val="000000"/>
              </a:solidFill>
            </a:endParaRPr>
          </a:p>
          <a:p>
            <a:r>
              <a:rPr lang="es-ES" dirty="0">
                <a:solidFill>
                  <a:srgbClr val="000000"/>
                </a:solidFill>
              </a:rPr>
              <a:t>Es la 2ª mas grande de América </a:t>
            </a:r>
            <a:r>
              <a:rPr lang="es-ES" dirty="0" smtClean="0">
                <a:solidFill>
                  <a:srgbClr val="000000"/>
                </a:solidFill>
              </a:rPr>
              <a:t>latina</a:t>
            </a:r>
          </a:p>
          <a:p>
            <a:pPr marL="0" indent="0">
              <a:buNone/>
            </a:pPr>
            <a:endParaRPr lang="es-ES" dirty="0">
              <a:solidFill>
                <a:srgbClr val="000000"/>
              </a:solidFill>
            </a:endParaRPr>
          </a:p>
          <a:p>
            <a:r>
              <a:rPr lang="es-ES" dirty="0">
                <a:solidFill>
                  <a:srgbClr val="000000"/>
                </a:solidFill>
              </a:rPr>
              <a:t>es la 3ª economía (PPA) después de la de E.E.U.U. y Brasil</a:t>
            </a:r>
            <a:r>
              <a:rPr lang="es-ES" dirty="0" smtClean="0">
                <a:solidFill>
                  <a:srgbClr val="000000"/>
                </a:solidFill>
              </a:rPr>
              <a:t>.</a:t>
            </a:r>
            <a:endParaRPr lang="es-ES" dirty="0">
              <a:solidFill>
                <a:srgbClr val="000000"/>
              </a:solidFill>
            </a:endParaRPr>
          </a:p>
        </p:txBody>
      </p:sp>
    </p:spTree>
    <p:extLst>
      <p:ext uri="{BB962C8B-B14F-4D97-AF65-F5344CB8AC3E}">
        <p14:creationId xmlns:p14="http://schemas.microsoft.com/office/powerpoint/2010/main" xmlns="" val="85987311"/>
      </p:ext>
    </p:extLst>
  </p:cSld>
  <p:clrMapOvr>
    <a:masterClrMapping/>
  </p:clrMapOvr>
  <p:timing>
    <p:tnLst>
      <p:par>
        <p:cTn id="1" dur="indefinite" restart="never" nodeType="tmRoot"/>
      </p:par>
    </p:tnLst>
  </p:timing>
</p:sld>
</file>

<file path=ppt/theme/theme1.xml><?xml version="1.0" encoding="utf-8"?>
<a:theme xmlns:a="http://schemas.openxmlformats.org/drawingml/2006/main" name="Mod">
  <a:themeElements>
    <a:clrScheme name="Mod">
      <a:dk1>
        <a:sysClr val="windowText" lastClr="000000"/>
      </a:dk1>
      <a:lt1>
        <a:sysClr val="window" lastClr="FFFFFF"/>
      </a:lt1>
      <a:dk2>
        <a:srgbClr val="065218"/>
      </a:dk2>
      <a:lt2>
        <a:srgbClr val="EDF3AE"/>
      </a:lt2>
      <a:accent1>
        <a:srgbClr val="8FCB17"/>
      </a:accent1>
      <a:accent2>
        <a:srgbClr val="769F11"/>
      </a:accent2>
      <a:accent3>
        <a:srgbClr val="D4E336"/>
      </a:accent3>
      <a:accent4>
        <a:srgbClr val="0C8228"/>
      </a:accent4>
      <a:accent5>
        <a:srgbClr val="C0EDA8"/>
      </a:accent5>
      <a:accent6>
        <a:srgbClr val="3B4F18"/>
      </a:accent6>
      <a:hlink>
        <a:srgbClr val="0A6A21"/>
      </a:hlink>
      <a:folHlink>
        <a:srgbClr val="406EA5"/>
      </a:folHlink>
    </a:clrScheme>
    <a:fontScheme name="Mod">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od">
      <a:fillStyleLst>
        <a:solidFill>
          <a:schemeClr val="phClr"/>
        </a:solidFill>
        <a:solidFill>
          <a:schemeClr val="phClr">
            <a:tint val="80000"/>
          </a:schemeClr>
        </a:solidFill>
        <a:solidFill>
          <a:schemeClr val="phClr">
            <a:shade val="30000"/>
            <a:satMod val="150000"/>
          </a:schemeClr>
        </a:solidFill>
      </a:fillStyleLst>
      <a:lnStyleLst>
        <a:ln w="9525" cap="flat" cmpd="sng" algn="ctr">
          <a:solidFill>
            <a:schemeClr val="phClr">
              <a:tint val="90000"/>
              <a:satMod val="105000"/>
            </a:schemeClr>
          </a:solidFill>
          <a:prstDash val="solid"/>
        </a:ln>
        <a:ln w="50800" cap="flat" cmpd="sng" algn="ctr">
          <a:solidFill>
            <a:schemeClr val="phClr">
              <a:tint val="90000"/>
            </a:schemeClr>
          </a:solidFill>
          <a:prstDash val="solid"/>
        </a:ln>
        <a:ln w="76200" cap="flat" cmpd="dbl" algn="ctr">
          <a:solidFill>
            <a:schemeClr val="phClr">
              <a:tint val="90000"/>
            </a:schemeClr>
          </a:solidFill>
          <a:prstDash val="solid"/>
        </a:ln>
      </a:lnStyleLst>
      <a:effectStyleLst>
        <a:effectStyle>
          <a:effectLst/>
        </a:effectStyle>
        <a:effectStyle>
          <a:effectLst>
            <a:outerShdw blurRad="76200" dist="25400" dir="5400000" sx="101000" sy="101000" rotWithShape="0">
              <a:srgbClr val="000000">
                <a:alpha val="50000"/>
              </a:srgbClr>
            </a:outerShdw>
          </a:effectLst>
        </a:effectStyle>
        <a:effectStyle>
          <a:effectLst>
            <a:outerShdw blurRad="76200" dist="50800" dir="5400000" sx="101000" sy="101000" rotWithShape="0">
              <a:srgbClr val="000000">
                <a:alpha val="50000"/>
              </a:srgbClr>
            </a:outerShdw>
            <a:reflection blurRad="12700" stA="30000" endPos="30000" dist="50800" dir="5400000" sy="-100000" rotWithShape="0"/>
          </a:effectLst>
          <a:scene3d>
            <a:camera prst="orthographicFront">
              <a:rot lat="0" lon="0" rev="0"/>
            </a:camera>
            <a:lightRig rig="twoPt" dir="t">
              <a:rot lat="0" lon="0" rev="5400000"/>
            </a:lightRig>
          </a:scene3d>
          <a:sp3d prstMaterial="softmetal">
            <a:bevelT w="63500" h="25400" prst="coolSlant"/>
          </a:sp3d>
        </a:effectStyle>
      </a:effectStyleLst>
      <a:bgFillStyleLst>
        <a:solidFill>
          <a:schemeClr val="phClr">
            <a:satMod val="125000"/>
          </a:schemeClr>
        </a:solidFill>
        <a:solidFill>
          <a:schemeClr val="phClr">
            <a:shade val="30000"/>
            <a:satMod val="150000"/>
          </a:schemeClr>
        </a:solidFill>
        <a:gradFill>
          <a:gsLst>
            <a:gs pos="0">
              <a:schemeClr val="phClr">
                <a:tint val="100000"/>
                <a:shade val="80000"/>
                <a:satMod val="135000"/>
              </a:schemeClr>
            </a:gs>
            <a:gs pos="55000">
              <a:schemeClr val="phClr">
                <a:tint val="70000"/>
                <a:shade val="100000"/>
                <a:satMod val="150000"/>
              </a:schemeClr>
            </a:gs>
            <a:gs pos="100000">
              <a:schemeClr val="phClr">
                <a:tint val="70000"/>
                <a:shade val="100000"/>
                <a:satMod val="150000"/>
              </a:schemeClr>
            </a:gs>
          </a:gsLst>
          <a:lin ang="5400000" scaled="0"/>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Contemporáneo</Template>
  <TotalTime>25</TotalTime>
  <Words>985</Words>
  <Application>Microsoft Office PowerPoint</Application>
  <PresentationFormat>Presentación en pantalla (4:3)</PresentationFormat>
  <Paragraphs>189</Paragraphs>
  <Slides>78</Slides>
  <Notes>1</Notes>
  <HiddenSlides>0</HiddenSlides>
  <MMClips>0</MMClips>
  <ScaleCrop>false</ScaleCrop>
  <HeadingPairs>
    <vt:vector size="4" baseType="variant">
      <vt:variant>
        <vt:lpstr>Tema</vt:lpstr>
      </vt:variant>
      <vt:variant>
        <vt:i4>1</vt:i4>
      </vt:variant>
      <vt:variant>
        <vt:lpstr>Títulos de diapositiva</vt:lpstr>
      </vt:variant>
      <vt:variant>
        <vt:i4>78</vt:i4>
      </vt:variant>
    </vt:vector>
  </HeadingPairs>
  <TitlesOfParts>
    <vt:vector size="79" baseType="lpstr">
      <vt:lpstr>Mod</vt:lpstr>
      <vt:lpstr>SECTOR AGROPECUARIO EN MÉXICO</vt:lpstr>
      <vt:lpstr>EVOLUCIÓN DEL SECTOR AGROPECUARIO</vt:lpstr>
      <vt:lpstr>EVOLUCIÓN DEL SECTOR AGROPECUARIO</vt:lpstr>
      <vt:lpstr>EVOLUCIÓN DEL SECTOR AGROPECUARIO</vt:lpstr>
      <vt:lpstr>EVOLUCIÓN DEL SECTOR AGROPECUARIO</vt:lpstr>
      <vt:lpstr>EVOLUCIÓN DEL SECTOR AGROPECUARIO</vt:lpstr>
      <vt:lpstr>EVOLUCIÓN DEL SECTOR AGROPECUARIO</vt:lpstr>
      <vt:lpstr>Diapositiva 8</vt:lpstr>
      <vt:lpstr>ECONOMIA ACTUAL DE MEXICO</vt:lpstr>
      <vt:lpstr>PROBLEMÁTICA DEL  SECTOR AGROPECUARIO</vt:lpstr>
      <vt:lpstr>PROBLEMÁTICA DEL  SECTOR AGROPECUARIO</vt:lpstr>
      <vt:lpstr>Importación</vt:lpstr>
      <vt:lpstr>Diapositiva 13</vt:lpstr>
      <vt:lpstr>Diapositiva 14</vt:lpstr>
      <vt:lpstr>Diapositiva 15</vt:lpstr>
      <vt:lpstr>Diapositiva 16</vt:lpstr>
      <vt:lpstr>Diapositiva 17</vt:lpstr>
      <vt:lpstr>Diapositiva 18</vt:lpstr>
      <vt:lpstr>Balanza comercial manufacturera</vt:lpstr>
      <vt:lpstr>Diapositiva 20</vt:lpstr>
      <vt:lpstr>Diapositiva 21</vt:lpstr>
      <vt:lpstr>Diapositiva 22</vt:lpstr>
      <vt:lpstr>Diapositiva 23</vt:lpstr>
      <vt:lpstr>Diapositiva 24</vt:lpstr>
      <vt:lpstr>IMPORTACIONES AGROALIMENTARIAS</vt:lpstr>
      <vt:lpstr>IMPORTACIONES AGROALIMENTARIAS</vt:lpstr>
      <vt:lpstr>IMPORTACIONES AGROALIMENTARIAS</vt:lpstr>
      <vt:lpstr>ESTRUCTURA DE LAS IMPORTACIONES AGROALIMENTARIAS</vt:lpstr>
      <vt:lpstr>ESTRUCTURA DE LAS IMPORTACIONES AGROALIMENTARIAS</vt:lpstr>
      <vt:lpstr>Diapositiva 30</vt:lpstr>
      <vt:lpstr>Diapositiva 31</vt:lpstr>
      <vt:lpstr>PRINCIPALES PRODUCTOS AGROINDUSTRIALES DE EXPORTACION</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Caso Veracruz</vt:lpstr>
      <vt:lpstr>Sector Agroindustrial.</vt:lpstr>
      <vt:lpstr>Diapositiva 48</vt:lpstr>
      <vt:lpstr>Diapositiva 49</vt:lpstr>
      <vt:lpstr>CERTIFICADOS FITOSANITARIOS INTERNACIONALES 2002.</vt:lpstr>
      <vt:lpstr>Diapositiva 51</vt:lpstr>
      <vt:lpstr>Diapositiva 52</vt:lpstr>
      <vt:lpstr>PRINCIPALES PRODUCTOS EXPORTADOS POR VERACRUZ  2011. Secretaria de Fomento a los Agronegocios </vt:lpstr>
      <vt:lpstr>Diapositiva 54</vt:lpstr>
      <vt:lpstr>BALANZA AGROPECUARIA Y AGROINDUSTRIAL DEL ESTADO DE VERACRUZ.</vt:lpstr>
      <vt:lpstr>EXPORTACIONES AGROPECUARIAS Y AGROINDUSTRIALES</vt:lpstr>
      <vt:lpstr>Diapositiva 57</vt:lpstr>
      <vt:lpstr>Diapositiva 58</vt:lpstr>
      <vt:lpstr>IMPORTACIONES AGROPECUARIAS Y AGROINDUSTRIALES.</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Diapositiva 70</vt:lpstr>
      <vt:lpstr>Diapositiva 71</vt:lpstr>
      <vt:lpstr>Diapositiva 72</vt:lpstr>
      <vt:lpstr>Diapositiva 73</vt:lpstr>
      <vt:lpstr>Diapositiva 74</vt:lpstr>
      <vt:lpstr>Diapositiva 75</vt:lpstr>
      <vt:lpstr>Diapositiva 76</vt:lpstr>
      <vt:lpstr>Diapositiva 77</vt:lpstr>
      <vt:lpstr>Diapositiva 78</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andrade landa</dc:creator>
  <cp:lastModifiedBy>andrade landa</cp:lastModifiedBy>
  <cp:revision>4</cp:revision>
  <dcterms:created xsi:type="dcterms:W3CDTF">2012-04-25T18:39:49Z</dcterms:created>
  <dcterms:modified xsi:type="dcterms:W3CDTF">2012-05-28T00:56:13Z</dcterms:modified>
</cp:coreProperties>
</file>